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6"/>
  </p:sldMasterIdLst>
  <p:notesMasterIdLst>
    <p:notesMasterId r:id="rId190"/>
  </p:notesMasterIdLst>
  <p:handoutMasterIdLst>
    <p:handoutMasterId r:id="rId191"/>
  </p:handoutMasterIdLst>
  <p:sldIdLst>
    <p:sldId id="256" r:id="rId7"/>
    <p:sldId id="1035" r:id="rId8"/>
    <p:sldId id="984" r:id="rId9"/>
    <p:sldId id="858" r:id="rId10"/>
    <p:sldId id="844" r:id="rId11"/>
    <p:sldId id="973" r:id="rId12"/>
    <p:sldId id="974" r:id="rId13"/>
    <p:sldId id="975" r:id="rId14"/>
    <p:sldId id="845" r:id="rId15"/>
    <p:sldId id="846" r:id="rId16"/>
    <p:sldId id="847" r:id="rId17"/>
    <p:sldId id="849" r:id="rId18"/>
    <p:sldId id="850" r:id="rId19"/>
    <p:sldId id="851" r:id="rId20"/>
    <p:sldId id="985" r:id="rId21"/>
    <p:sldId id="852" r:id="rId22"/>
    <p:sldId id="853" r:id="rId23"/>
    <p:sldId id="854" r:id="rId24"/>
    <p:sldId id="855" r:id="rId25"/>
    <p:sldId id="856" r:id="rId26"/>
    <p:sldId id="857" r:id="rId27"/>
    <p:sldId id="859" r:id="rId28"/>
    <p:sldId id="860" r:id="rId29"/>
    <p:sldId id="861" r:id="rId30"/>
    <p:sldId id="862" r:id="rId31"/>
    <p:sldId id="863" r:id="rId32"/>
    <p:sldId id="864" r:id="rId33"/>
    <p:sldId id="865" r:id="rId34"/>
    <p:sldId id="866" r:id="rId35"/>
    <p:sldId id="867" r:id="rId36"/>
    <p:sldId id="868" r:id="rId37"/>
    <p:sldId id="1037" r:id="rId38"/>
    <p:sldId id="1038" r:id="rId39"/>
    <p:sldId id="1042" r:id="rId40"/>
    <p:sldId id="896" r:id="rId41"/>
    <p:sldId id="915" r:id="rId42"/>
    <p:sldId id="910" r:id="rId43"/>
    <p:sldId id="911" r:id="rId44"/>
    <p:sldId id="912" r:id="rId45"/>
    <p:sldId id="913" r:id="rId46"/>
    <p:sldId id="914" r:id="rId47"/>
    <p:sldId id="897" r:id="rId48"/>
    <p:sldId id="898" r:id="rId49"/>
    <p:sldId id="900" r:id="rId50"/>
    <p:sldId id="936" r:id="rId51"/>
    <p:sldId id="427" r:id="rId52"/>
    <p:sldId id="928" r:id="rId53"/>
    <p:sldId id="920" r:id="rId54"/>
    <p:sldId id="925" r:id="rId55"/>
    <p:sldId id="926" r:id="rId56"/>
    <p:sldId id="927" r:id="rId57"/>
    <p:sldId id="901" r:id="rId58"/>
    <p:sldId id="1040" r:id="rId59"/>
    <p:sldId id="969" r:id="rId60"/>
    <p:sldId id="970" r:id="rId61"/>
    <p:sldId id="971" r:id="rId62"/>
    <p:sldId id="902" r:id="rId63"/>
    <p:sldId id="903" r:id="rId64"/>
    <p:sldId id="906" r:id="rId65"/>
    <p:sldId id="916" r:id="rId66"/>
    <p:sldId id="1043" r:id="rId67"/>
    <p:sldId id="1046" r:id="rId68"/>
    <p:sldId id="1044" r:id="rId69"/>
    <p:sldId id="1045" r:id="rId70"/>
    <p:sldId id="1047" r:id="rId71"/>
    <p:sldId id="1048" r:id="rId72"/>
    <p:sldId id="1049" r:id="rId73"/>
    <p:sldId id="1050" r:id="rId74"/>
    <p:sldId id="1051" r:id="rId75"/>
    <p:sldId id="1052" r:id="rId76"/>
    <p:sldId id="987" r:id="rId77"/>
    <p:sldId id="904" r:id="rId78"/>
    <p:sldId id="869" r:id="rId79"/>
    <p:sldId id="870" r:id="rId80"/>
    <p:sldId id="918" r:id="rId81"/>
    <p:sldId id="871" r:id="rId82"/>
    <p:sldId id="879" r:id="rId83"/>
    <p:sldId id="919" r:id="rId84"/>
    <p:sldId id="883" r:id="rId85"/>
    <p:sldId id="885" r:id="rId86"/>
    <p:sldId id="882" r:id="rId87"/>
    <p:sldId id="921" r:id="rId88"/>
    <p:sldId id="986" r:id="rId89"/>
    <p:sldId id="873" r:id="rId90"/>
    <p:sldId id="838" r:id="rId91"/>
    <p:sldId id="839" r:id="rId92"/>
    <p:sldId id="840" r:id="rId93"/>
    <p:sldId id="884" r:id="rId94"/>
    <p:sldId id="991" r:id="rId95"/>
    <p:sldId id="992" r:id="rId96"/>
    <p:sldId id="983" r:id="rId97"/>
    <p:sldId id="976" r:id="rId98"/>
    <p:sldId id="977" r:id="rId99"/>
    <p:sldId id="982" r:id="rId100"/>
    <p:sldId id="874" r:id="rId101"/>
    <p:sldId id="880" r:id="rId102"/>
    <p:sldId id="447" r:id="rId103"/>
    <p:sldId id="877" r:id="rId104"/>
    <p:sldId id="963" r:id="rId105"/>
    <p:sldId id="878" r:id="rId106"/>
    <p:sldId id="876" r:id="rId107"/>
    <p:sldId id="964" r:id="rId108"/>
    <p:sldId id="965" r:id="rId109"/>
    <p:sldId id="966" r:id="rId110"/>
    <p:sldId id="887" r:id="rId111"/>
    <p:sldId id="888" r:id="rId112"/>
    <p:sldId id="890" r:id="rId113"/>
    <p:sldId id="889" r:id="rId114"/>
    <p:sldId id="988" r:id="rId115"/>
    <p:sldId id="891" r:id="rId116"/>
    <p:sldId id="450" r:id="rId117"/>
    <p:sldId id="451" r:id="rId118"/>
    <p:sldId id="538" r:id="rId119"/>
    <p:sldId id="779" r:id="rId120"/>
    <p:sldId id="781" r:id="rId121"/>
    <p:sldId id="782" r:id="rId122"/>
    <p:sldId id="784" r:id="rId123"/>
    <p:sldId id="785" r:id="rId124"/>
    <p:sldId id="786" r:id="rId125"/>
    <p:sldId id="787" r:id="rId126"/>
    <p:sldId id="922" r:id="rId127"/>
    <p:sldId id="989" r:id="rId128"/>
    <p:sldId id="923" r:id="rId129"/>
    <p:sldId id="788" r:id="rId130"/>
    <p:sldId id="789" r:id="rId131"/>
    <p:sldId id="790" r:id="rId132"/>
    <p:sldId id="791" r:id="rId133"/>
    <p:sldId id="792" r:id="rId134"/>
    <p:sldId id="796" r:id="rId135"/>
    <p:sldId id="799" r:id="rId136"/>
    <p:sldId id="798" r:id="rId137"/>
    <p:sldId id="801" r:id="rId138"/>
    <p:sldId id="804" r:id="rId139"/>
    <p:sldId id="832" r:id="rId140"/>
    <p:sldId id="803" r:id="rId141"/>
    <p:sldId id="907" r:id="rId142"/>
    <p:sldId id="908" r:id="rId143"/>
    <p:sldId id="929" r:id="rId144"/>
    <p:sldId id="806" r:id="rId145"/>
    <p:sldId id="924" r:id="rId146"/>
    <p:sldId id="931" r:id="rId147"/>
    <p:sldId id="905" r:id="rId148"/>
    <p:sldId id="807" r:id="rId149"/>
    <p:sldId id="808" r:id="rId150"/>
    <p:sldId id="809" r:id="rId151"/>
    <p:sldId id="810" r:id="rId152"/>
    <p:sldId id="811" r:id="rId153"/>
    <p:sldId id="812" r:id="rId154"/>
    <p:sldId id="815" r:id="rId155"/>
    <p:sldId id="813" r:id="rId156"/>
    <p:sldId id="816" r:id="rId157"/>
    <p:sldId id="817" r:id="rId158"/>
    <p:sldId id="818" r:id="rId159"/>
    <p:sldId id="990" r:id="rId160"/>
    <p:sldId id="820" r:id="rId161"/>
    <p:sldId id="909" r:id="rId162"/>
    <p:sldId id="662" r:id="rId163"/>
    <p:sldId id="607" r:id="rId164"/>
    <p:sldId id="664" r:id="rId165"/>
    <p:sldId id="515" r:id="rId166"/>
    <p:sldId id="932" r:id="rId167"/>
    <p:sldId id="933" r:id="rId168"/>
    <p:sldId id="778" r:id="rId169"/>
    <p:sldId id="519" r:id="rId170"/>
    <p:sldId id="520" r:id="rId171"/>
    <p:sldId id="663" r:id="rId172"/>
    <p:sldId id="952" r:id="rId173"/>
    <p:sldId id="953" r:id="rId174"/>
    <p:sldId id="954" r:id="rId175"/>
    <p:sldId id="955" r:id="rId176"/>
    <p:sldId id="956" r:id="rId177"/>
    <p:sldId id="957" r:id="rId178"/>
    <p:sldId id="958" r:id="rId179"/>
    <p:sldId id="959" r:id="rId180"/>
    <p:sldId id="960" r:id="rId181"/>
    <p:sldId id="961" r:id="rId182"/>
    <p:sldId id="962" r:id="rId183"/>
    <p:sldId id="948" r:id="rId184"/>
    <p:sldId id="937" r:id="rId185"/>
    <p:sldId id="981" r:id="rId186"/>
    <p:sldId id="979" r:id="rId187"/>
    <p:sldId id="1039" r:id="rId188"/>
    <p:sldId id="1036" r:id="rId1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3EB4CDE-78DD-4F37-A25E-E780A887DC3A}">
          <p14:sldIdLst>
            <p14:sldId id="256"/>
            <p14:sldId id="1035"/>
            <p14:sldId id="984"/>
          </p14:sldIdLst>
        </p14:section>
        <p14:section name="NX Configuration" id="{204C4FDD-129C-4BEE-9F16-FC73D6BC2518}">
          <p14:sldIdLst>
            <p14:sldId id="858"/>
            <p14:sldId id="844"/>
            <p14:sldId id="973"/>
            <p14:sldId id="974"/>
            <p14:sldId id="975"/>
            <p14:sldId id="845"/>
            <p14:sldId id="846"/>
            <p14:sldId id="847"/>
            <p14:sldId id="849"/>
            <p14:sldId id="850"/>
            <p14:sldId id="851"/>
            <p14:sldId id="985"/>
            <p14:sldId id="852"/>
            <p14:sldId id="853"/>
            <p14:sldId id="854"/>
            <p14:sldId id="855"/>
            <p14:sldId id="856"/>
            <p14:sldId id="857"/>
            <p14:sldId id="859"/>
            <p14:sldId id="860"/>
            <p14:sldId id="861"/>
            <p14:sldId id="862"/>
            <p14:sldId id="863"/>
            <p14:sldId id="864"/>
            <p14:sldId id="865"/>
            <p14:sldId id="866"/>
            <p14:sldId id="867"/>
            <p14:sldId id="868"/>
            <p14:sldId id="1037"/>
            <p14:sldId id="1038"/>
            <p14:sldId id="1042"/>
          </p14:sldIdLst>
        </p14:section>
        <p14:section name="Midnight Commander" id="{DCCDA1B3-B7AE-4799-A25B-C60102AB079D}">
          <p14:sldIdLst>
            <p14:sldId id="896"/>
            <p14:sldId id="915"/>
            <p14:sldId id="910"/>
            <p14:sldId id="911"/>
            <p14:sldId id="912"/>
            <p14:sldId id="913"/>
            <p14:sldId id="914"/>
          </p14:sldIdLst>
        </p14:section>
        <p14:section name="Basic Linux Commands" id="{7FFF03DF-E089-4C78-8921-E474DA99DD43}">
          <p14:sldIdLst>
            <p14:sldId id="897"/>
            <p14:sldId id="898"/>
            <p14:sldId id="900"/>
            <p14:sldId id="936"/>
            <p14:sldId id="427"/>
            <p14:sldId id="928"/>
            <p14:sldId id="920"/>
            <p14:sldId id="925"/>
            <p14:sldId id="926"/>
            <p14:sldId id="927"/>
            <p14:sldId id="901"/>
            <p14:sldId id="1040"/>
            <p14:sldId id="969"/>
            <p14:sldId id="970"/>
            <p14:sldId id="971"/>
            <p14:sldId id="902"/>
            <p14:sldId id="903"/>
            <p14:sldId id="906"/>
            <p14:sldId id="916"/>
            <p14:sldId id="1043"/>
            <p14:sldId id="1046"/>
            <p14:sldId id="1044"/>
            <p14:sldId id="1045"/>
            <p14:sldId id="1047"/>
            <p14:sldId id="1048"/>
            <p14:sldId id="1049"/>
            <p14:sldId id="1050"/>
            <p14:sldId id="1051"/>
            <p14:sldId id="1052"/>
            <p14:sldId id="987"/>
            <p14:sldId id="904"/>
            <p14:sldId id="869"/>
            <p14:sldId id="870"/>
            <p14:sldId id="918"/>
            <p14:sldId id="871"/>
            <p14:sldId id="879"/>
            <p14:sldId id="919"/>
            <p14:sldId id="883"/>
            <p14:sldId id="885"/>
            <p14:sldId id="882"/>
            <p14:sldId id="921"/>
            <p14:sldId id="986"/>
            <p14:sldId id="873"/>
            <p14:sldId id="838"/>
            <p14:sldId id="839"/>
            <p14:sldId id="840"/>
            <p14:sldId id="884"/>
            <p14:sldId id="991"/>
            <p14:sldId id="992"/>
            <p14:sldId id="983"/>
            <p14:sldId id="976"/>
            <p14:sldId id="977"/>
            <p14:sldId id="982"/>
            <p14:sldId id="874"/>
            <p14:sldId id="880"/>
            <p14:sldId id="447"/>
            <p14:sldId id="877"/>
            <p14:sldId id="963"/>
            <p14:sldId id="878"/>
            <p14:sldId id="876"/>
            <p14:sldId id="964"/>
            <p14:sldId id="965"/>
            <p14:sldId id="966"/>
          </p14:sldIdLst>
        </p14:section>
        <p14:section name="Input and Output" id="{29C32858-A36F-4F38-BE08-244074AEDB72}">
          <p14:sldIdLst>
            <p14:sldId id="887"/>
            <p14:sldId id="888"/>
            <p14:sldId id="890"/>
            <p14:sldId id="889"/>
            <p14:sldId id="988"/>
            <p14:sldId id="891"/>
            <p14:sldId id="450"/>
            <p14:sldId id="451"/>
            <p14:sldId id="538"/>
          </p14:sldIdLst>
        </p14:section>
        <p14:section name="Shell" id="{FE7CFF46-51D4-4376-BFF3-1A47D5E9ADDE}">
          <p14:sldIdLst>
            <p14:sldId id="779"/>
            <p14:sldId id="781"/>
            <p14:sldId id="782"/>
            <p14:sldId id="784"/>
            <p14:sldId id="785"/>
            <p14:sldId id="786"/>
            <p14:sldId id="787"/>
            <p14:sldId id="922"/>
            <p14:sldId id="989"/>
            <p14:sldId id="923"/>
            <p14:sldId id="788"/>
            <p14:sldId id="789"/>
            <p14:sldId id="790"/>
            <p14:sldId id="791"/>
            <p14:sldId id="792"/>
            <p14:sldId id="796"/>
            <p14:sldId id="799"/>
            <p14:sldId id="798"/>
            <p14:sldId id="801"/>
            <p14:sldId id="804"/>
            <p14:sldId id="832"/>
            <p14:sldId id="803"/>
            <p14:sldId id="907"/>
            <p14:sldId id="908"/>
            <p14:sldId id="929"/>
            <p14:sldId id="806"/>
          </p14:sldIdLst>
        </p14:section>
        <p14:section name="Bash" id="{5BA6BC73-53E5-4D22-9F81-2E4FD0B36877}">
          <p14:sldIdLst>
            <p14:sldId id="924"/>
            <p14:sldId id="931"/>
            <p14:sldId id="905"/>
          </p14:sldIdLst>
        </p14:section>
        <p14:section name="Shell Scripts" id="{32A61FDE-B5B8-4D43-BBA4-BB11FBC6FC64}">
          <p14:sldIdLst>
            <p14:sldId id="807"/>
            <p14:sldId id="808"/>
            <p14:sldId id="809"/>
            <p14:sldId id="810"/>
            <p14:sldId id="811"/>
            <p14:sldId id="812"/>
            <p14:sldId id="815"/>
            <p14:sldId id="813"/>
            <p14:sldId id="816"/>
            <p14:sldId id="817"/>
            <p14:sldId id="818"/>
            <p14:sldId id="990"/>
            <p14:sldId id="820"/>
            <p14:sldId id="909"/>
            <p14:sldId id="662"/>
          </p14:sldIdLst>
        </p14:section>
        <p14:section name="Compiling Code" id="{88EE64B8-6712-4B59-BC07-6249D6B5BEA9}">
          <p14:sldIdLst>
            <p14:sldId id="607"/>
            <p14:sldId id="664"/>
            <p14:sldId id="515"/>
            <p14:sldId id="932"/>
            <p14:sldId id="933"/>
            <p14:sldId id="778"/>
            <p14:sldId id="519"/>
            <p14:sldId id="520"/>
            <p14:sldId id="663"/>
            <p14:sldId id="952"/>
            <p14:sldId id="953"/>
            <p14:sldId id="954"/>
            <p14:sldId id="955"/>
            <p14:sldId id="956"/>
            <p14:sldId id="957"/>
            <p14:sldId id="958"/>
            <p14:sldId id="959"/>
            <p14:sldId id="960"/>
            <p14:sldId id="961"/>
            <p14:sldId id="962"/>
            <p14:sldId id="948"/>
            <p14:sldId id="937"/>
            <p14:sldId id="981"/>
            <p14:sldId id="979"/>
            <p14:sldId id="1039"/>
            <p14:sldId id="103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6C30"/>
    <a:srgbClr val="E6E6E6"/>
    <a:srgbClr val="DB6D32"/>
    <a:srgbClr val="F3F3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792" autoAdjust="0"/>
    <p:restoredTop sz="94660"/>
  </p:normalViewPr>
  <p:slideViewPr>
    <p:cSldViewPr snapToGrid="0">
      <p:cViewPr varScale="1">
        <p:scale>
          <a:sx n="114" d="100"/>
          <a:sy n="114" d="100"/>
        </p:scale>
        <p:origin x="252" y="102"/>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91" Type="http://schemas.openxmlformats.org/officeDocument/2006/relationships/handoutMaster" Target="handoutMasters/handoutMaster1.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customXml" Target="../customXml/item5.xml"/><Relationship Id="rId95" Type="http://schemas.openxmlformats.org/officeDocument/2006/relationships/slide" Target="slides/slide89.xml"/><Relationship Id="rId160" Type="http://schemas.openxmlformats.org/officeDocument/2006/relationships/slide" Target="slides/slide154.xml"/><Relationship Id="rId181" Type="http://schemas.openxmlformats.org/officeDocument/2006/relationships/slide" Target="slides/slide175.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92" Type="http://schemas.openxmlformats.org/officeDocument/2006/relationships/presProps" Target="presProps.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182" Type="http://schemas.openxmlformats.org/officeDocument/2006/relationships/slide" Target="slides/slide176.xml"/><Relationship Id="rId6" Type="http://schemas.openxmlformats.org/officeDocument/2006/relationships/slideMaster" Target="slideMasters/slideMaster1.xml"/><Relationship Id="rId23" Type="http://schemas.openxmlformats.org/officeDocument/2006/relationships/slide" Target="slides/slide17.xml"/><Relationship Id="rId119" Type="http://schemas.openxmlformats.org/officeDocument/2006/relationships/slide" Target="slides/slide113.xml"/><Relationship Id="rId44" Type="http://schemas.openxmlformats.org/officeDocument/2006/relationships/slide" Target="slides/slide38.xml"/><Relationship Id="rId65" Type="http://schemas.openxmlformats.org/officeDocument/2006/relationships/slide" Target="slides/slide59.xml"/><Relationship Id="rId86" Type="http://schemas.openxmlformats.org/officeDocument/2006/relationships/slide" Target="slides/slide80.xml"/><Relationship Id="rId130" Type="http://schemas.openxmlformats.org/officeDocument/2006/relationships/slide" Target="slides/slide124.xml"/><Relationship Id="rId151" Type="http://schemas.openxmlformats.org/officeDocument/2006/relationships/slide" Target="slides/slide145.xml"/><Relationship Id="rId172" Type="http://schemas.openxmlformats.org/officeDocument/2006/relationships/slide" Target="slides/slide166.xml"/><Relationship Id="rId193" Type="http://schemas.openxmlformats.org/officeDocument/2006/relationships/viewProps" Target="viewProps.xml"/><Relationship Id="rId13" Type="http://schemas.openxmlformats.org/officeDocument/2006/relationships/slide" Target="slides/slide7.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slide" Target="slides/slide182.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183" Type="http://schemas.openxmlformats.org/officeDocument/2006/relationships/slide" Target="slides/slide177.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slide" Target="slides/slide167.xml"/><Relationship Id="rId194" Type="http://schemas.openxmlformats.org/officeDocument/2006/relationships/theme" Target="theme/theme1.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slide" Target="slides/slide178.xml"/><Relationship Id="rId189" Type="http://schemas.openxmlformats.org/officeDocument/2006/relationships/slide" Target="slides/slide183.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79" Type="http://schemas.openxmlformats.org/officeDocument/2006/relationships/slide" Target="slides/slide173.xml"/><Relationship Id="rId195" Type="http://schemas.openxmlformats.org/officeDocument/2006/relationships/tableStyles" Target="tableStyles.xml"/><Relationship Id="rId190" Type="http://schemas.openxmlformats.org/officeDocument/2006/relationships/notesMaster" Target="notesMasters/notesMaster1.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185" Type="http://schemas.openxmlformats.org/officeDocument/2006/relationships/slide" Target="slides/slide179.xml"/><Relationship Id="rId4" Type="http://schemas.openxmlformats.org/officeDocument/2006/relationships/customXml" Target="../customXml/item4.xml"/><Relationship Id="rId9" Type="http://schemas.openxmlformats.org/officeDocument/2006/relationships/slide" Target="slides/slide3.xml"/><Relationship Id="rId180" Type="http://schemas.openxmlformats.org/officeDocument/2006/relationships/slide" Target="slides/slide174.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186" Type="http://schemas.openxmlformats.org/officeDocument/2006/relationships/slide" Target="slides/slide180.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87" Type="http://schemas.openxmlformats.org/officeDocument/2006/relationships/slide" Target="slides/slide181.xml"/><Relationship Id="rId1" Type="http://schemas.openxmlformats.org/officeDocument/2006/relationships/customXml" Target="../customXml/item1.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60" Type="http://schemas.openxmlformats.org/officeDocument/2006/relationships/slide" Target="slides/slide54.xml"/><Relationship Id="rId81" Type="http://schemas.openxmlformats.org/officeDocument/2006/relationships/slide" Target="slides/slide75.xml"/><Relationship Id="rId135" Type="http://schemas.openxmlformats.org/officeDocument/2006/relationships/slide" Target="slides/slide129.xml"/><Relationship Id="rId156" Type="http://schemas.openxmlformats.org/officeDocument/2006/relationships/slide" Target="slides/slide150.xml"/><Relationship Id="rId177" Type="http://schemas.openxmlformats.org/officeDocument/2006/relationships/slide" Target="slides/slide171.xml"/><Relationship Id="rId18" Type="http://schemas.openxmlformats.org/officeDocument/2006/relationships/slide" Target="slides/slide12.xml"/><Relationship Id="rId39" Type="http://schemas.openxmlformats.org/officeDocument/2006/relationships/slide" Target="slides/slide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1F519A0-78CB-4E85-BDD7-0175329041AC}" type="datetimeFigureOut">
              <a:rPr lang="en-US" smtClean="0"/>
              <a:t>2/13/2023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7D04B4-5DD0-4898-8F9C-518F62E77AE1}" type="slidenum">
              <a:rPr lang="en-US" smtClean="0"/>
              <a:t>‹#›</a:t>
            </a:fld>
            <a:endParaRPr lang="en-US"/>
          </a:p>
        </p:txBody>
      </p:sp>
    </p:spTree>
    <p:extLst>
      <p:ext uri="{BB962C8B-B14F-4D97-AF65-F5344CB8AC3E}">
        <p14:creationId xmlns:p14="http://schemas.microsoft.com/office/powerpoint/2010/main" val="24509926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7BDF4F-FAE4-4E7A-B003-7AAF79F14F3C}" type="datetimeFigureOut">
              <a:rPr lang="en-US" smtClean="0"/>
              <a:t>2/13/2023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92FB45-5863-49D1-8926-D42AE452AB79}" type="slidenum">
              <a:rPr lang="en-US" smtClean="0"/>
              <a:t>‹#›</a:t>
            </a:fld>
            <a:endParaRPr lang="en-US"/>
          </a:p>
        </p:txBody>
      </p:sp>
    </p:spTree>
    <p:extLst>
      <p:ext uri="{BB962C8B-B14F-4D97-AF65-F5344CB8AC3E}">
        <p14:creationId xmlns:p14="http://schemas.microsoft.com/office/powerpoint/2010/main" val="114920204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1003320" y="5020560"/>
            <a:ext cx="4480920" cy="4054680"/>
          </a:xfrm>
        </p:spPr>
        <p:txBody>
          <a:bodyPr lIns="0" tIns="0" rIns="0" bIns="0"/>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918723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29436E78-791C-4433-848A-B917C6AC9B94}" type="slidenum">
              <a:rPr lang="en-US" altLang="en-US" sz="1200" b="0">
                <a:solidFill>
                  <a:schemeClr val="tx1"/>
                </a:solidFill>
              </a:rPr>
              <a:pPr/>
              <a:t>107</a:t>
            </a:fld>
            <a:endParaRPr lang="en-US" altLang="en-US" sz="1200" b="0">
              <a:solidFill>
                <a:schemeClr val="tx1"/>
              </a:solidFill>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186961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AE31BBF3-1D8C-44A9-B4E3-00FB6ADA177D}" type="slidenum">
              <a:rPr lang="en-US" altLang="en-US" sz="1200" b="0">
                <a:solidFill>
                  <a:schemeClr val="tx1"/>
                </a:solidFill>
              </a:rPr>
              <a:pPr/>
              <a:t>108</a:t>
            </a:fld>
            <a:endParaRPr lang="en-US" altLang="en-US" sz="1200" b="0">
              <a:solidFill>
                <a:schemeClr val="tx1"/>
              </a:solidFill>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78160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110</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1831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324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960229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578586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37575657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3767678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718322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948971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376476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44</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5298464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4487379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667290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33469881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12527971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E2EA49-82EC-4A07-9007-51146F6F92D1}" type="slidenum">
              <a:rPr lang="en-US" altLang="nl-BE"/>
              <a:pPr/>
              <a:t>129</a:t>
            </a:fld>
            <a:endParaRPr lang="en-US" altLang="nl-BE"/>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38670082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7AFAC1-5C2B-4EC8-8982-E90D1D98A1F0}" type="slidenum">
              <a:rPr lang="en-US" altLang="nl-BE"/>
              <a:pPr/>
              <a:t>130</a:t>
            </a:fld>
            <a:endParaRPr lang="en-US" altLang="nl-BE"/>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16542257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C7A206-6EC9-44A1-BE72-05079F7FB243}" type="slidenum">
              <a:rPr lang="en-US" altLang="nl-BE"/>
              <a:pPr/>
              <a:t>131</a:t>
            </a:fld>
            <a:endParaRPr lang="en-US" altLang="nl-BE"/>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9316401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20012028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23851565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1081097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47</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467735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6255820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3993545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20325755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1441FE-7466-4F30-8A81-70F3D445EB7D}" type="slidenum">
              <a:rPr lang="en-US" altLang="nl-BE"/>
              <a:pPr/>
              <a:t>140</a:t>
            </a:fld>
            <a:endParaRPr lang="en-US" altLang="nl-BE"/>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39955179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12540868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6"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5709921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49"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7650"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6353501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3"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8674"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22896318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7"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698"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509791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1"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2"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865812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48</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637780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3"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4"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22408939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5"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6"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18446529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5" name="Rectangle 1"/>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2706"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14821054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7"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4818"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7601176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7804791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167</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0109280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6300398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652827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170</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9338461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171</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89293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49</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172880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172</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2796173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173</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19507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174</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1644187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175</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3857446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176</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271181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177</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5764507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7796776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183</a:t>
            </a:fld>
            <a:endParaRPr lang="nl-BE"/>
          </a:p>
        </p:txBody>
      </p:sp>
    </p:spTree>
    <p:extLst>
      <p:ext uri="{BB962C8B-B14F-4D97-AF65-F5344CB8AC3E}">
        <p14:creationId xmlns:p14="http://schemas.microsoft.com/office/powerpoint/2010/main" val="2334226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50</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74292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51</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151035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58760C06-C599-452E-9C4C-1DD79BB762D3}" type="slidenum">
              <a:rPr lang="en-US" altLang="en-US" sz="1200" b="0">
                <a:solidFill>
                  <a:schemeClr val="tx1"/>
                </a:solidFill>
              </a:rPr>
              <a:pPr/>
              <a:t>71</a:t>
            </a:fld>
            <a:endParaRPr lang="en-US" altLang="en-US" sz="1200" b="0">
              <a:solidFill>
                <a:schemeClr val="tx1"/>
              </a:solidFill>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83969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15BAB261-9C1D-4B29-86C6-35FD80ECA0C8}" type="slidenum">
              <a:rPr lang="en-US" altLang="en-US" sz="1200" b="0">
                <a:solidFill>
                  <a:schemeClr val="tx1"/>
                </a:solidFill>
              </a:rPr>
              <a:pPr/>
              <a:t>106</a:t>
            </a:fld>
            <a:endParaRPr lang="en-US" altLang="en-US" sz="1200" b="0">
              <a:solidFill>
                <a:schemeClr val="tx1"/>
              </a:solidFill>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2307178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7648" y="392643"/>
            <a:ext cx="1844351" cy="7186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4175985" y="-3456972"/>
            <a:ext cx="3833929" cy="12198101"/>
          </a:xfrm>
          <a:prstGeom prst="rect">
            <a:avLst/>
          </a:prstGeom>
        </p:spPr>
      </p:pic>
      <p:sp>
        <p:nvSpPr>
          <p:cNvPr id="2" name="Title 1"/>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452396" y="6352792"/>
            <a:ext cx="2743200" cy="365125"/>
          </a:xfrm>
          <a:prstGeom prst="rect">
            <a:avLst/>
          </a:prstGeom>
        </p:spPr>
        <p:txBody>
          <a:bodyPr/>
          <a:lstStyle/>
          <a:p>
            <a:fld id="{12D417FB-DB75-4510-8AD7-5416595AADD8}" type="datetime1">
              <a:rPr lang="en-US" smtClean="0"/>
              <a:t>2/13/2023</a:t>
            </a:fld>
            <a:endParaRPr lang="en-US"/>
          </a:p>
        </p:txBody>
      </p:sp>
      <p:sp>
        <p:nvSpPr>
          <p:cNvPr id="5" name="Footer Placeholder 4" hidden="1"/>
          <p:cNvSpPr>
            <a:spLocks noGrp="1"/>
          </p:cNvSpPr>
          <p:nvPr>
            <p:ph type="ftr" sz="quarter" idx="11"/>
          </p:nvPr>
        </p:nvSpPr>
        <p:spPr>
          <a:xfrm>
            <a:off x="8610599" y="6356350"/>
            <a:ext cx="2121243" cy="365125"/>
          </a:xfrm>
          <a:prstGeom prst="rect">
            <a:avLst/>
          </a:prstGeom>
        </p:spPr>
        <p:txBody>
          <a:bodyPr/>
          <a:lstStyle/>
          <a:p>
            <a:r>
              <a:rPr lang="en-US"/>
              <a:t>vscentrum.be</a:t>
            </a:r>
          </a:p>
        </p:txBody>
      </p:sp>
      <p:sp>
        <p:nvSpPr>
          <p:cNvPr id="8" name="Rectangle 6"/>
          <p:cNvSpPr/>
          <p:nvPr userDrawn="1"/>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344" y="5970673"/>
            <a:ext cx="3997596" cy="710771"/>
          </a:xfrm>
          <a:prstGeom prst="rect">
            <a:avLst/>
          </a:prstGeom>
        </p:spPr>
      </p:pic>
      <p:sp>
        <p:nvSpPr>
          <p:cNvPr id="20" name="TextBox 19"/>
          <p:cNvSpPr txBox="1"/>
          <p:nvPr userDrawn="1"/>
        </p:nvSpPr>
        <p:spPr>
          <a:xfrm>
            <a:off x="10347648" y="6245614"/>
            <a:ext cx="1791477" cy="369332"/>
          </a:xfrm>
          <a:prstGeom prst="rect">
            <a:avLst/>
          </a:prstGeom>
          <a:noFill/>
        </p:spPr>
        <p:txBody>
          <a:bodyPr wrap="square" rtlCol="0">
            <a:spAutoFit/>
          </a:bodyPr>
          <a:lstStyle/>
          <a:p>
            <a:r>
              <a:rPr lang="en-US" dirty="0">
                <a:solidFill>
                  <a:schemeClr val="bg2"/>
                </a:solidFill>
                <a:latin typeface="FlandersArtSans-Medium" panose="00000600000000000000" pitchFamily="2" charset="0"/>
              </a:rPr>
              <a:t>vscentrum</a:t>
            </a:r>
            <a:r>
              <a:rPr lang="en-US" dirty="0">
                <a:solidFill>
                  <a:schemeClr val="bg2"/>
                </a:solidFill>
              </a:rPr>
              <a:t>.be</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403641896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3048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7526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7526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8255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_Titel en object">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lvl1pPr>
              <a:defRPr/>
            </a:lvl1pPr>
          </a:lstStyle>
          <a:p>
            <a:pPr lvl="0"/>
            <a:r>
              <a:rPr lang="nl-NL"/>
              <a:t>Klik en typ de titel</a:t>
            </a:r>
          </a:p>
        </p:txBody>
      </p:sp>
      <p:sp>
        <p:nvSpPr>
          <p:cNvPr id="3" name="Tijdelijke aanduiding voor inhoud 2"/>
          <p:cNvSpPr txBox="1">
            <a:spLocks noGrp="1"/>
          </p:cNvSpPr>
          <p:nvPr>
            <p:ph type="title" idx="4294967295"/>
          </p:nvPr>
        </p:nvSpPr>
        <p:spPr>
          <a:xfrm>
            <a:off x="959040" y="1440000"/>
            <a:ext cx="10560000" cy="4678200"/>
          </a:xfrm>
        </p:spPr>
        <p:txBody>
          <a:bodyPr tIns="0" bIns="0" anchor="t"/>
          <a:lstStyle>
            <a:lvl1pPr marL="343080" indent="-343080">
              <a:spcBef>
                <a:spcPts val="601"/>
              </a:spcBef>
              <a:buSzPct val="100000"/>
              <a:buChar char="•"/>
              <a:defRPr sz="2400">
                <a:solidFill>
                  <a:srgbClr val="182B52"/>
                </a:solidFill>
              </a:defRPr>
            </a:lvl1pPr>
          </a:lstStyle>
          <a:p>
            <a:pPr lvl="0"/>
            <a:r>
              <a:rPr lang="nl-NL"/>
              <a:t>Klik en typ de tekst</a:t>
            </a:r>
            <a:br>
              <a:rPr lang="nl-NL"/>
            </a:br>
            <a:r>
              <a:rPr lang="nl-NL"/>
              <a:t>Tweede niveau</a:t>
            </a:r>
            <a:br>
              <a:rPr lang="nl-NL"/>
            </a:br>
            <a:r>
              <a:rPr lang="nl-NL"/>
              <a:t>Derde niveau</a:t>
            </a:r>
            <a:br>
              <a:rPr lang="nl-NL"/>
            </a:br>
            <a:r>
              <a:rPr lang="nl-NL"/>
              <a:t>Vierde niveau</a:t>
            </a:r>
            <a:br>
              <a:rPr lang="nl-NL"/>
            </a:br>
            <a:r>
              <a:rPr lang="nl-NL"/>
              <a:t>Vijfde niveau</a:t>
            </a:r>
          </a:p>
        </p:txBody>
      </p:sp>
      <p:sp>
        <p:nvSpPr>
          <p:cNvPr id="4" name="Tijdelijke aanduiding voor datum 3"/>
          <p:cNvSpPr txBox="1">
            <a:spLocks noGrp="1"/>
          </p:cNvSpPr>
          <p:nvPr>
            <p:ph type="dt" sz="half" idx="7"/>
          </p:nvPr>
        </p:nvSpPr>
        <p:spPr/>
        <p:txBody>
          <a:bodyPr/>
          <a:lstStyle>
            <a:lvl1pPr>
              <a:defRPr/>
            </a:lvl1pPr>
          </a:lstStyle>
          <a:p>
            <a:pPr lvl="0"/>
            <a:fld id="{37B037DB-58E4-4D9A-8A05-6E76C80153C8}" type="datetime1">
              <a:rPr lang="nl-BE" smtClean="0"/>
              <a:t>13/02/2023</a:t>
            </a:fld>
            <a:endParaRPr lang="en-US"/>
          </a:p>
        </p:txBody>
      </p:sp>
      <p:sp>
        <p:nvSpPr>
          <p:cNvPr id="5" name="Tijdelijke aanduiding voor voettekst 4"/>
          <p:cNvSpPr txBox="1">
            <a:spLocks noGrp="1"/>
          </p:cNvSpPr>
          <p:nvPr>
            <p:ph type="ftr" sz="quarter" idx="9"/>
          </p:nvPr>
        </p:nvSpPr>
        <p:spPr/>
        <p:txBody>
          <a:bodyPr/>
          <a:lstStyle>
            <a:lvl1pPr>
              <a:defRPr/>
            </a:lvl1pPr>
          </a:lstStyle>
          <a:p>
            <a:pPr lvl="0"/>
            <a:endParaRPr lang="en-US"/>
          </a:p>
        </p:txBody>
      </p:sp>
      <p:sp>
        <p:nvSpPr>
          <p:cNvPr id="6" name="Tijdelijke aanduiding voor dianummer 5"/>
          <p:cNvSpPr txBox="1">
            <a:spLocks noGrp="1"/>
          </p:cNvSpPr>
          <p:nvPr>
            <p:ph type="sldNum" sz="quarter" idx="8"/>
          </p:nvPr>
        </p:nvSpPr>
        <p:spPr/>
        <p:txBody>
          <a:bodyPr/>
          <a:lstStyle>
            <a:lvl1pPr>
              <a:defRPr/>
            </a:lvl1pPr>
          </a:lstStyle>
          <a:p>
            <a:pPr lvl="0"/>
            <a:fld id="{54A20891-C1C8-4CFB-8AB9-9D29948C6589}" type="slidenum">
              <a:rPr/>
              <a:pPr lvl="0"/>
              <a:t>‹#›</a:t>
            </a:fld>
            <a:endParaRPr lang="nl-NL"/>
          </a:p>
        </p:txBody>
      </p:sp>
      <p:sp>
        <p:nvSpPr>
          <p:cNvPr id="7" name="Tijdelijke aanduiding voor inhoud 6"/>
          <p:cNvSpPr txBox="1">
            <a:spLocks noGrp="1"/>
          </p:cNvSpPr>
          <p:nvPr>
            <p:ph idx="1"/>
          </p:nvPr>
        </p:nvSpPr>
        <p:spPr>
          <a:xfrm>
            <a:off x="609600" y="1604520"/>
            <a:ext cx="10972320" cy="4526280"/>
          </a:xfrm>
        </p:spPr>
        <p:txBody>
          <a:bodyPr/>
          <a:lstStyle>
            <a:lvl1pPr hangingPunct="0">
              <a:spcBef>
                <a:spcPts val="0"/>
              </a:spcBef>
              <a:spcAft>
                <a:spcPts val="1417"/>
              </a:spcAft>
              <a:defRPr lang="en-US" sz="3200" kern="1200">
                <a:ln>
                  <a:noFill/>
                </a:ln>
                <a:latin typeface="Liberation Sans" pitchFamily="18"/>
              </a:defRPr>
            </a:lvl1pPr>
          </a:lstStyle>
          <a:p>
            <a:endParaRPr lang="en-US"/>
          </a:p>
        </p:txBody>
      </p:sp>
    </p:spTree>
    <p:extLst>
      <p:ext uri="{BB962C8B-B14F-4D97-AF65-F5344CB8AC3E}">
        <p14:creationId xmlns:p14="http://schemas.microsoft.com/office/powerpoint/2010/main" val="330649698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Inhoud van twe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inhoud 2"/>
          <p:cNvSpPr>
            <a:spLocks noGrp="1"/>
          </p:cNvSpPr>
          <p:nvPr>
            <p:ph sz="half" idx="1" hasCustomPrompt="1"/>
          </p:nvPr>
        </p:nvSpPr>
        <p:spPr>
          <a:xfrm>
            <a:off x="720000" y="1350000"/>
            <a:ext cx="5384800" cy="4428000"/>
          </a:xfrm>
        </p:spPr>
        <p:txBody>
          <a:bodyPr/>
          <a:lstStyle>
            <a:lvl1pPr>
              <a:defRPr sz="2400"/>
            </a:lvl1pPr>
            <a:lvl2pPr>
              <a:defRPr sz="2400"/>
            </a:lvl2pPr>
            <a:lvl3pPr>
              <a:defRPr sz="2000"/>
            </a:lvl3pPr>
            <a:lvl4pPr>
              <a:defRPr sz="16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inhoud 3"/>
          <p:cNvSpPr>
            <a:spLocks noGrp="1"/>
          </p:cNvSpPr>
          <p:nvPr>
            <p:ph sz="half" idx="2" hasCustomPrompt="1"/>
          </p:nvPr>
        </p:nvSpPr>
        <p:spPr>
          <a:xfrm>
            <a:off x="6447200" y="1350000"/>
            <a:ext cx="5384800" cy="4428000"/>
          </a:xfrm>
        </p:spPr>
        <p:txBody>
          <a:bodyPr/>
          <a:lstStyle>
            <a:lvl1pPr>
              <a:defRPr sz="2400"/>
            </a:lvl1pPr>
            <a:lvl2pPr>
              <a:defRPr sz="2400"/>
            </a:lvl2pPr>
            <a:lvl3pPr>
              <a:defRPr sz="2000"/>
            </a:lvl3pPr>
            <a:lvl4pPr>
              <a:defRPr sz="18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datum 4"/>
          <p:cNvSpPr>
            <a:spLocks noGrp="1"/>
          </p:cNvSpPr>
          <p:nvPr>
            <p:ph type="dt" sz="half" idx="10"/>
          </p:nvPr>
        </p:nvSpPr>
        <p:spPr/>
        <p:txBody>
          <a:bodyPr/>
          <a:lstStyle/>
          <a:p>
            <a:fld id="{ED815D64-6155-4769-AF26-79FDDAF95138}" type="datetime1">
              <a:rPr lang="nl-BE" smtClean="0"/>
              <a:t>13/02/2023</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15174789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2AF60510-3D33-4A31-87A2-7419302BEFB2}" type="datetime1">
              <a:rPr lang="nl-BE" smtClean="0"/>
              <a:t>13/02/2023</a:t>
            </a:fld>
            <a:endParaRPr lang="nl-BE"/>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585887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226023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713747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834981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Header Imag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vscentrum.be</a:t>
            </a:r>
          </a:p>
        </p:txBody>
      </p:sp>
      <p:sp>
        <p:nvSpPr>
          <p:cNvPr id="7" name="Slide Number Placeholder 6"/>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25146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274906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7" name="Picture Placeholder 2"/>
          <p:cNvSpPr>
            <a:spLocks noGrp="1"/>
          </p:cNvSpPr>
          <p:nvPr>
            <p:ph type="pic" sz="quarter" idx="22"/>
          </p:nvPr>
        </p:nvSpPr>
        <p:spPr>
          <a:xfrm>
            <a:off x="1028700" y="685800"/>
            <a:ext cx="50673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299142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A1FA2290-0477-46BB-87A2-28AB474124F3}" type="datetime1">
              <a:rPr lang="nl-BE" smtClean="0"/>
              <a:t>13/02/2023</a:t>
            </a:fld>
            <a:endParaRPr lang="nl-BE" dirty="0"/>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a:xfrm>
            <a:off x="10896533" y="6048000"/>
            <a:ext cx="1248000" cy="288000"/>
          </a:xfrm>
        </p:spPr>
        <p:txBody>
          <a:bodyPr/>
          <a:lstStyle>
            <a:lvl1pPr>
              <a:defRPr sz="1200"/>
            </a:lvl1p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lvl1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978159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Sectiekop">
    <p:spTree>
      <p:nvGrpSpPr>
        <p:cNvPr id="1" name=""/>
        <p:cNvGrpSpPr/>
        <p:nvPr/>
      </p:nvGrpSpPr>
      <p:grpSpPr>
        <a:xfrm>
          <a:off x="0" y="0"/>
          <a:ext cx="0" cy="0"/>
          <a:chOff x="0" y="0"/>
          <a:chExt cx="0" cy="0"/>
        </a:xfrm>
      </p:grpSpPr>
      <p:sp>
        <p:nvSpPr>
          <p:cNvPr id="13" name="Rechthoek 12"/>
          <p:cNvSpPr/>
          <p:nvPr userDrawn="1"/>
        </p:nvSpPr>
        <p:spPr>
          <a:xfrm>
            <a:off x="0" y="0"/>
            <a:ext cx="12192000" cy="6372000"/>
          </a:xfrm>
          <a:prstGeom prst="rect">
            <a:avLst/>
          </a:prstGeom>
          <a:gradFill flip="none" rotWithShape="1">
            <a:gsLst>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sz="1800"/>
          </a:p>
        </p:txBody>
      </p:sp>
      <p:sp>
        <p:nvSpPr>
          <p:cNvPr id="9" name="Titel 1"/>
          <p:cNvSpPr>
            <a:spLocks noGrp="1"/>
          </p:cNvSpPr>
          <p:nvPr>
            <p:ph type="ctrTitle" hasCustomPrompt="1"/>
          </p:nvPr>
        </p:nvSpPr>
        <p:spPr>
          <a:xfrm>
            <a:off x="5040000" y="2304000"/>
            <a:ext cx="6792000" cy="1800200"/>
          </a:xfrm>
        </p:spPr>
        <p:txBody>
          <a:bodyPr>
            <a:noAutofit/>
          </a:bodyPr>
          <a:lstStyle>
            <a:lvl1pPr>
              <a:defRPr sz="4000">
                <a:solidFill>
                  <a:schemeClr val="bg1"/>
                </a:solidFill>
              </a:defRPr>
            </a:lvl1pPr>
          </a:lstStyle>
          <a:p>
            <a:r>
              <a:rPr lang="nl-NL" dirty="0"/>
              <a:t>Klik en typ de titel van de sectie</a:t>
            </a:r>
            <a:endParaRPr lang="nl-BE" dirty="0"/>
          </a:p>
        </p:txBody>
      </p:sp>
      <p:sp>
        <p:nvSpPr>
          <p:cNvPr id="10" name="Ondertitel 2"/>
          <p:cNvSpPr>
            <a:spLocks noGrp="1"/>
          </p:cNvSpPr>
          <p:nvPr>
            <p:ph type="subTitle" idx="1" hasCustomPrompt="1"/>
          </p:nvPr>
        </p:nvSpPr>
        <p:spPr>
          <a:xfrm>
            <a:off x="5040000" y="4419108"/>
            <a:ext cx="6792000" cy="1080000"/>
          </a:xfrm>
        </p:spPr>
        <p:txBody>
          <a:bodyPr anchor="t" anchorCtr="0"/>
          <a:lstStyle>
            <a:lvl1pPr marL="0" indent="0" algn="l">
              <a:spcBef>
                <a:spcPts val="0"/>
              </a:spcBef>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en typ de subtitel van de sectie</a:t>
            </a:r>
            <a:endParaRPr lang="nl-BE" dirty="0"/>
          </a:p>
        </p:txBody>
      </p:sp>
      <p:pic>
        <p:nvPicPr>
          <p:cNvPr id="17" name="Afbeelding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6000" y="6048000"/>
            <a:ext cx="2016611" cy="540000"/>
          </a:xfrm>
          <a:prstGeom prst="rect">
            <a:avLst/>
          </a:prstGeom>
        </p:spPr>
      </p:pic>
      <p:pic>
        <p:nvPicPr>
          <p:cNvPr id="4" name="Afbeelding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3150001"/>
            <a:ext cx="4401321" cy="3209551"/>
          </a:xfrm>
          <a:prstGeom prst="rect">
            <a:avLst/>
          </a:prstGeom>
        </p:spPr>
      </p:pic>
    </p:spTree>
    <p:extLst>
      <p:ext uri="{BB962C8B-B14F-4D97-AF65-F5344CB8AC3E}">
        <p14:creationId xmlns:p14="http://schemas.microsoft.com/office/powerpoint/2010/main" val="638855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832F7BF9-BE81-4DBB-A705-1E77137F5832}" type="datetime1">
              <a:rPr lang="nl-BE" smtClean="0"/>
              <a:t>13/02/2023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2266C759-6229-40DE-AD56-03C6C1B55D06}" type="slidenum">
              <a:rPr lang="nl-BE" smtClean="0"/>
              <a:t>‹#›</a:t>
            </a:fld>
            <a:endParaRPr lang="nl-BE"/>
          </a:p>
        </p:txBody>
      </p:sp>
    </p:spTree>
    <p:extLst>
      <p:ext uri="{BB962C8B-B14F-4D97-AF65-F5344CB8AC3E}">
        <p14:creationId xmlns:p14="http://schemas.microsoft.com/office/powerpoint/2010/main" val="4280188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0" y="6384344"/>
            <a:ext cx="502300" cy="365125"/>
          </a:xfrm>
          <a:prstGeom prst="rect">
            <a:avLst/>
          </a:prstGeom>
        </p:spPr>
        <p:txBody>
          <a:bodyPr vert="horz" lIns="91440" tIns="45720" rIns="91440" bIns="45720" rtlCol="0" anchor="ctr"/>
          <a:lstStyle>
            <a:lvl1pPr algn="r">
              <a:defRPr sz="1200">
                <a:solidFill>
                  <a:schemeClr val="bg1"/>
                </a:solidFill>
              </a:defRPr>
            </a:lvl1pPr>
          </a:lstStyle>
          <a:p>
            <a:fld id="{CF5A1C33-475D-474A-A037-DDAF3DC7AF09}" type="slidenum">
              <a:rPr lang="en-US" smtClean="0"/>
              <a:pPr/>
              <a:t>‹#›</a:t>
            </a:fld>
            <a:endParaRPr lang="en-US"/>
          </a:p>
        </p:txBody>
      </p:sp>
      <p:pic>
        <p:nvPicPr>
          <p:cNvPr id="7" name="Picture 6"/>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517239" y="6229445"/>
            <a:ext cx="1426467" cy="576073"/>
          </a:xfrm>
          <a:prstGeom prst="rect">
            <a:avLst/>
          </a:prstGeom>
        </p:spPr>
      </p:pic>
    </p:spTree>
    <p:extLst>
      <p:ext uri="{BB962C8B-B14F-4D97-AF65-F5344CB8AC3E}">
        <p14:creationId xmlns:p14="http://schemas.microsoft.com/office/powerpoint/2010/main" val="2483621857"/>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60" r:id="rId5"/>
    <p:sldLayoutId id="2147483709" r:id="rId6"/>
    <p:sldLayoutId id="2147483712" r:id="rId7"/>
    <p:sldLayoutId id="2147483713" r:id="rId8"/>
    <p:sldLayoutId id="2147483714" r:id="rId9"/>
    <p:sldLayoutId id="2147483715" r:id="rId10"/>
    <p:sldLayoutId id="2147483716" r:id="rId11"/>
    <p:sldLayoutId id="2147483717" r:id="rId12"/>
    <p:sldLayoutId id="2147483718"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0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3" Type="http://schemas.openxmlformats.org/officeDocument/2006/relationships/hyperlink" Target="http://misc.flogisoft.com/bash/tip_colors_and_formatting" TargetMode="External"/><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62.png"/></Relationships>
</file>

<file path=ppt/slides/_rels/slide1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9.xml"/><Relationship Id="rId5" Type="http://schemas.openxmlformats.org/officeDocument/2006/relationships/image" Target="../media/image65.png"/><Relationship Id="rId4" Type="http://schemas.openxmlformats.org/officeDocument/2006/relationships/image" Target="../media/image64.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hyperlink" Target="http://www.gnu.org/"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hyperlink" Target="http://www.gnu.org/software/bash/manual/bashref.html#Controlling-the-Prompt" TargetMode="Externa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3" Type="http://schemas.openxmlformats.org/officeDocument/2006/relationships/hyperlink" Target="http://www.tldp.org/LDP/abs/html/" TargetMode="External"/><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hyperlink" Target="http://gcc.gnu.org/" TargetMode="Externa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hyperlink" Target="https://www.vscentrum.be/training" TargetMode="External"/><Relationship Id="rId2" Type="http://schemas.openxmlformats.org/officeDocument/2006/relationships/hyperlink" Target="http://www.gnu.org/software/make/manual/" TargetMode="Externa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hyperlink" Target="http://gjbex.github.io/training-material/LinuxTools/" TargetMode="External"/><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6.xml"/><Relationship Id="rId6" Type="http://schemas.openxmlformats.org/officeDocument/2006/relationships/hyperlink" Target="http://status.kuleuven.be/hpc" TargetMode="External"/><Relationship Id="rId5" Type="http://schemas.openxmlformats.org/officeDocument/2006/relationships/hyperlink" Target="https://docs.vscentrum.be/" TargetMode="External"/><Relationship Id="rId4" Type="http://schemas.openxmlformats.org/officeDocument/2006/relationships/hyperlink" Target="http://www.vscentrum.be/" TargetMode="External"/></Relationships>
</file>

<file path=ppt/slides/_rels/slide1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3" Type="http://schemas.openxmlformats.org/officeDocument/2006/relationships/hyperlink" Target="https://www.vscentrum.be/en/education-and-trainings" TargetMode="External"/><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eu.bbcollab.com/guest/ce4229a2f9eb4cc5b90f490d660eb1c2"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hyperlink" Target="http://lmod.readthedocs.io/en/latest/010_user.html" TargetMode="Externa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BE" sz="4200" dirty="0"/>
              <a:t>Linux</a:t>
            </a:r>
            <a:r>
              <a:rPr lang="pl-PL" sz="4200" dirty="0"/>
              <a:t> for HPC</a:t>
            </a:r>
            <a:endParaRPr lang="nl-BE" sz="4200" dirty="0"/>
          </a:p>
        </p:txBody>
      </p:sp>
      <p:pic>
        <p:nvPicPr>
          <p:cNvPr id="7" name="Picture 8" descr="http://clipartist.net/links/clipartist.net/tux_enhanced_penguin-555px.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12458" y="1211036"/>
            <a:ext cx="1691063" cy="186788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20459" y="190927"/>
            <a:ext cx="6858000" cy="461665"/>
          </a:xfrm>
          <a:prstGeom prst="rect">
            <a:avLst/>
          </a:prstGeom>
        </p:spPr>
        <p:txBody>
          <a:bodyPr wrap="square">
            <a:spAutoFit/>
          </a:bodyPr>
          <a:lstStyle/>
          <a:p>
            <a:r>
              <a:rPr lang="nl-BE" sz="2400" b="1" dirty="0">
                <a:solidFill>
                  <a:srgbClr val="DB6D32"/>
                </a:solidFill>
              </a:rPr>
              <a:t>https://hpcleuven.github.io/Linux-for-HPC/</a:t>
            </a:r>
          </a:p>
        </p:txBody>
      </p:sp>
      <p:pic>
        <p:nvPicPr>
          <p:cNvPr id="16" name="Picture 15" descr="Qr code&#10;&#10;Description automatically generated">
            <a:extLst>
              <a:ext uri="{FF2B5EF4-FFF2-40B4-BE49-F238E27FC236}">
                <a16:creationId xmlns:a16="http://schemas.microsoft.com/office/drawing/2014/main" id="{C158E1D6-8B21-448F-BC72-06DD68D6B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0296" y="3052057"/>
            <a:ext cx="2857500" cy="2857500"/>
          </a:xfrm>
          <a:prstGeom prst="rect">
            <a:avLst/>
          </a:prstGeom>
        </p:spPr>
      </p:pic>
    </p:spTree>
    <p:extLst>
      <p:ext uri="{BB962C8B-B14F-4D97-AF65-F5344CB8AC3E}">
        <p14:creationId xmlns:p14="http://schemas.microsoft.com/office/powerpoint/2010/main" val="2169410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30217" y="1349376"/>
            <a:ext cx="8201443" cy="4429125"/>
          </a:xfrm>
          <a:prstGeom prst="rect">
            <a:avLst/>
          </a:prstGeom>
        </p:spPr>
      </p:pic>
      <p:sp>
        <p:nvSpPr>
          <p:cNvPr id="5" name="Ovaal 4"/>
          <p:cNvSpPr/>
          <p:nvPr/>
        </p:nvSpPr>
        <p:spPr>
          <a:xfrm>
            <a:off x="5015880" y="2780928"/>
            <a:ext cx="432048" cy="57606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255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Command</a:t>
            </a:r>
            <a:r>
              <a:rPr lang="nl-BE" dirty="0"/>
              <a:t> </a:t>
            </a:r>
            <a:r>
              <a:rPr lang="nl-BE" dirty="0" err="1"/>
              <a:t>history</a:t>
            </a:r>
            <a:r>
              <a:rPr lang="nl-BE" dirty="0"/>
              <a:t>:</a:t>
            </a:r>
            <a:r>
              <a:rPr lang="pl-PL" dirty="0"/>
              <a:t> ESC+. / ALT+.</a:t>
            </a:r>
          </a:p>
        </p:txBody>
      </p:sp>
      <p:sp>
        <p:nvSpPr>
          <p:cNvPr id="3" name="Content Placeholder 2"/>
          <p:cNvSpPr>
            <a:spLocks noGrp="1"/>
          </p:cNvSpPr>
          <p:nvPr>
            <p:ph idx="1"/>
          </p:nvPr>
        </p:nvSpPr>
        <p:spPr/>
        <p:txBody>
          <a:bodyPr/>
          <a:lstStyle/>
          <a:p>
            <a:pPr marL="0" indent="0">
              <a:buNone/>
              <a:defRPr/>
            </a:pPr>
            <a:r>
              <a:rPr lang="en-US" dirty="0"/>
              <a:t>The last token of the previously typed command line can be recovered with either of the two above mentioned key sequences. The last token of a command often represents the object that someone is handling. </a:t>
            </a:r>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100</a:t>
            </a:fld>
            <a:endParaRPr lang="nl-NL"/>
          </a:p>
        </p:txBody>
      </p:sp>
      <p:pic>
        <p:nvPicPr>
          <p:cNvPr id="5" name="Picture 4"/>
          <p:cNvPicPr>
            <a:picLocks noChangeAspect="1"/>
          </p:cNvPicPr>
          <p:nvPr/>
        </p:nvPicPr>
        <p:blipFill>
          <a:blip r:embed="rId2"/>
          <a:stretch>
            <a:fillRect/>
          </a:stretch>
        </p:blipFill>
        <p:spPr>
          <a:xfrm>
            <a:off x="2567609" y="2852936"/>
            <a:ext cx="6296025" cy="3752850"/>
          </a:xfrm>
          <a:prstGeom prst="rect">
            <a:avLst/>
          </a:prstGeom>
        </p:spPr>
      </p:pic>
      <p:cxnSp>
        <p:nvCxnSpPr>
          <p:cNvPr id="7" name="Straight Arrow Connector 6"/>
          <p:cNvCxnSpPr/>
          <p:nvPr/>
        </p:nvCxnSpPr>
        <p:spPr>
          <a:xfrm flipV="1">
            <a:off x="4367809" y="3429000"/>
            <a:ext cx="821359" cy="864096"/>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791744" y="4293096"/>
            <a:ext cx="720080" cy="369332"/>
          </a:xfrm>
          <a:prstGeom prst="rect">
            <a:avLst/>
          </a:prstGeom>
          <a:noFill/>
          <a:ln w="15875">
            <a:solidFill>
              <a:schemeClr val="bg1"/>
            </a:solidFill>
          </a:ln>
        </p:spPr>
        <p:txBody>
          <a:bodyPr wrap="square" rtlCol="0">
            <a:spAutoFit/>
          </a:bodyPr>
          <a:lstStyle/>
          <a:p>
            <a:r>
              <a:rPr lang="en-US" dirty="0">
                <a:solidFill>
                  <a:schemeClr val="bg1"/>
                </a:solidFill>
              </a:rPr>
              <a:t>Esc.</a:t>
            </a:r>
          </a:p>
        </p:txBody>
      </p:sp>
    </p:spTree>
    <p:extLst>
      <p:ext uri="{BB962C8B-B14F-4D97-AF65-F5344CB8AC3E}">
        <p14:creationId xmlns:p14="http://schemas.microsoft.com/office/powerpoint/2010/main" val="125799693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nl-BE" dirty="0">
                <a:solidFill>
                  <a:schemeClr val="tx1"/>
                </a:solidFill>
              </a:rPr>
              <a:t>:</a:t>
            </a:r>
            <a:r>
              <a:rPr lang="pl-PL" dirty="0">
                <a:solidFill>
                  <a:schemeClr val="tx1"/>
                </a:solidFill>
              </a:rPr>
              <a:t> </a:t>
            </a:r>
            <a:r>
              <a:rPr lang="pl-PL" dirty="0" err="1">
                <a:solidFill>
                  <a:schemeClr val="tx1"/>
                </a:solidFill>
              </a:rPr>
              <a:t>fc</a:t>
            </a:r>
            <a:endParaRPr lang="nl-BE" dirty="0">
              <a:solidFill>
                <a:schemeClr val="tx1"/>
              </a:solidFill>
            </a:endParaRPr>
          </a:p>
        </p:txBody>
      </p:sp>
      <p:sp>
        <p:nvSpPr>
          <p:cNvPr id="3" name="Content Placeholder 2"/>
          <p:cNvSpPr>
            <a:spLocks noGrp="1"/>
          </p:cNvSpPr>
          <p:nvPr>
            <p:ph idx="1"/>
          </p:nvPr>
        </p:nvSpPr>
        <p:spPr/>
        <p:txBody>
          <a:bodyPr/>
          <a:lstStyle/>
          <a:p>
            <a:r>
              <a:rPr lang="en-US" dirty="0"/>
              <a:t>The fc command allows users to "fix" the previously entered command, by opening up the user's default editor (vi by default) with the previously entered command as text. Upon exiting the editor (presumably after somehow editing the command), the new text will be immediately executed. For those proficient in quickly exiting an editor, the command comes in handy. </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101</a:t>
            </a:fld>
            <a:endParaRPr lang="nl-NL"/>
          </a:p>
        </p:txBody>
      </p:sp>
      <p:pic>
        <p:nvPicPr>
          <p:cNvPr id="5" name="Picture 4"/>
          <p:cNvPicPr>
            <a:picLocks noChangeAspect="1"/>
          </p:cNvPicPr>
          <p:nvPr/>
        </p:nvPicPr>
        <p:blipFill>
          <a:blip r:embed="rId2"/>
          <a:stretch>
            <a:fillRect/>
          </a:stretch>
        </p:blipFill>
        <p:spPr>
          <a:xfrm>
            <a:off x="1559497" y="3901575"/>
            <a:ext cx="4148243" cy="2472629"/>
          </a:xfrm>
          <a:prstGeom prst="rect">
            <a:avLst/>
          </a:prstGeom>
        </p:spPr>
      </p:pic>
      <p:pic>
        <p:nvPicPr>
          <p:cNvPr id="6" name="Picture 5"/>
          <p:cNvPicPr>
            <a:picLocks noChangeAspect="1"/>
          </p:cNvPicPr>
          <p:nvPr/>
        </p:nvPicPr>
        <p:blipFill>
          <a:blip r:embed="rId3"/>
          <a:stretch>
            <a:fillRect/>
          </a:stretch>
        </p:blipFill>
        <p:spPr>
          <a:xfrm>
            <a:off x="3359697" y="3906357"/>
            <a:ext cx="4148243" cy="2472629"/>
          </a:xfrm>
          <a:prstGeom prst="rect">
            <a:avLst/>
          </a:prstGeom>
        </p:spPr>
      </p:pic>
      <p:pic>
        <p:nvPicPr>
          <p:cNvPr id="7" name="Picture 6"/>
          <p:cNvPicPr>
            <a:picLocks noChangeAspect="1"/>
          </p:cNvPicPr>
          <p:nvPr/>
        </p:nvPicPr>
        <p:blipFill>
          <a:blip r:embed="rId4"/>
          <a:stretch>
            <a:fillRect/>
          </a:stretch>
        </p:blipFill>
        <p:spPr>
          <a:xfrm>
            <a:off x="6874837" y="3903918"/>
            <a:ext cx="4156266" cy="2477411"/>
          </a:xfrm>
          <a:prstGeom prst="rect">
            <a:avLst/>
          </a:prstGeom>
        </p:spPr>
      </p:pic>
    </p:spTree>
    <p:extLst>
      <p:ext uri="{BB962C8B-B14F-4D97-AF65-F5344CB8AC3E}">
        <p14:creationId xmlns:p14="http://schemas.microsoft.com/office/powerpoint/2010/main" val="5995542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endParaRPr lang="pl-PL" dirty="0">
              <a:solidFill>
                <a:schemeClr val="tx1"/>
              </a:solidFill>
            </a:endParaRPr>
          </a:p>
        </p:txBody>
      </p:sp>
      <p:sp>
        <p:nvSpPr>
          <p:cNvPr id="3" name="Content Placeholder 2"/>
          <p:cNvSpPr>
            <a:spLocks noGrp="1"/>
          </p:cNvSpPr>
          <p:nvPr>
            <p:ph idx="1"/>
          </p:nvPr>
        </p:nvSpPr>
        <p:spPr>
          <a:xfrm>
            <a:off x="2064000" y="1349999"/>
            <a:ext cx="8208464" cy="4428000"/>
          </a:xfrm>
        </p:spPr>
        <p:txBody>
          <a:bodyPr/>
          <a:lstStyle/>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a:t>Repeats the last argument of the last command. </a:t>
            </a:r>
          </a:p>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:h</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a:t>If you put it after a filename, it will change that filename to remove everything up to the folder.</a:t>
            </a:r>
          </a:p>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:t</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a:t>Leaves only </a:t>
            </a:r>
          </a:p>
          <a:p>
            <a:pPr marL="0" indent="0" eaLnBrk="0" fontAlgn="base" hangingPunct="0">
              <a:spcBef>
                <a:spcPct val="0"/>
              </a:spcBef>
              <a:spcAft>
                <a:spcPct val="0"/>
              </a:spcAft>
              <a:buNone/>
            </a:pPr>
            <a:r>
              <a:rPr lang="en-US" altLang="en-US" sz="2000" dirty="0"/>
              <a:t>filename</a:t>
            </a:r>
          </a:p>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:e</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a:t>Leaves </a:t>
            </a:r>
            <a:r>
              <a:rPr lang="en-US" altLang="en-US" sz="2000" dirty="0"/>
              <a:t>only </a:t>
            </a:r>
          </a:p>
          <a:p>
            <a:pPr marL="0" indent="0" eaLnBrk="0" fontAlgn="base" hangingPunct="0">
              <a:spcBef>
                <a:spcPct val="0"/>
              </a:spcBef>
              <a:spcAft>
                <a:spcPct val="0"/>
              </a:spcAft>
              <a:buNone/>
            </a:pPr>
            <a:r>
              <a:rPr lang="en-US" altLang="en-US" sz="2000" dirty="0"/>
              <a:t>the extension</a:t>
            </a:r>
          </a:p>
          <a:p>
            <a:pPr marL="0" indent="0" eaLnBrk="0" fontAlgn="base" hangingPunct="0">
              <a:spcBef>
                <a:spcPct val="0"/>
              </a:spcBef>
              <a:spcAft>
                <a:spcPct val="0"/>
              </a:spcAft>
              <a:buNone/>
            </a:pPr>
            <a:endParaRPr lang="en-US" alt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102</a:t>
            </a:fld>
            <a:endParaRPr lang="nl-NL"/>
          </a:p>
        </p:txBody>
      </p:sp>
      <p:pic>
        <p:nvPicPr>
          <p:cNvPr id="6" name="Picture 5"/>
          <p:cNvPicPr>
            <a:picLocks noChangeAspect="1"/>
          </p:cNvPicPr>
          <p:nvPr/>
        </p:nvPicPr>
        <p:blipFill>
          <a:blip r:embed="rId2"/>
          <a:stretch>
            <a:fillRect/>
          </a:stretch>
        </p:blipFill>
        <p:spPr>
          <a:xfrm>
            <a:off x="3760416" y="2924944"/>
            <a:ext cx="6296025" cy="3752850"/>
          </a:xfrm>
          <a:prstGeom prst="rect">
            <a:avLst/>
          </a:prstGeom>
        </p:spPr>
      </p:pic>
    </p:spTree>
    <p:extLst>
      <p:ext uri="{BB962C8B-B14F-4D97-AF65-F5344CB8AC3E}">
        <p14:creationId xmlns:p14="http://schemas.microsoft.com/office/powerpoint/2010/main" val="274382745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List Of Useful Bash Keyboard Shortcuts</a:t>
            </a:r>
            <a:endParaRPr lang="pl-PL" dirty="0">
              <a:solidFill>
                <a:schemeClr val="tx1"/>
              </a:solidFill>
            </a:endParaRPr>
          </a:p>
        </p:txBody>
      </p:sp>
      <p:sp>
        <p:nvSpPr>
          <p:cNvPr id="3" name="Content Placeholder 2"/>
          <p:cNvSpPr>
            <a:spLocks noGrp="1"/>
          </p:cNvSpPr>
          <p:nvPr>
            <p:ph idx="1"/>
          </p:nvPr>
        </p:nvSpPr>
        <p:spPr>
          <a:xfrm>
            <a:off x="2064000" y="1349999"/>
            <a:ext cx="8208464" cy="4428000"/>
          </a:xfrm>
        </p:spPr>
        <p:txBody>
          <a:bodyPr/>
          <a:lstStyle/>
          <a:p>
            <a:r>
              <a:rPr lang="en-US" sz="2000" b="1" dirty="0"/>
              <a:t>ALT+B</a:t>
            </a:r>
            <a:r>
              <a:rPr lang="en-US" sz="2000" dirty="0"/>
              <a:t> – Move backward.</a:t>
            </a:r>
          </a:p>
          <a:p>
            <a:r>
              <a:rPr lang="en-US" sz="2000" b="1" dirty="0"/>
              <a:t>ALT+F</a:t>
            </a:r>
            <a:r>
              <a:rPr lang="en-US" sz="2000" dirty="0"/>
              <a:t> – Move forward.</a:t>
            </a:r>
          </a:p>
          <a:p>
            <a:r>
              <a:rPr lang="en-US" sz="2000" b="1" dirty="0"/>
              <a:t>ALT+T</a:t>
            </a:r>
            <a:r>
              <a:rPr lang="en-US" sz="2000" dirty="0"/>
              <a:t> – Swaps the last two words.</a:t>
            </a:r>
          </a:p>
          <a:p>
            <a:r>
              <a:rPr lang="en-US" sz="2000" b="1" dirty="0"/>
              <a:t>ALT+U</a:t>
            </a:r>
            <a:r>
              <a:rPr lang="en-US" sz="2000" dirty="0"/>
              <a:t> – Capitalize all characters in a word after the cursor.</a:t>
            </a:r>
          </a:p>
          <a:p>
            <a:r>
              <a:rPr lang="en-US" sz="2000" b="1" dirty="0"/>
              <a:t>ALT+L</a:t>
            </a:r>
            <a:r>
              <a:rPr lang="en-US" sz="2000" dirty="0"/>
              <a:t> – </a:t>
            </a:r>
            <a:r>
              <a:rPr lang="en-US" sz="2000" dirty="0" err="1"/>
              <a:t>Uncaptalize</a:t>
            </a:r>
            <a:r>
              <a:rPr lang="en-US" sz="2000" dirty="0"/>
              <a:t> all characters in a word after the cursor.</a:t>
            </a:r>
          </a:p>
          <a:p>
            <a:r>
              <a:rPr lang="en-US" sz="2000" b="1" dirty="0"/>
              <a:t>ALT+. </a:t>
            </a:r>
            <a:r>
              <a:rPr lang="en-US" sz="2000" dirty="0"/>
              <a:t>– Use the last word of the previous command.</a:t>
            </a:r>
          </a:p>
          <a:p>
            <a:r>
              <a:rPr lang="en-US" sz="2000" b="1" dirty="0"/>
              <a:t>!!</a:t>
            </a:r>
            <a:r>
              <a:rPr lang="en-US" sz="2000" dirty="0"/>
              <a:t> – Repeats the last command.</a:t>
            </a:r>
          </a:p>
          <a:p>
            <a:r>
              <a:rPr lang="en-US" sz="2000" b="1" dirty="0" err="1"/>
              <a:t>ESC+t</a:t>
            </a:r>
            <a:r>
              <a:rPr lang="en-US" sz="2000" dirty="0"/>
              <a:t> – Swaps the last two words.</a:t>
            </a:r>
          </a:p>
          <a:p>
            <a:r>
              <a:rPr lang="en-US" sz="2000" b="1" dirty="0"/>
              <a:t>CTRL+A</a:t>
            </a:r>
            <a:r>
              <a:rPr lang="en-US" sz="2000" dirty="0"/>
              <a:t> – Quickly move to the beginning of line.</a:t>
            </a:r>
          </a:p>
          <a:p>
            <a:r>
              <a:rPr lang="en-US" sz="2000" b="1" dirty="0"/>
              <a:t>CTRL+B</a:t>
            </a:r>
            <a:r>
              <a:rPr lang="en-US" sz="2000" dirty="0"/>
              <a:t> – To move backward one character.</a:t>
            </a:r>
          </a:p>
          <a:p>
            <a:r>
              <a:rPr lang="en-US" sz="2000" b="1" dirty="0">
                <a:highlight>
                  <a:srgbClr val="DB6C30"/>
                </a:highlight>
              </a:rPr>
              <a:t>CTRL+C</a:t>
            </a:r>
            <a:r>
              <a:rPr lang="en-US" sz="2000" dirty="0">
                <a:highlight>
                  <a:srgbClr val="DB6C30"/>
                </a:highlight>
              </a:rPr>
              <a:t> – Stop the currently running command. (Putty and MFA firewall!)</a:t>
            </a:r>
          </a:p>
          <a:p>
            <a:endParaRPr lang="en-US" sz="2000" dirty="0"/>
          </a:p>
          <a:p>
            <a:endParaRPr lang="en-US" sz="2000" dirty="0"/>
          </a:p>
          <a:p>
            <a:endParaRPr lang="en-US" sz="2000" dirty="0"/>
          </a:p>
          <a:p>
            <a:pPr marL="0" indent="0" eaLnBrk="0" fontAlgn="base" hangingPunct="0">
              <a:spcBef>
                <a:spcPct val="0"/>
              </a:spcBef>
              <a:spcAft>
                <a:spcPct val="0"/>
              </a:spcAft>
              <a:buNone/>
            </a:pPr>
            <a:endParaRPr lang="en-US" alt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103</a:t>
            </a:fld>
            <a:endParaRPr lang="nl-NL"/>
          </a:p>
        </p:txBody>
      </p:sp>
    </p:spTree>
    <p:extLst>
      <p:ext uri="{BB962C8B-B14F-4D97-AF65-F5344CB8AC3E}">
        <p14:creationId xmlns:p14="http://schemas.microsoft.com/office/powerpoint/2010/main" val="249816569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List Of Useful Bash Keyboard Shortcuts</a:t>
            </a:r>
            <a:endParaRPr lang="pl-PL" dirty="0">
              <a:solidFill>
                <a:schemeClr val="tx1"/>
              </a:solidFill>
            </a:endParaRPr>
          </a:p>
        </p:txBody>
      </p:sp>
      <p:sp>
        <p:nvSpPr>
          <p:cNvPr id="3" name="Content Placeholder 2"/>
          <p:cNvSpPr>
            <a:spLocks noGrp="1"/>
          </p:cNvSpPr>
          <p:nvPr>
            <p:ph idx="1"/>
          </p:nvPr>
        </p:nvSpPr>
        <p:spPr>
          <a:xfrm>
            <a:off x="1775520" y="1349999"/>
            <a:ext cx="8856880" cy="4428000"/>
          </a:xfrm>
        </p:spPr>
        <p:txBody>
          <a:bodyPr/>
          <a:lstStyle/>
          <a:p>
            <a:r>
              <a:rPr lang="en-US" sz="2000" b="1" dirty="0"/>
              <a:t>CTRL+D</a:t>
            </a:r>
            <a:r>
              <a:rPr lang="en-US" sz="2000" dirty="0"/>
              <a:t> – Delete one character (backward).</a:t>
            </a:r>
          </a:p>
          <a:p>
            <a:r>
              <a:rPr lang="en-US" sz="2000" b="1" dirty="0"/>
              <a:t>CTRL+E</a:t>
            </a:r>
            <a:r>
              <a:rPr lang="en-US" sz="2000" dirty="0"/>
              <a:t> – Move to the end of line.</a:t>
            </a:r>
          </a:p>
          <a:p>
            <a:r>
              <a:rPr lang="en-US" sz="2000" b="1" dirty="0"/>
              <a:t>CTRL+F</a:t>
            </a:r>
            <a:r>
              <a:rPr lang="en-US" sz="2000" dirty="0"/>
              <a:t> – Move forward one character.</a:t>
            </a:r>
          </a:p>
          <a:p>
            <a:r>
              <a:rPr lang="en-US" sz="2000" b="1" dirty="0"/>
              <a:t>CTRL+H</a:t>
            </a:r>
            <a:r>
              <a:rPr lang="en-US" sz="2000" dirty="0"/>
              <a:t> – Delete the characters before the cursor, same as BASKSPACE.</a:t>
            </a:r>
          </a:p>
          <a:p>
            <a:r>
              <a:rPr lang="en-US" sz="2000" b="1" dirty="0"/>
              <a:t>CTRL+J</a:t>
            </a:r>
            <a:r>
              <a:rPr lang="en-US" sz="2000" dirty="0"/>
              <a:t> or </a:t>
            </a:r>
            <a:r>
              <a:rPr lang="en-US" sz="2000" b="1" dirty="0"/>
              <a:t>CTRL+M </a:t>
            </a:r>
            <a:r>
              <a:rPr lang="en-US" sz="2000" dirty="0"/>
              <a:t>– Same as ENTER/RETURN key.</a:t>
            </a:r>
          </a:p>
          <a:p>
            <a:r>
              <a:rPr lang="en-US" sz="2000" b="1" dirty="0"/>
              <a:t>CTRL+K</a:t>
            </a:r>
            <a:r>
              <a:rPr lang="en-US" sz="2000" dirty="0"/>
              <a:t> – Delete all characters after the cursor.</a:t>
            </a:r>
          </a:p>
          <a:p>
            <a:r>
              <a:rPr lang="en-US" sz="2000" b="1" dirty="0"/>
              <a:t>CTRL+L</a:t>
            </a:r>
            <a:r>
              <a:rPr lang="en-US" sz="2000" dirty="0"/>
              <a:t> – Clears the screen and redisplay the line.</a:t>
            </a:r>
          </a:p>
          <a:p>
            <a:r>
              <a:rPr lang="en-US" sz="2000" b="1" dirty="0"/>
              <a:t>CTRL+T</a:t>
            </a:r>
            <a:r>
              <a:rPr lang="en-US" sz="2000" dirty="0"/>
              <a:t> – Swaps the last two characters.</a:t>
            </a:r>
          </a:p>
          <a:p>
            <a:r>
              <a:rPr lang="en-US" sz="2000" b="1" dirty="0"/>
              <a:t>CTRL+U</a:t>
            </a:r>
            <a:r>
              <a:rPr lang="en-US" sz="2000" dirty="0"/>
              <a:t> – Delete all characters before the cursor (Kills backward from point to the beginning of line).</a:t>
            </a:r>
          </a:p>
          <a:p>
            <a:r>
              <a:rPr lang="en-US" sz="2000" b="1" dirty="0"/>
              <a:t>CTRL+W</a:t>
            </a:r>
            <a:r>
              <a:rPr lang="en-US" sz="2000" dirty="0"/>
              <a:t> – Delete the words before the cursor.</a:t>
            </a:r>
          </a:p>
          <a:p>
            <a:r>
              <a:rPr lang="en-US" sz="2000" b="1" dirty="0"/>
              <a:t>CTRL+Y</a:t>
            </a:r>
            <a:r>
              <a:rPr lang="en-US" sz="2000" dirty="0"/>
              <a:t> –  Retrieves last item that you deleted or cut.</a:t>
            </a:r>
          </a:p>
          <a:p>
            <a:r>
              <a:rPr lang="en-US" sz="2000" b="1" dirty="0"/>
              <a:t>CTRL+Z</a:t>
            </a:r>
            <a:r>
              <a:rPr lang="en-US" sz="2000" dirty="0"/>
              <a:t> – Stops the current command.</a:t>
            </a:r>
            <a:endParaRPr lang="en-US" alt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104</a:t>
            </a:fld>
            <a:endParaRPr lang="nl-NL"/>
          </a:p>
        </p:txBody>
      </p:sp>
    </p:spTree>
    <p:extLst>
      <p:ext uri="{BB962C8B-B14F-4D97-AF65-F5344CB8AC3E}">
        <p14:creationId xmlns:p14="http://schemas.microsoft.com/office/powerpoint/2010/main" val="14692340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solidFill>
                  <a:schemeClr val="tx1"/>
                </a:solidFill>
              </a:rPr>
              <a:t>Input and </a:t>
            </a:r>
            <a:r>
              <a:rPr lang="pl-PL" dirty="0" err="1">
                <a:solidFill>
                  <a:schemeClr val="tx1"/>
                </a:solidFill>
              </a:rPr>
              <a:t>Output</a:t>
            </a:r>
            <a:endParaRPr lang="nl-BE" dirty="0">
              <a:solidFill>
                <a:schemeClr val="tx1"/>
              </a:solidFill>
            </a:endParaRPr>
          </a:p>
        </p:txBody>
      </p:sp>
      <p:sp>
        <p:nvSpPr>
          <p:cNvPr id="3" name="Content Placeholder 2"/>
          <p:cNvSpPr>
            <a:spLocks noGrp="1"/>
          </p:cNvSpPr>
          <p:nvPr>
            <p:ph idx="1"/>
          </p:nvPr>
        </p:nvSpPr>
        <p:spPr/>
        <p:txBody>
          <a:bodyPr/>
          <a:lstStyle/>
          <a:p>
            <a:r>
              <a:rPr lang="en-US" altLang="en-US" dirty="0"/>
              <a:t>Programs and commands can contain an input and output.  These are called ‘streams’.  UNIX programming is oftentimes stream based.  </a:t>
            </a:r>
          </a:p>
          <a:p>
            <a:endParaRPr lang="en-US" altLang="en-US" dirty="0"/>
          </a:p>
          <a:p>
            <a:r>
              <a:rPr lang="en-US" altLang="en-US" dirty="0"/>
              <a:t>STDIN – ‘standard input,’ or input from the keyboard</a:t>
            </a:r>
          </a:p>
          <a:p>
            <a:r>
              <a:rPr lang="en-US" altLang="en-US" dirty="0"/>
              <a:t>SDTOUT – ‘standard output,’ or output to the screen</a:t>
            </a:r>
          </a:p>
          <a:p>
            <a:r>
              <a:rPr lang="en-US" altLang="en-US" dirty="0"/>
              <a:t>STDERR – ‘standard error,’ error output which is sent to the screen.</a:t>
            </a:r>
          </a:p>
        </p:txBody>
      </p:sp>
      <p:sp>
        <p:nvSpPr>
          <p:cNvPr id="4" name="Slide Number Placeholder 3"/>
          <p:cNvSpPr>
            <a:spLocks noGrp="1"/>
          </p:cNvSpPr>
          <p:nvPr>
            <p:ph type="sldNum" sz="quarter" idx="12"/>
          </p:nvPr>
        </p:nvSpPr>
        <p:spPr/>
        <p:txBody>
          <a:bodyPr/>
          <a:lstStyle/>
          <a:p>
            <a:fld id="{78CD8E6A-08C9-49B9-A7D5-27A98AD8C28F}" type="slidenum">
              <a:rPr lang="nl-NL" smtClean="0"/>
              <a:pPr/>
              <a:t>105</a:t>
            </a:fld>
            <a:endParaRPr lang="nl-NL"/>
          </a:p>
        </p:txBody>
      </p:sp>
    </p:spTree>
    <p:extLst>
      <p:ext uri="{BB962C8B-B14F-4D97-AF65-F5344CB8AC3E}">
        <p14:creationId xmlns:p14="http://schemas.microsoft.com/office/powerpoint/2010/main" val="429116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a:t>File Redirection</a:t>
            </a:r>
          </a:p>
        </p:txBody>
      </p:sp>
      <p:sp>
        <p:nvSpPr>
          <p:cNvPr id="37891" name="Rectangle 3"/>
          <p:cNvSpPr>
            <a:spLocks noGrp="1" noChangeArrowheads="1"/>
          </p:cNvSpPr>
          <p:nvPr>
            <p:ph idx="1"/>
          </p:nvPr>
        </p:nvSpPr>
        <p:spPr/>
        <p:txBody>
          <a:bodyPr>
            <a:normAutofit/>
          </a:bodyPr>
          <a:lstStyle/>
          <a:p>
            <a:pPr marL="391686" indent="-293764" defTabSz="414726">
              <a:spcAft>
                <a:spcPts val="1293"/>
              </a:spcAft>
              <a:defRPr/>
            </a:pPr>
            <a:r>
              <a:rPr lang="en-US" dirty="0"/>
              <a:t>Often we want to save output (</a:t>
            </a:r>
            <a:r>
              <a:rPr lang="en-US" dirty="0" err="1"/>
              <a:t>stdout</a:t>
            </a:r>
            <a:r>
              <a:rPr lang="en-US" dirty="0"/>
              <a:t>) from a program to a file.  This can be done with the ‘redirection’ operator.</a:t>
            </a:r>
          </a:p>
          <a:p>
            <a:pPr marL="783372" lvl="1" indent="-260644" defTabSz="414726">
              <a:spcAft>
                <a:spcPts val="1032"/>
              </a:spcAft>
              <a:defRPr/>
            </a:pPr>
            <a:r>
              <a:rPr lang="en-US" dirty="0" err="1">
                <a:latin typeface="Courier New" panose="02070309020205020404" pitchFamily="49" charset="0"/>
                <a:cs typeface="Courier New" panose="02070309020205020404" pitchFamily="49" charset="0"/>
              </a:rPr>
              <a:t>myprogram</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&gt; </a:t>
            </a:r>
            <a:r>
              <a:rPr lang="en-US" i="1" dirty="0" err="1">
                <a:latin typeface="Courier New" panose="02070309020205020404" pitchFamily="49" charset="0"/>
                <a:cs typeface="Courier New" panose="02070309020205020404" pitchFamily="49" charset="0"/>
              </a:rPr>
              <a:t>myfile</a:t>
            </a:r>
            <a:endParaRPr lang="en-US" i="1" dirty="0">
              <a:latin typeface="Courier New" panose="02070309020205020404" pitchFamily="49" charset="0"/>
              <a:cs typeface="Courier New" panose="02070309020205020404" pitchFamily="49" charset="0"/>
            </a:endParaRPr>
          </a:p>
          <a:p>
            <a:pPr marL="391686" indent="-293764" defTabSz="414726">
              <a:spcAft>
                <a:spcPts val="1293"/>
              </a:spcAft>
              <a:defRPr/>
            </a:pPr>
            <a:endParaRPr lang="en-US" i="1" dirty="0"/>
          </a:p>
          <a:p>
            <a:pPr marL="391686" indent="-293764" defTabSz="414726">
              <a:spcAft>
                <a:spcPts val="1293"/>
              </a:spcAft>
              <a:defRPr/>
            </a:pPr>
            <a:r>
              <a:rPr lang="en-US" dirty="0"/>
              <a:t>Similarly, we can </a:t>
            </a:r>
            <a:r>
              <a:rPr lang="en-US" b="1" dirty="0"/>
              <a:t>append</a:t>
            </a:r>
            <a:r>
              <a:rPr lang="en-US" dirty="0"/>
              <a:t> the output to a file instead of rewriting it with a double ‘&gt;&gt;’</a:t>
            </a:r>
          </a:p>
          <a:p>
            <a:pPr marL="783372" lvl="1" indent="-260644" defTabSz="414726">
              <a:spcAft>
                <a:spcPts val="1032"/>
              </a:spcAft>
              <a:defRPr/>
            </a:pPr>
            <a:r>
              <a:rPr lang="en-US" dirty="0" err="1">
                <a:latin typeface="Courier New" panose="02070309020205020404" pitchFamily="49" charset="0"/>
                <a:cs typeface="Courier New" panose="02070309020205020404" pitchFamily="49" charset="0"/>
              </a:rPr>
              <a:t>myprogram</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&gt;&gt; </a:t>
            </a:r>
            <a:r>
              <a:rPr lang="en-US" i="1" dirty="0" err="1">
                <a:latin typeface="Courier New" panose="02070309020205020404" pitchFamily="49" charset="0"/>
                <a:cs typeface="Courier New" panose="02070309020205020404" pitchFamily="49" charset="0"/>
              </a:rPr>
              <a:t>myfile</a:t>
            </a:r>
            <a:endParaRPr lang="en-US" i="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7179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89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89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8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a:t>Redirecting stderr</a:t>
            </a:r>
          </a:p>
        </p:txBody>
      </p:sp>
      <p:sp>
        <p:nvSpPr>
          <p:cNvPr id="39939" name="Rectangle 3"/>
          <p:cNvSpPr>
            <a:spLocks noGrp="1" noChangeArrowheads="1"/>
          </p:cNvSpPr>
          <p:nvPr>
            <p:ph idx="1"/>
          </p:nvPr>
        </p:nvSpPr>
        <p:spPr/>
        <p:txBody>
          <a:bodyPr/>
          <a:lstStyle/>
          <a:p>
            <a:r>
              <a:rPr lang="en-US" altLang="en-US" dirty="0"/>
              <a:t>Performing a normal redirection will not redirect </a:t>
            </a:r>
            <a:r>
              <a:rPr lang="en-US" altLang="en-US" dirty="0" err="1"/>
              <a:t>sdterr</a:t>
            </a:r>
            <a:r>
              <a:rPr lang="en-US" altLang="en-US" dirty="0"/>
              <a:t>.  In Bash, this can be accomplished with ‘2&gt;’</a:t>
            </a:r>
          </a:p>
          <a:p>
            <a:pPr lvl="1"/>
            <a:r>
              <a:rPr lang="en-US" altLang="en-US" dirty="0">
                <a:latin typeface="Courier New" panose="02070309020205020404" pitchFamily="49" charset="0"/>
                <a:cs typeface="Courier New" panose="02070309020205020404" pitchFamily="49" charset="0"/>
              </a:rPr>
              <a:t>command </a:t>
            </a:r>
            <a:r>
              <a:rPr lang="en-US" altLang="en-US" i="1" dirty="0">
                <a:latin typeface="Courier New" panose="02070309020205020404" pitchFamily="49" charset="0"/>
                <a:cs typeface="Courier New" panose="02070309020205020404" pitchFamily="49" charset="0"/>
              </a:rPr>
              <a:t>2&gt; file1</a:t>
            </a:r>
            <a:r>
              <a:rPr lang="en-US" altLang="en-US" dirty="0">
                <a:latin typeface="Courier New" panose="02070309020205020404" pitchFamily="49" charset="0"/>
                <a:cs typeface="Courier New" panose="02070309020205020404" pitchFamily="49" charset="0"/>
              </a:rPr>
              <a:t> </a:t>
            </a:r>
          </a:p>
          <a:p>
            <a:pPr lvl="1"/>
            <a:endParaRPr lang="en-US" altLang="en-US" dirty="0"/>
          </a:p>
          <a:p>
            <a:r>
              <a:rPr lang="en-US" altLang="en-US" dirty="0"/>
              <a:t>Or, one can merge </a:t>
            </a:r>
            <a:r>
              <a:rPr lang="en-US" altLang="en-US" dirty="0" err="1"/>
              <a:t>stderr</a:t>
            </a:r>
            <a:r>
              <a:rPr lang="en-US" altLang="en-US" dirty="0"/>
              <a:t> to </a:t>
            </a:r>
            <a:r>
              <a:rPr lang="en-US" altLang="en-US" dirty="0" err="1"/>
              <a:t>stdout</a:t>
            </a:r>
            <a:r>
              <a:rPr lang="en-US" altLang="en-US" dirty="0"/>
              <a:t> (most popular) with ‘2&gt;&amp;1’</a:t>
            </a:r>
          </a:p>
          <a:p>
            <a:pPr lvl="1"/>
            <a:r>
              <a:rPr lang="en-US" altLang="en-US" dirty="0">
                <a:latin typeface="Courier New" panose="02070309020205020404" pitchFamily="49" charset="0"/>
                <a:cs typeface="Courier New" panose="02070309020205020404" pitchFamily="49" charset="0"/>
              </a:rPr>
              <a:t>command </a:t>
            </a:r>
            <a:r>
              <a:rPr lang="en-US" altLang="en-US" i="1" dirty="0">
                <a:latin typeface="Courier New" panose="02070309020205020404" pitchFamily="49" charset="0"/>
                <a:cs typeface="Courier New" panose="02070309020205020404" pitchFamily="49" charset="0"/>
              </a:rPr>
              <a:t>&gt; file 2&gt;&amp;1</a:t>
            </a:r>
          </a:p>
        </p:txBody>
      </p:sp>
    </p:spTree>
    <p:extLst>
      <p:ext uri="{BB962C8B-B14F-4D97-AF65-F5344CB8AC3E}">
        <p14:creationId xmlns:p14="http://schemas.microsoft.com/office/powerpoint/2010/main" val="390818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a:t>Input Redirection</a:t>
            </a:r>
          </a:p>
        </p:txBody>
      </p:sp>
      <p:sp>
        <p:nvSpPr>
          <p:cNvPr id="38915" name="Rectangle 3"/>
          <p:cNvSpPr>
            <a:spLocks noGrp="1" noChangeArrowheads="1"/>
          </p:cNvSpPr>
          <p:nvPr>
            <p:ph idx="1"/>
          </p:nvPr>
        </p:nvSpPr>
        <p:spPr/>
        <p:txBody>
          <a:bodyPr/>
          <a:lstStyle/>
          <a:p>
            <a:r>
              <a:rPr lang="en-US" altLang="en-US" dirty="0"/>
              <a:t>Input can also be given to a command from a file instead of typing it to the screen, using “&lt;” operator</a:t>
            </a:r>
          </a:p>
          <a:p>
            <a:pPr lvl="1"/>
            <a:r>
              <a:rPr lang="en-US" altLang="en-US" dirty="0" err="1">
                <a:latin typeface="Courier New" panose="02070309020205020404" pitchFamily="49" charset="0"/>
                <a:cs typeface="Courier New" panose="02070309020205020404" pitchFamily="49" charset="0"/>
              </a:rPr>
              <a:t>mycommand</a:t>
            </a:r>
            <a:r>
              <a:rPr lang="en-US" altLang="en-US" dirty="0">
                <a:latin typeface="Courier New" panose="02070309020205020404" pitchFamily="49" charset="0"/>
                <a:cs typeface="Courier New" panose="02070309020205020404" pitchFamily="49" charset="0"/>
              </a:rPr>
              <a:t> &lt; </a:t>
            </a:r>
            <a:r>
              <a:rPr lang="en-US" altLang="en-US" i="1" dirty="0" err="1">
                <a:latin typeface="Courier New" panose="02070309020205020404" pitchFamily="49" charset="0"/>
                <a:cs typeface="Courier New" panose="02070309020205020404" pitchFamily="49" charset="0"/>
              </a:rPr>
              <a:t>programinput</a:t>
            </a:r>
            <a:r>
              <a:rPr lang="en-US" altLang="en-US" i="1" dirty="0">
                <a:latin typeface="Courier New" panose="02070309020205020404" pitchFamily="49" charset="0"/>
                <a:cs typeface="Courier New" panose="02070309020205020404" pitchFamily="49" charset="0"/>
              </a:rPr>
              <a:t> </a:t>
            </a:r>
            <a:br>
              <a:rPr lang="en-US" dirty="0"/>
            </a:br>
            <a:endParaRPr lang="en-US" dirty="0"/>
          </a:p>
          <a:p>
            <a:pPr lvl="1"/>
            <a:r>
              <a:rPr lang="en-US" altLang="en-US" dirty="0"/>
              <a:t>Not all commands read standard input (ls, date, who, </a:t>
            </a:r>
            <a:r>
              <a:rPr lang="en-US" altLang="en-US" dirty="0" err="1"/>
              <a:t>pwd</a:t>
            </a:r>
            <a:r>
              <a:rPr lang="en-US" altLang="en-US" dirty="0"/>
              <a:t>, cd, </a:t>
            </a:r>
            <a:r>
              <a:rPr lang="en-US" altLang="en-US" dirty="0" err="1"/>
              <a:t>ps</a:t>
            </a:r>
            <a:r>
              <a:rPr lang="en-US" altLang="en-US" dirty="0"/>
              <a:t>, …)</a:t>
            </a:r>
          </a:p>
        </p:txBody>
      </p:sp>
      <p:pic>
        <p:nvPicPr>
          <p:cNvPr id="2" name="Picture 1"/>
          <p:cNvPicPr>
            <a:picLocks noChangeAspect="1"/>
          </p:cNvPicPr>
          <p:nvPr/>
        </p:nvPicPr>
        <p:blipFill rotWithShape="1">
          <a:blip r:embed="rId3"/>
          <a:srcRect t="-247" b="47486"/>
          <a:stretch/>
        </p:blipFill>
        <p:spPr>
          <a:xfrm>
            <a:off x="2783633" y="3933056"/>
            <a:ext cx="6296025" cy="1980000"/>
          </a:xfrm>
          <a:prstGeom prst="rect">
            <a:avLst/>
          </a:prstGeom>
        </p:spPr>
      </p:pic>
    </p:spTree>
    <p:extLst>
      <p:ext uri="{BB962C8B-B14F-4D97-AF65-F5344CB8AC3E}">
        <p14:creationId xmlns:p14="http://schemas.microsoft.com/office/powerpoint/2010/main" val="32540464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latin typeface="Nimbus Sans L"/>
                <a:ea typeface="HG Mincho Light J"/>
                <a:cs typeface="Tahoma" pitchFamily="34" charset="0"/>
              </a:rPr>
              <a:t>Standard input</a:t>
            </a:r>
            <a:endParaRPr lang="nl-BE" dirty="0"/>
          </a:p>
        </p:txBody>
      </p:sp>
      <p:sp>
        <p:nvSpPr>
          <p:cNvPr id="3" name="Content Placeholder 2"/>
          <p:cNvSpPr>
            <a:spLocks noGrp="1"/>
          </p:cNvSpPr>
          <p:nvPr>
            <p:ph idx="1"/>
          </p:nvPr>
        </p:nvSpPr>
        <p:spPr/>
        <p:txBody>
          <a:bodyPr/>
          <a:lstStyle/>
          <a:p>
            <a:r>
              <a:rPr lang="en-US" dirty="0"/>
              <a:t>In addition to </a:t>
            </a:r>
            <a:r>
              <a:rPr lang="en-US" i="1" dirty="0"/>
              <a:t>STDOUT </a:t>
            </a:r>
            <a:r>
              <a:rPr lang="en-US" dirty="0"/>
              <a:t>and </a:t>
            </a:r>
            <a:r>
              <a:rPr lang="en-US" i="1" dirty="0"/>
              <a:t>STDERR </a:t>
            </a:r>
            <a:r>
              <a:rPr lang="en-US" dirty="0"/>
              <a:t>you can also redirect input from another location (such as a file) to a command. This is known as standard input or </a:t>
            </a:r>
            <a:r>
              <a:rPr lang="en-US" i="1" dirty="0"/>
              <a:t>STDIN</a:t>
            </a:r>
            <a:r>
              <a:rPr lang="en-US" dirty="0"/>
              <a:t>.</a:t>
            </a:r>
          </a:p>
          <a:p>
            <a:r>
              <a:rPr lang="en-US" dirty="0"/>
              <a:t>the source of input data for command line programs</a:t>
            </a:r>
          </a:p>
          <a:p>
            <a:r>
              <a:rPr lang="en-US" dirty="0"/>
              <a:t>STDIN: usually keyboard</a:t>
            </a:r>
          </a:p>
          <a:p>
            <a:r>
              <a:rPr lang="en-US" dirty="0"/>
              <a:t>redirect also possible</a:t>
            </a:r>
          </a:p>
          <a:p>
            <a:r>
              <a:rPr lang="nl-BE" b="1" dirty="0">
                <a:latin typeface="Courier New" pitchFamily="49" charset="0"/>
                <a:cs typeface="Courier New" pitchFamily="49" charset="0"/>
              </a:rPr>
              <a:t>$sort &lt; tabel.dat</a:t>
            </a:r>
          </a:p>
        </p:txBody>
      </p:sp>
      <p:sp>
        <p:nvSpPr>
          <p:cNvPr id="4" name="Slide Number Placeholder 3"/>
          <p:cNvSpPr>
            <a:spLocks noGrp="1"/>
          </p:cNvSpPr>
          <p:nvPr>
            <p:ph type="sldNum" sz="quarter" idx="12"/>
          </p:nvPr>
        </p:nvSpPr>
        <p:spPr/>
        <p:txBody>
          <a:bodyPr/>
          <a:lstStyle/>
          <a:p>
            <a:fld id="{78CD8E6A-08C9-49B9-A7D5-27A98AD8C28F}" type="slidenum">
              <a:rPr lang="nl-NL" smtClean="0"/>
              <a:pPr/>
              <a:t>109</a:t>
            </a:fld>
            <a:endParaRPr lang="nl-NL"/>
          </a:p>
        </p:txBody>
      </p:sp>
    </p:spTree>
    <p:extLst>
      <p:ext uri="{BB962C8B-B14F-4D97-AF65-F5344CB8AC3E}">
        <p14:creationId xmlns:p14="http://schemas.microsoft.com/office/powerpoint/2010/main" val="3903897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5" name="Tijdelijke aanduiding voor inhoud 4"/>
          <p:cNvPicPr>
            <a:picLocks noGrp="1" noChangeAspect="1"/>
          </p:cNvPicPr>
          <p:nvPr>
            <p:ph idx="1"/>
          </p:nvPr>
        </p:nvPicPr>
        <p:blipFill>
          <a:blip r:embed="rId2"/>
          <a:stretch>
            <a:fillRect/>
          </a:stretch>
        </p:blipFill>
        <p:spPr>
          <a:xfrm>
            <a:off x="2116013" y="1349376"/>
            <a:ext cx="8229851" cy="4429125"/>
          </a:xfrm>
          <a:prstGeom prst="rect">
            <a:avLst/>
          </a:prstGeom>
        </p:spPr>
      </p:pic>
      <p:sp>
        <p:nvSpPr>
          <p:cNvPr id="7" name="Ovaal 6"/>
          <p:cNvSpPr/>
          <p:nvPr/>
        </p:nvSpPr>
        <p:spPr>
          <a:xfrm>
            <a:off x="4727848" y="2780928"/>
            <a:ext cx="432048" cy="50405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0052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Pipes</a:t>
            </a:r>
          </a:p>
        </p:txBody>
      </p:sp>
      <p:sp>
        <p:nvSpPr>
          <p:cNvPr id="40963" name="Rectangle 3"/>
          <p:cNvSpPr>
            <a:spLocks noGrp="1" noChangeArrowheads="1"/>
          </p:cNvSpPr>
          <p:nvPr>
            <p:ph idx="1"/>
          </p:nvPr>
        </p:nvSpPr>
        <p:spPr/>
        <p:txBody>
          <a:bodyPr/>
          <a:lstStyle/>
          <a:p>
            <a:r>
              <a:rPr lang="en-US" altLang="en-US" dirty="0"/>
              <a:t>Using a pipe operator ‘|’ commands can be linked together.  The pipe will link the standard output from one command to the standard input of another.</a:t>
            </a:r>
          </a:p>
          <a:p>
            <a:endParaRPr lang="en-US" altLang="en-US" dirty="0"/>
          </a:p>
          <a:p>
            <a:r>
              <a:rPr lang="en-US" altLang="en-US" dirty="0"/>
              <a:t>Very helpful for searching files</a:t>
            </a:r>
            <a:endParaRPr lang="pl-PL" altLang="en-US" dirty="0"/>
          </a:p>
          <a:p>
            <a:r>
              <a:rPr lang="pl-PL" altLang="en-US" dirty="0" err="1"/>
              <a:t>e.g</a:t>
            </a:r>
            <a:r>
              <a:rPr lang="pl-PL" altLang="en-US" dirty="0"/>
              <a:t>. </a:t>
            </a:r>
            <a:r>
              <a:rPr lang="pl-PL" altLang="en-US" dirty="0" err="1"/>
              <a:t>when</a:t>
            </a:r>
            <a:r>
              <a:rPr lang="pl-PL" altLang="en-US" dirty="0"/>
              <a:t> we want to list the </a:t>
            </a:r>
            <a:r>
              <a:rPr lang="pl-PL" altLang="en-US" dirty="0" err="1"/>
              <a:t>files</a:t>
            </a:r>
            <a:r>
              <a:rPr lang="pl-PL" altLang="en-US" dirty="0"/>
              <a:t>, but </a:t>
            </a:r>
            <a:r>
              <a:rPr lang="pl-PL" altLang="en-US" dirty="0" err="1"/>
              <a:t>only</a:t>
            </a:r>
            <a:r>
              <a:rPr lang="pl-PL" altLang="en-US" dirty="0"/>
              <a:t> the </a:t>
            </a:r>
            <a:r>
              <a:rPr lang="pl-PL" altLang="en-US" dirty="0" err="1"/>
              <a:t>ones</a:t>
            </a:r>
            <a:r>
              <a:rPr lang="pl-PL" altLang="en-US" dirty="0"/>
              <a:t> </a:t>
            </a:r>
            <a:r>
              <a:rPr lang="pl-PL" altLang="en-US" dirty="0" err="1"/>
              <a:t>that</a:t>
            </a:r>
            <a:r>
              <a:rPr lang="pl-PL" altLang="en-US" dirty="0"/>
              <a:t> </a:t>
            </a:r>
            <a:r>
              <a:rPr lang="pl-PL" altLang="en-US" dirty="0" err="1"/>
              <a:t>contain</a:t>
            </a:r>
            <a:r>
              <a:rPr lang="pl-PL" altLang="en-US" dirty="0"/>
              <a:t> test in </a:t>
            </a:r>
            <a:r>
              <a:rPr lang="pl-PL" altLang="en-US" dirty="0" err="1"/>
              <a:t>their</a:t>
            </a:r>
            <a:r>
              <a:rPr lang="pl-PL" altLang="en-US" dirty="0"/>
              <a:t> </a:t>
            </a:r>
            <a:r>
              <a:rPr lang="pl-PL" altLang="en-US" dirty="0" err="1"/>
              <a:t>name</a:t>
            </a:r>
            <a:r>
              <a:rPr lang="pl-PL" altLang="en-US" dirty="0"/>
              <a:t>:</a:t>
            </a:r>
          </a:p>
          <a:p>
            <a:pPr marL="360000" lvl="1" indent="0">
              <a:buNone/>
            </a:pPr>
            <a:r>
              <a:rPr lang="en-US" altLang="en-US" dirty="0">
                <a:latin typeface="Courier New" panose="02070309020205020404" pitchFamily="49" charset="0"/>
                <a:cs typeface="Courier New" panose="02070309020205020404" pitchFamily="49" charset="0"/>
              </a:rPr>
              <a:t>ls –la | </a:t>
            </a:r>
            <a:r>
              <a:rPr lang="en-US" altLang="en-US" dirty="0" err="1">
                <a:latin typeface="Courier New" panose="02070309020205020404" pitchFamily="49" charset="0"/>
                <a:cs typeface="Courier New" panose="02070309020205020404" pitchFamily="49" charset="0"/>
              </a:rPr>
              <a:t>grep</a:t>
            </a:r>
            <a:r>
              <a:rPr lang="en-US" altLang="en-US" dirty="0">
                <a:latin typeface="Courier New" panose="02070309020205020404" pitchFamily="49" charset="0"/>
                <a:cs typeface="Courier New" panose="02070309020205020404" pitchFamily="49" charset="0"/>
              </a:rPr>
              <a:t> test</a:t>
            </a:r>
          </a:p>
          <a:p>
            <a:endParaRPr lang="en-US" altLang="en-US" dirty="0"/>
          </a:p>
        </p:txBody>
      </p:sp>
    </p:spTree>
    <p:extLst>
      <p:ext uri="{BB962C8B-B14F-4D97-AF65-F5344CB8AC3E}">
        <p14:creationId xmlns:p14="http://schemas.microsoft.com/office/powerpoint/2010/main" val="42940936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Titel 1"/>
          <p:cNvSpPr txBox="1">
            <a:spLocks noGrp="1"/>
          </p:cNvSpPr>
          <p:nvPr>
            <p:ph type="title"/>
          </p:nvPr>
        </p:nvSpPr>
        <p:spPr/>
        <p:txBody>
          <a:bodyPr/>
          <a:lstStyle/>
          <a:p>
            <a:r>
              <a:rPr lang="nl-BE" dirty="0"/>
              <a:t>Standard output</a:t>
            </a:r>
          </a:p>
        </p:txBody>
      </p:sp>
      <p:sp>
        <p:nvSpPr>
          <p:cNvPr id="3" name="Tijdelijke aanduiding voor tekst 2"/>
          <p:cNvSpPr txBox="1">
            <a:spLocks noGrp="1"/>
          </p:cNvSpPr>
          <p:nvPr>
            <p:ph idx="1"/>
          </p:nvPr>
        </p:nvSpPr>
        <p:spPr/>
        <p:txBody>
          <a:bodyPr/>
          <a:lstStyle>
            <a:defPPr marL="432000" marR="0" lvl="0" indent="-324000">
              <a:spcBef>
                <a:spcPts val="0"/>
              </a:spcBef>
              <a:spcAft>
                <a:spcPts val="1307"/>
              </a:spcAft>
              <a:buSzPts val="3430"/>
              <a:buNone/>
              <a:defRPr lang="en-US" sz="2400" b="0" i="0" u="none" strike="noStrike">
                <a:ln>
                  <a:noFill/>
                </a:ln>
                <a:latin typeface="Nimbus Sans L" pitchFamily="34"/>
                <a:ea typeface="HG Mincho Light J" pitchFamily="2"/>
                <a:cs typeface="Tahoma" pitchFamily="2"/>
              </a:defRPr>
            </a:defPPr>
            <a:lvl1pPr marL="432000" marR="0" lvl="0" indent="-324000">
              <a:spcBef>
                <a:spcPts val="0"/>
              </a:spcBef>
              <a:spcAft>
                <a:spcPts val="1307"/>
              </a:spcAft>
              <a:buSzPts val="3430"/>
              <a:buBlip>
                <a:blip r:embed="rId3"/>
              </a:buBlip>
              <a:defRPr lang="en-US" sz="2400" b="0" i="0" u="none" strike="noStrike">
                <a:ln>
                  <a:noFill/>
                </a:ln>
                <a:latin typeface="Nimbus Sans L" pitchFamily="34"/>
                <a:ea typeface="HG Mincho Light J" pitchFamily="2"/>
                <a:cs typeface="Tahoma" pitchFamily="2"/>
              </a:defRPr>
            </a:lvl1pPr>
            <a:lvl2pPr marL="864000" marR="0" lvl="1" indent="-288000">
              <a:spcBef>
                <a:spcPts val="0"/>
              </a:spcBef>
              <a:spcAft>
                <a:spcPts val="1134"/>
              </a:spcAft>
              <a:buSzPts val="3430"/>
              <a:buBlip>
                <a:blip r:embed="rId3"/>
              </a:buBlip>
              <a:defRPr lang="en-US" sz="2200" b="0" i="0" u="none" strike="noStrike">
                <a:ln>
                  <a:noFill/>
                </a:ln>
                <a:latin typeface="Nimbus Sans L" pitchFamily="34"/>
                <a:ea typeface="HG Mincho Light J" pitchFamily="2"/>
                <a:cs typeface="Tahoma" pitchFamily="2"/>
              </a:defRPr>
            </a:lvl2pPr>
            <a:lvl3pPr marL="1296000" marR="0" lvl="2" indent="-216000">
              <a:spcBef>
                <a:spcPts val="0"/>
              </a:spcBef>
              <a:spcAft>
                <a:spcPts val="850"/>
              </a:spcAft>
              <a:buSzPts val="3430"/>
              <a:buBlip>
                <a:blip r:embed="rId3"/>
              </a:buBlip>
              <a:defRPr lang="en-US" sz="2000" b="0" i="0" u="none" strike="noStrike">
                <a:ln>
                  <a:noFill/>
                </a:ln>
                <a:latin typeface="Nimbus Sans L" pitchFamily="34"/>
                <a:ea typeface="HG Mincho Light J" pitchFamily="2"/>
                <a:cs typeface="Tahoma" pitchFamily="2"/>
              </a:defRPr>
            </a:lvl3pPr>
            <a:lvl4pPr marL="1728000" marR="0" lvl="3" indent="-216000">
              <a:spcBef>
                <a:spcPts val="0"/>
              </a:spcBef>
              <a:spcAft>
                <a:spcPts val="567"/>
              </a:spcAft>
              <a:buSzPts val="3430"/>
              <a:buBlip>
                <a:blip r:embed="rId3"/>
              </a:buBlip>
              <a:defRPr lang="en-US" sz="2000" b="0" i="0" u="none" strike="noStrike">
                <a:ln>
                  <a:noFill/>
                </a:ln>
                <a:latin typeface="Nimbus Sans L" pitchFamily="34"/>
                <a:ea typeface="HG Mincho Light J" pitchFamily="2"/>
                <a:cs typeface="Tahoma" pitchFamily="2"/>
              </a:defRPr>
            </a:lvl4pPr>
            <a:lvl5pPr marL="2160000" marR="0" lvl="4"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5pPr>
            <a:lvl6pPr marL="2592000" marR="0" lvl="5"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6pPr>
            <a:lvl7pPr marL="3024000" marR="0" lvl="6"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7pPr>
            <a:lvl8pPr marL="3456000" marR="0" lvl="7"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8pPr>
            <a:lvl9pPr marL="3887999" marR="0" lvl="8"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9pPr>
          </a:lstStyle>
          <a:p>
            <a:pPr>
              <a:buSzPct val="100000"/>
              <a:buFont typeface="Arial" pitchFamily="34" charset="0"/>
              <a:buChar char="•"/>
            </a:pPr>
            <a:r>
              <a:rPr lang="en-US" dirty="0">
                <a:latin typeface="+mn-lt"/>
              </a:rPr>
              <a:t>All the commands outputting text on your terminal do it by writing to the </a:t>
            </a:r>
            <a:r>
              <a:rPr lang="en-US" b="1" dirty="0">
                <a:latin typeface="+mn-lt"/>
              </a:rPr>
              <a:t>standard output</a:t>
            </a:r>
            <a:r>
              <a:rPr lang="en-US" dirty="0">
                <a:latin typeface="+mn-lt"/>
              </a:rPr>
              <a:t>.</a:t>
            </a:r>
            <a:br>
              <a:rPr lang="en-US" dirty="0">
                <a:latin typeface="+mn-lt"/>
              </a:rPr>
            </a:br>
            <a:r>
              <a:rPr lang="en-US" dirty="0">
                <a:latin typeface="+mn-lt"/>
              </a:rPr>
              <a:t>This is where the normal output from a program goes. </a:t>
            </a:r>
          </a:p>
          <a:p>
            <a:pPr>
              <a:buSzPct val="100000"/>
              <a:buFont typeface="Arial" pitchFamily="34" charset="0"/>
              <a:buChar char="•"/>
            </a:pPr>
            <a:r>
              <a:rPr lang="en-US" dirty="0">
                <a:latin typeface="+mn-lt"/>
              </a:rPr>
              <a:t>Standard output can be written (</a:t>
            </a:r>
            <a:r>
              <a:rPr lang="en-US" b="1" dirty="0">
                <a:latin typeface="+mn-lt"/>
              </a:rPr>
              <a:t>redirected</a:t>
            </a:r>
            <a:r>
              <a:rPr lang="en-US" dirty="0">
                <a:latin typeface="+mn-lt"/>
              </a:rPr>
              <a:t>) to a file using the </a:t>
            </a:r>
            <a:r>
              <a:rPr lang="en-US" dirty="0">
                <a:latin typeface="Courier New" pitchFamily="49" charset="0"/>
                <a:cs typeface="Courier New" pitchFamily="49" charset="0"/>
              </a:rPr>
              <a:t>&gt;</a:t>
            </a:r>
            <a:r>
              <a:rPr lang="en-US" dirty="0">
                <a:latin typeface="+mn-lt"/>
              </a:rPr>
              <a:t> symbol</a:t>
            </a:r>
          </a:p>
          <a:p>
            <a:pPr marL="108000" indent="0">
              <a:buSzPct val="100000"/>
              <a:buNone/>
            </a:pPr>
            <a:r>
              <a:rPr lang="en-US" b="1" dirty="0">
                <a:latin typeface="Courier New" pitchFamily="49" charset="0"/>
                <a:cs typeface="Courier New" pitchFamily="49" charset="0"/>
              </a:rPr>
              <a:t>$ls &gt; $VSC_DATA/list.txt</a:t>
            </a:r>
          </a:p>
          <a:p>
            <a:pPr marL="108000" indent="0">
              <a:buSzPct val="100000"/>
              <a:buNone/>
            </a:pPr>
            <a:r>
              <a:rPr lang="en-US" b="1" dirty="0">
                <a:latin typeface="Courier New" pitchFamily="49" charset="0"/>
                <a:cs typeface="Courier New" pitchFamily="49" charset="0"/>
              </a:rPr>
              <a:t>$date &gt; date.txt</a:t>
            </a:r>
          </a:p>
          <a:p>
            <a:pPr>
              <a:buSzPct val="100000"/>
              <a:buFont typeface="Arial" pitchFamily="34" charset="0"/>
              <a:buChar char="•"/>
            </a:pPr>
            <a:r>
              <a:rPr lang="en-US" dirty="0">
                <a:latin typeface="+mn-lt"/>
              </a:rPr>
              <a:t>Standard output can be </a:t>
            </a:r>
            <a:r>
              <a:rPr lang="en-US" b="1" dirty="0">
                <a:latin typeface="+mn-lt"/>
              </a:rPr>
              <a:t>appended</a:t>
            </a:r>
            <a:r>
              <a:rPr lang="en-US" dirty="0">
                <a:latin typeface="+mn-lt"/>
              </a:rPr>
              <a:t> to an existing file using the </a:t>
            </a:r>
            <a:r>
              <a:rPr lang="en-US" dirty="0">
                <a:latin typeface="Courier New" pitchFamily="49" charset="0"/>
                <a:cs typeface="Courier New" pitchFamily="49" charset="0"/>
              </a:rPr>
              <a:t>&gt;&gt;</a:t>
            </a:r>
            <a:r>
              <a:rPr lang="en-US" dirty="0">
                <a:latin typeface="+mn-lt"/>
              </a:rPr>
              <a:t> symbol</a:t>
            </a:r>
          </a:p>
          <a:p>
            <a:pPr marL="108000" indent="0">
              <a:buSzPct val="100000"/>
              <a:buNone/>
            </a:pPr>
            <a:r>
              <a:rPr lang="en-US" b="1" dirty="0">
                <a:latin typeface="Courier New" pitchFamily="49" charset="0"/>
                <a:cs typeface="Courier New" pitchFamily="49" charset="0"/>
              </a:rPr>
              <a:t>$ls &gt;&gt; $VSC_DATA/list.txt</a:t>
            </a:r>
          </a:p>
          <a:p>
            <a:pPr>
              <a:buSzPct val="100000"/>
              <a:buFont typeface="Arial" pitchFamily="34" charset="0"/>
              <a:buChar char="•"/>
            </a:pPr>
            <a:endParaRPr lang="en-US" dirty="0">
              <a:latin typeface="+mn-lt"/>
            </a:endParaRPr>
          </a:p>
          <a:p>
            <a:pPr>
              <a:buSzPct val="100000"/>
              <a:buFont typeface="Arial" pitchFamily="34" charset="0"/>
              <a:buChar char="•"/>
            </a:pPr>
            <a:endParaRPr lang="en-US" dirty="0">
              <a:latin typeface="+mn-lt"/>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111</a:t>
            </a:fld>
            <a:endParaRPr lang="nl-NL"/>
          </a:p>
        </p:txBody>
      </p:sp>
    </p:spTree>
    <p:extLst>
      <p:ext uri="{BB962C8B-B14F-4D97-AF65-F5344CB8AC3E}">
        <p14:creationId xmlns:p14="http://schemas.microsoft.com/office/powerpoint/2010/main" val="267978708"/>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Standard output</a:t>
            </a:r>
          </a:p>
        </p:txBody>
      </p:sp>
      <p:sp>
        <p:nvSpPr>
          <p:cNvPr id="3" name="Content Placeholder 2"/>
          <p:cNvSpPr>
            <a:spLocks noGrp="1"/>
          </p:cNvSpPr>
          <p:nvPr>
            <p:ph idx="1"/>
          </p:nvPr>
        </p:nvSpPr>
        <p:spPr>
          <a:xfrm>
            <a:off x="2243138" y="1440000"/>
            <a:ext cx="8173342" cy="4678362"/>
          </a:xfrm>
        </p:spPr>
        <p:txBody>
          <a:bodyPr/>
          <a:lstStyle/>
          <a:p>
            <a:r>
              <a:rPr lang="en-US" dirty="0"/>
              <a:t>There are two different types of output: </a:t>
            </a:r>
          </a:p>
          <a:p>
            <a:pPr lvl="1"/>
            <a:r>
              <a:rPr lang="nl-BE" dirty="0"/>
              <a:t>1. Standard output (STDOUT) </a:t>
            </a:r>
          </a:p>
          <a:p>
            <a:pPr lvl="1"/>
            <a:r>
              <a:rPr lang="nl-BE" dirty="0"/>
              <a:t>2. Error output (STDERR) </a:t>
            </a:r>
          </a:p>
          <a:p>
            <a:pPr lvl="1"/>
            <a:endParaRPr lang="nl-BE" dirty="0"/>
          </a:p>
          <a:p>
            <a:pPr marL="0" indent="0">
              <a:buNone/>
            </a:pPr>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NonExiFile</a:t>
            </a:r>
            <a:r>
              <a:rPr lang="nl-BE" b="1" dirty="0">
                <a:latin typeface="Courier New" pitchFamily="49" charset="0"/>
                <a:cs typeface="Courier New" pitchFamily="49" charset="0"/>
              </a:rPr>
              <a:t> 1&gt;ls.txt 2&gt;lserr.txt </a:t>
            </a:r>
          </a:p>
          <a:p>
            <a:pPr marL="0" indent="0">
              <a:buNone/>
            </a:pPr>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a:t>
            </a:r>
            <a:r>
              <a:rPr lang="nl-BE" dirty="0">
                <a:latin typeface="Courier New" pitchFamily="49" charset="0"/>
                <a:cs typeface="Courier New" pitchFamily="49" charset="0"/>
              </a:rPr>
              <a:t>	</a:t>
            </a:r>
          </a:p>
          <a:p>
            <a:pPr marL="0" lvl="1" indent="0">
              <a:buNone/>
            </a:pP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112</a:t>
            </a:fld>
            <a:endParaRPr lang="nl-NL"/>
          </a:p>
        </p:txBody>
      </p:sp>
    </p:spTree>
    <p:extLst>
      <p:ext uri="{BB962C8B-B14F-4D97-AF65-F5344CB8AC3E}">
        <p14:creationId xmlns:p14="http://schemas.microsoft.com/office/powerpoint/2010/main" val="284901439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113</a:t>
            </a:fld>
            <a:endParaRPr lang="nl-NL"/>
          </a:p>
        </p:txBody>
      </p:sp>
      <p:sp>
        <p:nvSpPr>
          <p:cNvPr id="3" name="Picture Placeholder 2">
            <a:extLst>
              <a:ext uri="{FF2B5EF4-FFF2-40B4-BE49-F238E27FC236}">
                <a16:creationId xmlns:a16="http://schemas.microsoft.com/office/drawing/2014/main" id="{F5C985B4-81B7-49FD-BD0B-C7089B137E43}"/>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a:t>Hands-on 2</a:t>
            </a:r>
            <a:endParaRPr lang="nl-BE" dirty="0"/>
          </a:p>
        </p:txBody>
      </p:sp>
    </p:spTree>
    <p:extLst>
      <p:ext uri="{BB962C8B-B14F-4D97-AF65-F5344CB8AC3E}">
        <p14:creationId xmlns:p14="http://schemas.microsoft.com/office/powerpoint/2010/main" val="28535844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114</a:t>
            </a:fld>
            <a:endParaRPr lang="nl-NL"/>
          </a:p>
        </p:txBody>
      </p:sp>
      <p:sp>
        <p:nvSpPr>
          <p:cNvPr id="3" name="Picture Placeholder 2">
            <a:extLst>
              <a:ext uri="{FF2B5EF4-FFF2-40B4-BE49-F238E27FC236}">
                <a16:creationId xmlns:a16="http://schemas.microsoft.com/office/drawing/2014/main" id="{9964AA2A-6842-4EAA-B963-DE41D595D4FB}"/>
              </a:ext>
            </a:extLst>
          </p:cNvPr>
          <p:cNvSpPr>
            <a:spLocks noGrp="1"/>
          </p:cNvSpPr>
          <p:nvPr>
            <p:ph type="pic" sz="quarter" idx="13"/>
          </p:nvPr>
        </p:nvSpPr>
        <p:spPr/>
      </p:sp>
      <p:sp>
        <p:nvSpPr>
          <p:cNvPr id="5" name="Titel 4"/>
          <p:cNvSpPr>
            <a:spLocks noGrp="1"/>
          </p:cNvSpPr>
          <p:nvPr>
            <p:ph type="title" idx="4294967295"/>
          </p:nvPr>
        </p:nvSpPr>
        <p:spPr>
          <a:xfrm>
            <a:off x="5400675" y="2303463"/>
            <a:ext cx="6791325" cy="1800225"/>
          </a:xfrm>
        </p:spPr>
        <p:txBody>
          <a:bodyPr/>
          <a:lstStyle/>
          <a:p>
            <a:pPr lvl="0">
              <a:buNone/>
            </a:pPr>
            <a:r>
              <a:rPr lang="pl-PL" dirty="0"/>
              <a:t>Shell</a:t>
            </a:r>
            <a:endParaRPr lang="nl-BE" dirty="0"/>
          </a:p>
        </p:txBody>
      </p:sp>
    </p:spTree>
    <p:extLst>
      <p:ext uri="{BB962C8B-B14F-4D97-AF65-F5344CB8AC3E}">
        <p14:creationId xmlns:p14="http://schemas.microsoft.com/office/powerpoint/2010/main" val="23589210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31684" y="78479"/>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Environment variables</a:t>
            </a:r>
          </a:p>
        </p:txBody>
      </p:sp>
      <p:sp>
        <p:nvSpPr>
          <p:cNvPr id="3" name="Tijdelijke aanduiding voor inhoud 2"/>
          <p:cNvSpPr txBox="1">
            <a:spLocks noGrp="1"/>
          </p:cNvSpPr>
          <p:nvPr>
            <p:ph idx="1"/>
          </p:nvPr>
        </p:nvSpPr>
        <p:spPr>
          <a:xfrm>
            <a:off x="301557" y="1196753"/>
            <a:ext cx="11556460" cy="3553793"/>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457200" indent="-457200"/>
            <a:r>
              <a:rPr lang="en-US" sz="2800" dirty="0">
                <a:latin typeface="Arial" pitchFamily="34" charset="0"/>
                <a:cs typeface="Arial" pitchFamily="34" charset="0"/>
              </a:rPr>
              <a:t>Shells let the user define </a:t>
            </a:r>
            <a:r>
              <a:rPr lang="en-US" sz="2800" i="1" dirty="0">
                <a:latin typeface="Arial" pitchFamily="34" charset="0"/>
                <a:cs typeface="Arial" pitchFamily="34" charset="0"/>
              </a:rPr>
              <a:t>variables</a:t>
            </a:r>
            <a:r>
              <a:rPr lang="en-US" sz="2800" dirty="0">
                <a:latin typeface="Arial" pitchFamily="34" charset="0"/>
                <a:cs typeface="Arial" pitchFamily="34" charset="0"/>
              </a:rPr>
              <a:t>.</a:t>
            </a:r>
            <a:br>
              <a:rPr lang="en-US" sz="2800" dirty="0">
                <a:latin typeface="Arial" pitchFamily="34" charset="0"/>
                <a:cs typeface="Arial" pitchFamily="34" charset="0"/>
              </a:rPr>
            </a:br>
            <a:r>
              <a:rPr lang="en-US" sz="2800" dirty="0">
                <a:latin typeface="Arial" pitchFamily="34" charset="0"/>
                <a:cs typeface="Arial" pitchFamily="34" charset="0"/>
              </a:rPr>
              <a:t>They can be reused in shell commands. By convention</a:t>
            </a:r>
            <a:r>
              <a:rPr lang="pl-PL" sz="2800" dirty="0">
                <a:latin typeface="Arial" pitchFamily="34" charset="0"/>
                <a:cs typeface="Arial" pitchFamily="34" charset="0"/>
              </a:rPr>
              <a:t>,</a:t>
            </a:r>
            <a:r>
              <a:rPr lang="en-US" sz="2800" dirty="0">
                <a:latin typeface="Arial" pitchFamily="34" charset="0"/>
                <a:cs typeface="Arial" pitchFamily="34" charset="0"/>
              </a:rPr>
              <a:t> shell variables have lower case names.</a:t>
            </a:r>
            <a:endParaRPr lang="pl-PL" sz="2800" dirty="0">
              <a:latin typeface="Arial" pitchFamily="34" charset="0"/>
              <a:cs typeface="Arial" pitchFamily="34" charset="0"/>
            </a:endParaRPr>
          </a:p>
          <a:p>
            <a:pPr marL="457200" indent="-457200"/>
            <a:r>
              <a:rPr lang="en-US" sz="2800" dirty="0">
                <a:latin typeface="Arial" pitchFamily="34" charset="0"/>
                <a:cs typeface="Arial" pitchFamily="34" charset="0"/>
              </a:rPr>
              <a:t>You can also define </a:t>
            </a:r>
            <a:r>
              <a:rPr lang="en-US" sz="2800" i="1" dirty="0">
                <a:latin typeface="Arial" pitchFamily="34" charset="0"/>
                <a:cs typeface="Arial" pitchFamily="34" charset="0"/>
              </a:rPr>
              <a:t>environment variables</a:t>
            </a:r>
            <a:r>
              <a:rPr lang="en-US" sz="2800" dirty="0">
                <a:latin typeface="Arial" pitchFamily="34" charset="0"/>
                <a:cs typeface="Arial" pitchFamily="34" charset="0"/>
              </a:rPr>
              <a:t>: variables that are also visible within scripts or executables called from the shell. By convention, environment variables have UPPER CASE names.</a:t>
            </a:r>
            <a:endParaRPr lang="pl-PL" sz="2800" dirty="0">
              <a:latin typeface="Arial" pitchFamily="34" charset="0"/>
              <a:cs typeface="Arial" pitchFamily="34" charset="0"/>
            </a:endParaRPr>
          </a:p>
          <a:p>
            <a:pPr marL="457200" indent="-457200"/>
            <a:r>
              <a:rPr lang="en-US" sz="2800" b="1" dirty="0" err="1">
                <a:solidFill>
                  <a:schemeClr val="accent1"/>
                </a:solidFill>
                <a:latin typeface="Courier New" panose="02070309020205020404" pitchFamily="49" charset="0"/>
                <a:cs typeface="Courier New" panose="02070309020205020404" pitchFamily="49" charset="0"/>
              </a:rPr>
              <a:t>env</a:t>
            </a:r>
            <a:br>
              <a:rPr lang="en-US" sz="2800" dirty="0">
                <a:latin typeface="Arial" pitchFamily="34" charset="0"/>
                <a:cs typeface="Arial" pitchFamily="34" charset="0"/>
              </a:rPr>
            </a:br>
            <a:r>
              <a:rPr lang="en-US" sz="2800" dirty="0">
                <a:latin typeface="Arial" pitchFamily="34" charset="0"/>
                <a:cs typeface="Arial" pitchFamily="34" charset="0"/>
              </a:rPr>
              <a:t>Lists all exported environment variables and their value.</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115</a:t>
            </a:fld>
            <a:endParaRPr lang="en-US"/>
          </a:p>
        </p:txBody>
      </p:sp>
    </p:spTree>
    <p:extLst>
      <p:ext uri="{BB962C8B-B14F-4D97-AF65-F5344CB8AC3E}">
        <p14:creationId xmlns:p14="http://schemas.microsoft.com/office/powerpoint/2010/main" val="34773553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ltLang="nl-BE" dirty="0">
                <a:solidFill>
                  <a:schemeClr val="tx1"/>
                </a:solidFill>
              </a:rPr>
              <a:t>Environment variables</a:t>
            </a:r>
          </a:p>
        </p:txBody>
      </p:sp>
      <p:sp>
        <p:nvSpPr>
          <p:cNvPr id="59395" name="Rectangle 3"/>
          <p:cNvSpPr>
            <a:spLocks noGrp="1" noChangeArrowheads="1"/>
          </p:cNvSpPr>
          <p:nvPr>
            <p:ph type="body" idx="1"/>
          </p:nvPr>
        </p:nvSpPr>
        <p:spPr/>
        <p:txBody>
          <a:bodyPr/>
          <a:lstStyle/>
          <a:p>
            <a:pPr>
              <a:lnSpc>
                <a:spcPct val="90000"/>
              </a:lnSpc>
            </a:pPr>
            <a:r>
              <a:rPr lang="en-US" altLang="nl-BE" sz="2200" dirty="0"/>
              <a:t>We can view the environment variables through </a:t>
            </a:r>
            <a:r>
              <a:rPr lang="en-US" altLang="nl-BE" sz="2200" dirty="0">
                <a:latin typeface="Courier New" panose="02070309020205020404" pitchFamily="49" charset="0"/>
                <a:cs typeface="Courier New" panose="02070309020205020404" pitchFamily="49" charset="0"/>
              </a:rPr>
              <a:t>set</a:t>
            </a:r>
            <a:r>
              <a:rPr lang="en-US" altLang="nl-BE" sz="2200" dirty="0"/>
              <a:t> or </a:t>
            </a:r>
            <a:r>
              <a:rPr lang="en-US" altLang="nl-BE" sz="2200" dirty="0" err="1">
                <a:latin typeface="Courier New" panose="02070309020205020404" pitchFamily="49" charset="0"/>
                <a:cs typeface="Courier New" panose="02070309020205020404" pitchFamily="49" charset="0"/>
              </a:rPr>
              <a:t>env</a:t>
            </a:r>
            <a:r>
              <a:rPr lang="en-US" altLang="nl-BE" sz="2200" dirty="0"/>
              <a:t> commands</a:t>
            </a:r>
          </a:p>
          <a:p>
            <a:pPr>
              <a:lnSpc>
                <a:spcPct val="90000"/>
              </a:lnSpc>
            </a:pPr>
            <a:r>
              <a:rPr lang="en-US" altLang="nl-BE" sz="2200" dirty="0"/>
              <a:t>The </a:t>
            </a:r>
            <a:r>
              <a:rPr lang="en-US" altLang="nl-BE" sz="2200" dirty="0">
                <a:latin typeface="Courier New" panose="02070309020205020404" pitchFamily="49" charset="0"/>
                <a:cs typeface="Courier New" panose="02070309020205020404" pitchFamily="49" charset="0"/>
              </a:rPr>
              <a:t>set </a:t>
            </a:r>
            <a:r>
              <a:rPr lang="en-US" altLang="nl-BE" sz="2200" dirty="0"/>
              <a:t>command will display all the global functions written by the user</a:t>
            </a:r>
          </a:p>
          <a:p>
            <a:pPr>
              <a:lnSpc>
                <a:spcPct val="90000"/>
              </a:lnSpc>
            </a:pPr>
            <a:r>
              <a:rPr lang="en-US" altLang="nl-BE" sz="2200" dirty="0"/>
              <a:t>The </a:t>
            </a:r>
            <a:r>
              <a:rPr lang="en-US" altLang="nl-BE" sz="2200" dirty="0" err="1">
                <a:latin typeface="Courier New" panose="02070309020205020404" pitchFamily="49" charset="0"/>
                <a:cs typeface="Courier New" panose="02070309020205020404" pitchFamily="49" charset="0"/>
              </a:rPr>
              <a:t>env</a:t>
            </a:r>
            <a:r>
              <a:rPr lang="en-US" altLang="nl-BE" sz="2200" dirty="0"/>
              <a:t> command displays only the variables and not the functions</a:t>
            </a:r>
          </a:p>
          <a:p>
            <a:pPr>
              <a:lnSpc>
                <a:spcPct val="90000"/>
              </a:lnSpc>
            </a:pPr>
            <a:r>
              <a:rPr lang="en-US" altLang="nl-BE" sz="2200" dirty="0"/>
              <a:t>We can reassign values for the variables either temporarily or permanently</a:t>
            </a:r>
          </a:p>
          <a:p>
            <a:pPr lvl="1">
              <a:lnSpc>
                <a:spcPct val="90000"/>
              </a:lnSpc>
            </a:pPr>
            <a:r>
              <a:rPr lang="en-US" altLang="nl-BE" sz="2200" dirty="0"/>
              <a:t>Temporary</a:t>
            </a:r>
          </a:p>
          <a:p>
            <a:pPr lvl="2">
              <a:lnSpc>
                <a:spcPct val="90000"/>
              </a:lnSpc>
            </a:pPr>
            <a:r>
              <a:rPr lang="en-US" altLang="nl-BE" sz="2200" dirty="0"/>
              <a:t>Type </a:t>
            </a:r>
            <a:r>
              <a:rPr lang="pl-PL" altLang="nl-BE" sz="2200" dirty="0">
                <a:latin typeface="Courier New" panose="02070309020205020404" pitchFamily="49" charset="0"/>
                <a:cs typeface="Courier New" panose="02070309020205020404" pitchFamily="49" charset="0"/>
              </a:rPr>
              <a:t>export </a:t>
            </a:r>
            <a:r>
              <a:rPr lang="en-US" altLang="nl-BE" sz="2200" dirty="0" err="1">
                <a:latin typeface="Courier New" panose="02070309020205020404" pitchFamily="49" charset="0"/>
                <a:cs typeface="Courier New" panose="02070309020205020404" pitchFamily="49" charset="0"/>
              </a:rPr>
              <a:t>varname</a:t>
            </a:r>
            <a:r>
              <a:rPr lang="en-US" altLang="nl-BE" sz="2200" dirty="0">
                <a:latin typeface="Courier New" panose="02070309020205020404" pitchFamily="49" charset="0"/>
                <a:cs typeface="Courier New" panose="02070309020205020404" pitchFamily="49" charset="0"/>
              </a:rPr>
              <a:t>=value </a:t>
            </a:r>
            <a:r>
              <a:rPr lang="en-US" altLang="nl-BE" sz="2200" dirty="0"/>
              <a:t>at the command prompt</a:t>
            </a:r>
          </a:p>
          <a:p>
            <a:pPr lvl="1">
              <a:lnSpc>
                <a:spcPct val="90000"/>
              </a:lnSpc>
            </a:pPr>
            <a:r>
              <a:rPr lang="en-US" altLang="nl-BE" sz="2200" dirty="0"/>
              <a:t>Permanent</a:t>
            </a:r>
          </a:p>
          <a:p>
            <a:pPr lvl="2">
              <a:lnSpc>
                <a:spcPct val="90000"/>
              </a:lnSpc>
            </a:pPr>
            <a:r>
              <a:rPr lang="en-US" altLang="nl-BE" sz="2200" dirty="0"/>
              <a:t>Type </a:t>
            </a:r>
            <a:r>
              <a:rPr lang="pl-PL" altLang="nl-BE" sz="2200" dirty="0">
                <a:latin typeface="Courier New" panose="02070309020205020404" pitchFamily="49" charset="0"/>
                <a:cs typeface="Courier New" panose="02070309020205020404" pitchFamily="49" charset="0"/>
              </a:rPr>
              <a:t>export </a:t>
            </a:r>
            <a:r>
              <a:rPr lang="en-US" altLang="nl-BE" sz="2200" dirty="0" err="1">
                <a:latin typeface="Courier New" panose="02070309020205020404" pitchFamily="49" charset="0"/>
                <a:cs typeface="Courier New" panose="02070309020205020404" pitchFamily="49" charset="0"/>
              </a:rPr>
              <a:t>varname</a:t>
            </a:r>
            <a:r>
              <a:rPr lang="en-US" altLang="nl-BE" sz="2200" dirty="0">
                <a:latin typeface="Courier New" panose="02070309020205020404" pitchFamily="49" charset="0"/>
                <a:cs typeface="Courier New" panose="02070309020205020404" pitchFamily="49" charset="0"/>
              </a:rPr>
              <a:t>=value </a:t>
            </a:r>
            <a:r>
              <a:rPr lang="en-US" altLang="nl-BE" sz="2200" dirty="0"/>
              <a:t>in </a:t>
            </a:r>
            <a:r>
              <a:rPr lang="en-US" altLang="nl-BE" sz="2200" dirty="0">
                <a:latin typeface="Courier New" panose="02070309020205020404" pitchFamily="49" charset="0"/>
                <a:cs typeface="Courier New" panose="02070309020205020404" pitchFamily="49" charset="0"/>
              </a:rPr>
              <a:t>.</a:t>
            </a:r>
            <a:r>
              <a:rPr lang="en-US" altLang="nl-BE" sz="2200" dirty="0" err="1">
                <a:latin typeface="Courier New" panose="02070309020205020404" pitchFamily="49" charset="0"/>
                <a:cs typeface="Courier New" panose="02070309020205020404" pitchFamily="49" charset="0"/>
              </a:rPr>
              <a:t>bashrc</a:t>
            </a:r>
            <a:r>
              <a:rPr lang="en-US" altLang="nl-BE" sz="2200" dirty="0">
                <a:latin typeface="Courier New" panose="02070309020205020404" pitchFamily="49" charset="0"/>
                <a:cs typeface="Courier New" panose="02070309020205020404" pitchFamily="49" charset="0"/>
              </a:rPr>
              <a:t> </a:t>
            </a:r>
            <a:r>
              <a:rPr lang="pl-PL" altLang="nl-BE" sz="2200" dirty="0"/>
              <a:t>in </a:t>
            </a:r>
            <a:r>
              <a:rPr lang="pl-PL" altLang="nl-BE" sz="2200" dirty="0" err="1"/>
              <a:t>your</a:t>
            </a:r>
            <a:r>
              <a:rPr lang="pl-PL" altLang="nl-BE" sz="2200" dirty="0"/>
              <a:t> </a:t>
            </a:r>
            <a:r>
              <a:rPr lang="pl-PL" altLang="nl-BE" sz="2200" dirty="0">
                <a:latin typeface="Courier New" panose="02070309020205020404" pitchFamily="49" charset="0"/>
                <a:cs typeface="Courier New" panose="02070309020205020404" pitchFamily="49" charset="0"/>
              </a:rPr>
              <a:t>$VSC_HOME </a:t>
            </a:r>
            <a:r>
              <a:rPr lang="en-US" altLang="nl-BE" sz="2200" dirty="0"/>
              <a:t>directory</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116</a:t>
            </a:fld>
            <a:endParaRPr lang="nl-BE" dirty="0"/>
          </a:p>
        </p:txBody>
      </p:sp>
    </p:spTree>
    <p:extLst>
      <p:ext uri="{BB962C8B-B14F-4D97-AF65-F5344CB8AC3E}">
        <p14:creationId xmlns:p14="http://schemas.microsoft.com/office/powerpoint/2010/main" val="405587584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nl-BE" dirty="0">
                <a:solidFill>
                  <a:schemeClr val="tx1"/>
                </a:solidFill>
              </a:rPr>
              <a:t>Environment variables</a:t>
            </a:r>
            <a:endParaRPr lang="nl-BE" dirty="0">
              <a:solidFill>
                <a:schemeClr val="tx1"/>
              </a:solidFill>
            </a:endParaRPr>
          </a:p>
        </p:txBody>
      </p:sp>
      <p:sp>
        <p:nvSpPr>
          <p:cNvPr id="3" name="Content Placeholder 2"/>
          <p:cNvSpPr>
            <a:spLocks noGrp="1"/>
          </p:cNvSpPr>
          <p:nvPr>
            <p:ph idx="1"/>
          </p:nvPr>
        </p:nvSpPr>
        <p:spPr/>
        <p:txBody>
          <a:bodyPr/>
          <a:lstStyle/>
          <a:p>
            <a:pPr lvl="0"/>
            <a:r>
              <a:rPr lang="en-US" sz="2200" dirty="0"/>
              <a:t>Control the characteristics of the shell</a:t>
            </a:r>
          </a:p>
          <a:p>
            <a:pPr lvl="1"/>
            <a:r>
              <a:rPr lang="en-US" sz="2200" dirty="0"/>
              <a:t>View them with [set]</a:t>
            </a:r>
            <a:r>
              <a:rPr lang="en-US" sz="2200" dirty="0" err="1">
                <a:latin typeface="Courier New" panose="02070309020205020404" pitchFamily="49" charset="0"/>
                <a:cs typeface="Courier New" panose="02070309020205020404" pitchFamily="49" charset="0"/>
              </a:rPr>
              <a:t>env</a:t>
            </a:r>
            <a:r>
              <a:rPr lang="en-US" sz="2200" dirty="0"/>
              <a:t>, or </a:t>
            </a:r>
            <a:r>
              <a:rPr lang="en-US" sz="2200" dirty="0">
                <a:latin typeface="Courier New" panose="02070309020205020404" pitchFamily="49" charset="0"/>
                <a:cs typeface="Courier New" panose="02070309020205020404" pitchFamily="49" charset="0"/>
              </a:rPr>
              <a:t>$VARIABLE</a:t>
            </a:r>
          </a:p>
          <a:p>
            <a:pPr lvl="1"/>
            <a:r>
              <a:rPr lang="en-US" sz="2200" dirty="0"/>
              <a:t>Set them with export</a:t>
            </a:r>
          </a:p>
          <a:p>
            <a:pPr lvl="0"/>
            <a:r>
              <a:rPr lang="en-US" sz="2200" dirty="0"/>
              <a:t>Change up your prompt!  </a:t>
            </a:r>
            <a:r>
              <a:rPr lang="en-US" sz="2200" dirty="0">
                <a:latin typeface="Courier New" panose="02070309020205020404" pitchFamily="49" charset="0"/>
                <a:cs typeface="Courier New" panose="02070309020205020404" pitchFamily="49" charset="0"/>
              </a:rPr>
              <a:t>export PS1=“my</a:t>
            </a:r>
            <a:r>
              <a:rPr lang="pl-PL" sz="2200" dirty="0">
                <a:latin typeface="Courier New" panose="02070309020205020404" pitchFamily="49" charset="0"/>
                <a:cs typeface="Courier New" panose="02070309020205020404" pitchFamily="49" charset="0"/>
              </a:rPr>
              <a:t>NEW</a:t>
            </a:r>
            <a:r>
              <a:rPr lang="en-US" sz="2200" dirty="0">
                <a:latin typeface="Courier New" panose="02070309020205020404" pitchFamily="49" charset="0"/>
                <a:cs typeface="Courier New" panose="02070309020205020404" pitchFamily="49" charset="0"/>
              </a:rPr>
              <a:t>prompt: ”</a:t>
            </a:r>
          </a:p>
          <a:p>
            <a:pPr lvl="0"/>
            <a:r>
              <a:rPr lang="pl-PL" sz="2200" dirty="0"/>
              <a:t>Modify PATH: </a:t>
            </a:r>
            <a:br>
              <a:rPr lang="en-US" sz="2200" dirty="0"/>
            </a:br>
            <a:r>
              <a:rPr lang="en-US" sz="2200" dirty="0">
                <a:latin typeface="Courier New" panose="02070309020205020404" pitchFamily="49" charset="0"/>
                <a:cs typeface="Courier New" panose="02070309020205020404" pitchFamily="49" charset="0"/>
              </a:rPr>
              <a:t>export PATH=${PATH}:/home/student/program</a:t>
            </a:r>
          </a:p>
          <a:p>
            <a:pPr lvl="0"/>
            <a:r>
              <a:rPr lang="en-US" sz="2200" dirty="0"/>
              <a:t>But these have to be declared every time you use your shell.</a:t>
            </a:r>
          </a:p>
          <a:p>
            <a:pPr lvl="0"/>
            <a:r>
              <a:rPr lang="en-US" sz="2200" dirty="0"/>
              <a:t>Solution: save them inside </a:t>
            </a:r>
            <a:r>
              <a:rPr lang="en-US" sz="2200" dirty="0">
                <a:latin typeface="Courier New" panose="02070309020205020404" pitchFamily="49" charset="0"/>
                <a:cs typeface="Courier New" panose="02070309020205020404" pitchFamily="49" charset="0"/>
              </a:rPr>
              <a:t>$VSC_HOME</a:t>
            </a:r>
            <a:r>
              <a:rPr lang="pl-PL" sz="2200" dirty="0">
                <a:latin typeface="Courier New" panose="02070309020205020404" pitchFamily="49" charset="0"/>
                <a:cs typeface="Courier New" panose="02070309020205020404" pitchFamily="49" charset="0"/>
              </a:rPr>
              <a:t>/.</a:t>
            </a:r>
            <a:r>
              <a:rPr lang="pl-PL" sz="2200" dirty="0" err="1">
                <a:latin typeface="Courier New" panose="02070309020205020404" pitchFamily="49" charset="0"/>
                <a:cs typeface="Courier New" panose="02070309020205020404" pitchFamily="49" charset="0"/>
              </a:rPr>
              <a:t>bashrc</a:t>
            </a:r>
            <a:endParaRPr lang="en-US"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117</a:t>
            </a:fld>
            <a:endParaRPr lang="nl-NL" dirty="0"/>
          </a:p>
        </p:txBody>
      </p:sp>
    </p:spTree>
    <p:extLst>
      <p:ext uri="{BB962C8B-B14F-4D97-AF65-F5344CB8AC3E}">
        <p14:creationId xmlns:p14="http://schemas.microsoft.com/office/powerpoint/2010/main" val="2533212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24000" y="150487"/>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Shell variables examples</a:t>
            </a:r>
          </a:p>
        </p:txBody>
      </p:sp>
      <p:sp>
        <p:nvSpPr>
          <p:cNvPr id="3" name="Tijdelijke aanduiding voor inhoud 2"/>
          <p:cNvSpPr txBox="1">
            <a:spLocks noGrp="1"/>
          </p:cNvSpPr>
          <p:nvPr>
            <p:ph idx="1"/>
          </p:nvPr>
        </p:nvSpPr>
        <p:spPr>
          <a:xfrm>
            <a:off x="389106" y="1228320"/>
            <a:ext cx="10838694" cy="4659737"/>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lvl="0">
              <a:buNone/>
            </a:pPr>
            <a:r>
              <a:rPr lang="en-US" sz="2800" dirty="0">
                <a:latin typeface="Arial" pitchFamily="34" charset="0"/>
                <a:cs typeface="Arial" pitchFamily="34" charset="0"/>
              </a:rPr>
              <a:t>Shell variables (bash)</a:t>
            </a:r>
          </a:p>
          <a:p>
            <a:pPr marL="0" indent="0">
              <a:buNone/>
            </a:pPr>
            <a:r>
              <a:rPr lang="en-US" sz="2800" dirty="0" err="1">
                <a:solidFill>
                  <a:schemeClr val="accent1"/>
                </a:solidFill>
                <a:latin typeface="Courier New" panose="02070309020205020404" pitchFamily="49" charset="0"/>
                <a:cs typeface="Courier New" panose="02070309020205020404" pitchFamily="49" charset="0"/>
              </a:rPr>
              <a:t>projdir</a:t>
            </a:r>
            <a:r>
              <a:rPr lang="en-US" sz="2800" dirty="0">
                <a:solidFill>
                  <a:schemeClr val="accent1"/>
                </a:solidFill>
                <a:latin typeface="Courier New" panose="02070309020205020404" pitchFamily="49" charset="0"/>
                <a:cs typeface="Courier New" panose="02070309020205020404" pitchFamily="49" charset="0"/>
              </a:rPr>
              <a:t>=</a:t>
            </a:r>
            <a:r>
              <a:rPr lang="pl-PL" sz="2800" dirty="0">
                <a:solidFill>
                  <a:schemeClr val="accent1"/>
                </a:solidFill>
                <a:latin typeface="Courier New" panose="02070309020205020404" pitchFamily="49" charset="0"/>
                <a:cs typeface="Courier New" panose="02070309020205020404" pitchFamily="49" charset="0"/>
              </a:rPr>
              <a:t>$VSC_HOME/</a:t>
            </a:r>
            <a:r>
              <a:rPr lang="pl-PL" sz="2800" dirty="0" err="1">
                <a:solidFill>
                  <a:schemeClr val="accent1"/>
                </a:solidFill>
                <a:latin typeface="Courier New" panose="02070309020205020404" pitchFamily="49" charset="0"/>
                <a:cs typeface="Courier New" panose="02070309020205020404" pitchFamily="49" charset="0"/>
              </a:rPr>
              <a:t>Downloads</a:t>
            </a:r>
            <a:br>
              <a:rPr lang="en-US" sz="2800" dirty="0">
                <a:solidFill>
                  <a:schemeClr val="accent1"/>
                </a:solidFill>
                <a:latin typeface="Courier New" panose="02070309020205020404" pitchFamily="49" charset="0"/>
                <a:cs typeface="Courier New" panose="02070309020205020404" pitchFamily="49" charset="0"/>
              </a:rPr>
            </a:br>
            <a:r>
              <a:rPr lang="en-US" sz="2800" dirty="0" err="1">
                <a:solidFill>
                  <a:schemeClr val="accent1"/>
                </a:solidFill>
                <a:latin typeface="Courier New" panose="02070309020205020404" pitchFamily="49" charset="0"/>
                <a:cs typeface="Courier New" panose="02070309020205020404" pitchFamily="49" charset="0"/>
              </a:rPr>
              <a:t>ls</a:t>
            </a:r>
            <a:r>
              <a:rPr lang="en-US" sz="2800" dirty="0">
                <a:solidFill>
                  <a:schemeClr val="accent1"/>
                </a:solidFill>
                <a:latin typeface="Courier New" panose="02070309020205020404" pitchFamily="49" charset="0"/>
                <a:cs typeface="Courier New" panose="02070309020205020404" pitchFamily="49" charset="0"/>
              </a:rPr>
              <a:t> -la $</a:t>
            </a:r>
            <a:r>
              <a:rPr lang="en-US" sz="2800" dirty="0" err="1">
                <a:solidFill>
                  <a:schemeClr val="accent1"/>
                </a:solidFill>
                <a:latin typeface="Courier New" panose="02070309020205020404" pitchFamily="49" charset="0"/>
                <a:cs typeface="Courier New" panose="02070309020205020404" pitchFamily="49" charset="0"/>
              </a:rPr>
              <a:t>projdir</a:t>
            </a:r>
            <a:r>
              <a:rPr lang="en-US" sz="2800" dirty="0">
                <a:solidFill>
                  <a:schemeClr val="accent1"/>
                </a:solidFill>
                <a:latin typeface="Courier New" panose="02070309020205020404" pitchFamily="49" charset="0"/>
                <a:cs typeface="Courier New" panose="02070309020205020404" pitchFamily="49" charset="0"/>
              </a:rPr>
              <a:t>; cd $</a:t>
            </a:r>
            <a:r>
              <a:rPr lang="en-US" sz="2800" dirty="0" err="1">
                <a:solidFill>
                  <a:schemeClr val="accent1"/>
                </a:solidFill>
                <a:latin typeface="Courier New" panose="02070309020205020404" pitchFamily="49" charset="0"/>
                <a:cs typeface="Courier New" panose="02070309020205020404" pitchFamily="49" charset="0"/>
              </a:rPr>
              <a:t>projdir</a:t>
            </a:r>
            <a:endParaRPr lang="en-US" sz="2800" dirty="0">
              <a:solidFill>
                <a:schemeClr val="accent1"/>
              </a:solidFill>
              <a:latin typeface="Courier New" panose="02070309020205020404" pitchFamily="49" charset="0"/>
              <a:cs typeface="Courier New" panose="02070309020205020404" pitchFamily="49" charset="0"/>
            </a:endParaRPr>
          </a:p>
          <a:p>
            <a:pPr lvl="0">
              <a:buNone/>
            </a:pPr>
            <a:r>
              <a:rPr lang="en-US" sz="2800" dirty="0">
                <a:latin typeface="Arial" pitchFamily="34" charset="0"/>
                <a:cs typeface="Arial" pitchFamily="34" charset="0"/>
              </a:rPr>
              <a:t>Environment variables (bash)</a:t>
            </a:r>
          </a:p>
          <a:p>
            <a:pPr marL="0" indent="0">
              <a:buNone/>
            </a:pPr>
            <a:r>
              <a:rPr lang="en-US" sz="2800" dirty="0" err="1">
                <a:solidFill>
                  <a:schemeClr val="accent1"/>
                </a:solidFill>
                <a:latin typeface="Courier New" panose="02070309020205020404" pitchFamily="49" charset="0"/>
                <a:cs typeface="Courier New" panose="02070309020205020404" pitchFamily="49" charset="0"/>
              </a:rPr>
              <a:t>cd</a:t>
            </a:r>
            <a:r>
              <a:rPr lang="en-US" sz="2800" dirty="0">
                <a:solidFill>
                  <a:schemeClr val="accent1"/>
                </a:solidFill>
                <a:latin typeface="Courier New" panose="02070309020205020404" pitchFamily="49" charset="0"/>
                <a:cs typeface="Courier New" panose="02070309020205020404" pitchFamily="49" charset="0"/>
              </a:rPr>
              <a:t> $HOME</a:t>
            </a:r>
          </a:p>
          <a:p>
            <a:pPr marL="0" indent="0">
              <a:spcAft>
                <a:spcPts val="0"/>
              </a:spcAft>
              <a:buNone/>
            </a:pPr>
            <a:r>
              <a:rPr lang="pl-PL" sz="2800" dirty="0">
                <a:solidFill>
                  <a:srgbClr val="FF0000"/>
                </a:solidFill>
                <a:latin typeface="Courier New" panose="02070309020205020404" pitchFamily="49" charset="0"/>
                <a:cs typeface="Courier New" panose="02070309020205020404" pitchFamily="49" charset="0"/>
              </a:rPr>
              <a:t>e</a:t>
            </a:r>
            <a:r>
              <a:rPr lang="en-US" sz="2800" dirty="0" err="1">
                <a:solidFill>
                  <a:srgbClr val="FF0000"/>
                </a:solidFill>
                <a:latin typeface="Courier New" panose="02070309020205020404" pitchFamily="49" charset="0"/>
                <a:cs typeface="Courier New" panose="02070309020205020404" pitchFamily="49" charset="0"/>
              </a:rPr>
              <a:t>xport</a:t>
            </a:r>
            <a:r>
              <a:rPr lang="en-US" sz="2800" dirty="0">
                <a:solidFill>
                  <a:srgbClr val="FF0000"/>
                </a:solidFill>
                <a:latin typeface="Courier New" panose="02070309020205020404" pitchFamily="49" charset="0"/>
                <a:cs typeface="Courier New" panose="02070309020205020404" pitchFamily="49" charset="0"/>
              </a:rPr>
              <a:t> </a:t>
            </a:r>
            <a:r>
              <a:rPr lang="pl-PL" sz="2800" dirty="0">
                <a:solidFill>
                  <a:schemeClr val="accent1"/>
                </a:solidFill>
                <a:latin typeface="Courier New" panose="02070309020205020404" pitchFamily="49" charset="0"/>
                <a:cs typeface="Courier New" panose="02070309020205020404" pitchFamily="49" charset="0"/>
              </a:rPr>
              <a:t>DOC=$HOME/Documents</a:t>
            </a:r>
          </a:p>
          <a:p>
            <a:pPr marL="0" indent="0">
              <a:buNone/>
            </a:pPr>
            <a:r>
              <a:rPr lang="pl-PL" sz="2800" dirty="0">
                <a:solidFill>
                  <a:schemeClr val="accent1"/>
                </a:solidFill>
                <a:latin typeface="Courier New" panose="02070309020205020404" pitchFamily="49" charset="0"/>
                <a:cs typeface="Courier New" panose="02070309020205020404" pitchFamily="49" charset="0"/>
              </a:rPr>
              <a:t>echo $DOC</a:t>
            </a:r>
          </a:p>
          <a:p>
            <a:pPr marL="0" indent="0">
              <a:buNone/>
            </a:pPr>
            <a:r>
              <a:rPr lang="pl-PL" sz="2800" dirty="0">
                <a:solidFill>
                  <a:schemeClr val="accent1"/>
                </a:solidFill>
                <a:latin typeface="Courier New" panose="02070309020205020404" pitchFamily="49" charset="0"/>
                <a:cs typeface="Courier New" panose="02070309020205020404" pitchFamily="49" charset="0"/>
              </a:rPr>
              <a:t>/</a:t>
            </a:r>
            <a:r>
              <a:rPr lang="pl-PL" sz="2800" dirty="0" err="1">
                <a:solidFill>
                  <a:schemeClr val="accent1"/>
                </a:solidFill>
                <a:latin typeface="Courier New" panose="02070309020205020404" pitchFamily="49" charset="0"/>
                <a:cs typeface="Courier New" panose="02070309020205020404" pitchFamily="49" charset="0"/>
              </a:rPr>
              <a:t>user</a:t>
            </a:r>
            <a:r>
              <a:rPr lang="pl-PL" sz="2800" dirty="0">
                <a:solidFill>
                  <a:schemeClr val="accent1"/>
                </a:solidFill>
                <a:latin typeface="Courier New" panose="02070309020205020404" pitchFamily="49" charset="0"/>
                <a:cs typeface="Courier New" panose="02070309020205020404" pitchFamily="49" charset="0"/>
              </a:rPr>
              <a:t>/</a:t>
            </a:r>
            <a:r>
              <a:rPr lang="pl-PL" sz="2800" dirty="0" err="1">
                <a:solidFill>
                  <a:schemeClr val="accent1"/>
                </a:solidFill>
                <a:latin typeface="Courier New" panose="02070309020205020404" pitchFamily="49" charset="0"/>
                <a:cs typeface="Courier New" panose="02070309020205020404" pitchFamily="49" charset="0"/>
              </a:rPr>
              <a:t>leuven</a:t>
            </a:r>
            <a:r>
              <a:rPr lang="pl-PL" sz="2800" dirty="0">
                <a:solidFill>
                  <a:schemeClr val="accent1"/>
                </a:solidFill>
                <a:latin typeface="Courier New" panose="02070309020205020404" pitchFamily="49" charset="0"/>
                <a:cs typeface="Courier New" panose="02070309020205020404" pitchFamily="49" charset="0"/>
              </a:rPr>
              <a:t>/304/vsc30468/</a:t>
            </a:r>
            <a:r>
              <a:rPr lang="pl-PL" sz="2800" dirty="0" err="1">
                <a:solidFill>
                  <a:schemeClr val="accent1"/>
                </a:solidFill>
                <a:latin typeface="Courier New" panose="02070309020205020404" pitchFamily="49" charset="0"/>
                <a:cs typeface="Courier New" panose="02070309020205020404" pitchFamily="49" charset="0"/>
              </a:rPr>
              <a:t>Documents</a:t>
            </a:r>
            <a:endParaRPr lang="pl-PL" sz="2800" dirty="0">
              <a:solidFill>
                <a:schemeClr val="accent1"/>
              </a:solidFill>
              <a:latin typeface="Courier New" panose="02070309020205020404" pitchFamily="49" charset="0"/>
              <a:cs typeface="Courier New" panose="02070309020205020404" pitchFamily="49" charset="0"/>
            </a:endParaRPr>
          </a:p>
          <a:p>
            <a:pPr marL="0" indent="0">
              <a:buNone/>
            </a:pPr>
            <a:r>
              <a:rPr lang="en-US" sz="2800" dirty="0">
                <a:latin typeface="Arial" pitchFamily="34" charset="0"/>
                <a:cs typeface="Arial" pitchFamily="34" charset="0"/>
              </a:rPr>
              <a:t>(displays </a:t>
            </a:r>
            <a:r>
              <a:rPr lang="pl-PL" sz="2800" dirty="0">
                <a:latin typeface="Arial" pitchFamily="34" charset="0"/>
                <a:cs typeface="Arial" pitchFamily="34" charset="0"/>
              </a:rPr>
              <a:t>the</a:t>
            </a:r>
            <a:r>
              <a:rPr lang="en-US" sz="2800" dirty="0">
                <a:latin typeface="Arial" pitchFamily="34" charset="0"/>
                <a:cs typeface="Arial" pitchFamily="34" charset="0"/>
              </a:rPr>
              <a:t> information if</a:t>
            </a:r>
            <a:r>
              <a:rPr lang="pl-PL" sz="2800" dirty="0">
                <a:latin typeface="Arial" pitchFamily="34" charset="0"/>
                <a:cs typeface="Arial" pitchFamily="34" charset="0"/>
              </a:rPr>
              <a:t> parameter is set</a:t>
            </a:r>
            <a:r>
              <a:rPr lang="en-US" sz="2800" dirty="0">
                <a:latin typeface="Arial" pitchFamily="34" charset="0"/>
                <a:cs typeface="Arial" pitchFamily="34" charset="0"/>
              </a:rPr>
              <a:t>)</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118</a:t>
            </a:fld>
            <a:endParaRPr lang="en-US"/>
          </a:p>
        </p:txBody>
      </p:sp>
    </p:spTree>
    <p:extLst>
      <p:ext uri="{BB962C8B-B14F-4D97-AF65-F5344CB8AC3E}">
        <p14:creationId xmlns:p14="http://schemas.microsoft.com/office/powerpoint/2010/main" val="3326245369"/>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13720" y="121451"/>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cs typeface="Arial" pitchFamily="34" charset="0"/>
              </a:rPr>
              <a:t>Standard environment variables</a:t>
            </a:r>
          </a:p>
        </p:txBody>
      </p:sp>
      <p:sp>
        <p:nvSpPr>
          <p:cNvPr id="3" name="Tijdelijke aanduiding voor inhoud 2"/>
          <p:cNvSpPr txBox="1">
            <a:spLocks noGrp="1"/>
          </p:cNvSpPr>
          <p:nvPr>
            <p:ph idx="1"/>
          </p:nvPr>
        </p:nvSpPr>
        <p:spPr>
          <a:xfrm>
            <a:off x="2084160" y="1225080"/>
            <a:ext cx="4200120" cy="4411464"/>
          </a:xfrm>
        </p:spPr>
        <p:txBody>
          <a:bodyPr>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a:buNone/>
            </a:pPr>
            <a:r>
              <a:rPr lang="en-US" sz="2000" dirty="0">
                <a:latin typeface="Arial" pitchFamily="34" charset="0"/>
                <a:cs typeface="Arial" pitchFamily="34" charset="0"/>
              </a:rPr>
              <a:t>Used by lots of applications!</a:t>
            </a:r>
            <a:br>
              <a:rPr lang="en-US" sz="2000" dirty="0">
                <a:latin typeface="Arial" pitchFamily="34" charset="0"/>
                <a:cs typeface="Arial" pitchFamily="34" charset="0"/>
              </a:rPr>
            </a:br>
            <a:br>
              <a:rPr lang="en-US" sz="2000" dirty="0">
                <a:solidFill>
                  <a:schemeClr val="accent1"/>
                </a:solidFill>
                <a:latin typeface="Arial" pitchFamily="34" charset="0"/>
                <a:cs typeface="Arial" pitchFamily="34" charset="0"/>
              </a:rPr>
            </a:br>
            <a:r>
              <a:rPr lang="en-US" sz="2000" dirty="0">
                <a:solidFill>
                  <a:schemeClr val="accent1"/>
                </a:solidFill>
                <a:latin typeface="Arial" pitchFamily="34" charset="0"/>
                <a:cs typeface="Arial" pitchFamily="34" charset="0"/>
              </a:rPr>
              <a:t>LD_LIBRARY_PATH</a:t>
            </a:r>
            <a:br>
              <a:rPr lang="en-US" sz="2000" dirty="0">
                <a:latin typeface="Arial" pitchFamily="34" charset="0"/>
                <a:cs typeface="Arial" pitchFamily="34" charset="0"/>
              </a:rPr>
            </a:br>
            <a:r>
              <a:rPr lang="en-US" sz="2000" dirty="0">
                <a:latin typeface="Arial" pitchFamily="34" charset="0"/>
                <a:cs typeface="Arial" pitchFamily="34" charset="0"/>
              </a:rPr>
              <a:t>Shared library search path</a:t>
            </a:r>
          </a:p>
          <a:p>
            <a:pPr marL="0" indent="0">
              <a:buNone/>
            </a:pPr>
            <a:r>
              <a:rPr lang="en-US" sz="2000" dirty="0">
                <a:solidFill>
                  <a:schemeClr val="accent1"/>
                </a:solidFill>
                <a:latin typeface="Arial" pitchFamily="34" charset="0"/>
                <a:cs typeface="Arial" pitchFamily="34" charset="0"/>
              </a:rPr>
              <a:t>DISPLAY</a:t>
            </a:r>
            <a:br>
              <a:rPr lang="en-US" sz="2000" dirty="0">
                <a:latin typeface="Arial" pitchFamily="34" charset="0"/>
                <a:cs typeface="Arial" pitchFamily="34" charset="0"/>
              </a:rPr>
            </a:br>
            <a:r>
              <a:rPr lang="en-US" sz="2000" dirty="0">
                <a:latin typeface="Arial" pitchFamily="34" charset="0"/>
                <a:cs typeface="Arial" pitchFamily="34" charset="0"/>
              </a:rPr>
              <a:t>Screen id to display X (graphical) applications on.</a:t>
            </a:r>
          </a:p>
          <a:p>
            <a:pPr marL="0" indent="0">
              <a:buNone/>
            </a:pPr>
            <a:r>
              <a:rPr lang="en-US" sz="2000" dirty="0">
                <a:solidFill>
                  <a:schemeClr val="accent1"/>
                </a:solidFill>
                <a:latin typeface="Arial" pitchFamily="34" charset="0"/>
                <a:cs typeface="Arial" pitchFamily="34" charset="0"/>
              </a:rPr>
              <a:t>EDITOR</a:t>
            </a:r>
            <a:br>
              <a:rPr lang="en-US" sz="2000" dirty="0">
                <a:latin typeface="Arial" pitchFamily="34" charset="0"/>
                <a:cs typeface="Arial" pitchFamily="34" charset="0"/>
              </a:rPr>
            </a:br>
            <a:r>
              <a:rPr lang="en-US" sz="2000" dirty="0">
                <a:latin typeface="Arial" pitchFamily="34" charset="0"/>
                <a:cs typeface="Arial" pitchFamily="34" charset="0"/>
              </a:rPr>
              <a:t>Default editor (vi, </a:t>
            </a:r>
            <a:r>
              <a:rPr lang="en-US" sz="2000" dirty="0" err="1">
                <a:latin typeface="Arial" pitchFamily="34" charset="0"/>
                <a:cs typeface="Arial" pitchFamily="34" charset="0"/>
              </a:rPr>
              <a:t>emacs</a:t>
            </a:r>
            <a:r>
              <a:rPr lang="en-US" sz="2000" dirty="0">
                <a:latin typeface="Arial" pitchFamily="34" charset="0"/>
                <a:cs typeface="Arial" pitchFamily="34" charset="0"/>
              </a:rPr>
              <a:t>...)</a:t>
            </a:r>
          </a:p>
          <a:p>
            <a:pPr marL="0" indent="0">
              <a:buNone/>
            </a:pPr>
            <a:r>
              <a:rPr lang="en-US" sz="2000" dirty="0">
                <a:solidFill>
                  <a:schemeClr val="accent1"/>
                </a:solidFill>
                <a:latin typeface="Arial" pitchFamily="34" charset="0"/>
                <a:cs typeface="Arial" pitchFamily="34" charset="0"/>
              </a:rPr>
              <a:t>HOME</a:t>
            </a:r>
            <a:br>
              <a:rPr lang="en-US" sz="2000" dirty="0">
                <a:latin typeface="Arial" pitchFamily="34" charset="0"/>
                <a:cs typeface="Arial" pitchFamily="34" charset="0"/>
              </a:rPr>
            </a:br>
            <a:r>
              <a:rPr lang="en-US" sz="2000" dirty="0">
                <a:latin typeface="Arial" pitchFamily="34" charset="0"/>
                <a:cs typeface="Arial" pitchFamily="34" charset="0"/>
              </a:rPr>
              <a:t>Current user home directory</a:t>
            </a:r>
          </a:p>
          <a:p>
            <a:pPr marL="0" indent="0">
              <a:buNone/>
            </a:pPr>
            <a:r>
              <a:rPr lang="en-US" sz="2000" dirty="0">
                <a:solidFill>
                  <a:schemeClr val="accent1"/>
                </a:solidFill>
                <a:latin typeface="Arial" pitchFamily="34" charset="0"/>
                <a:cs typeface="Arial" pitchFamily="34" charset="0"/>
              </a:rPr>
              <a:t>HOSTNAME</a:t>
            </a:r>
            <a:br>
              <a:rPr lang="en-US" sz="2000" dirty="0">
                <a:latin typeface="Arial" pitchFamily="34" charset="0"/>
                <a:cs typeface="Arial" pitchFamily="34" charset="0"/>
              </a:rPr>
            </a:br>
            <a:r>
              <a:rPr lang="en-US" sz="2000" dirty="0">
                <a:latin typeface="Arial" pitchFamily="34" charset="0"/>
                <a:cs typeface="Arial" pitchFamily="34" charset="0"/>
              </a:rPr>
              <a:t>Name of the local machine</a:t>
            </a:r>
          </a:p>
        </p:txBody>
      </p:sp>
      <p:sp>
        <p:nvSpPr>
          <p:cNvPr id="4" name="Tijdelijke aanduiding voor tekst 3"/>
          <p:cNvSpPr txBox="1">
            <a:spLocks noGrp="1"/>
          </p:cNvSpPr>
          <p:nvPr>
            <p:ph type="body" idx="4294967295"/>
          </p:nvPr>
        </p:nvSpPr>
        <p:spPr>
          <a:xfrm>
            <a:off x="6559320" y="1353322"/>
            <a:ext cx="4200120" cy="4314001"/>
          </a:xfrm>
        </p:spPr>
        <p:txBody>
          <a:bodyPr>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hangingPunct="0">
              <a:buNone/>
            </a:pPr>
            <a:r>
              <a:rPr lang="en-US" sz="2000" dirty="0">
                <a:solidFill>
                  <a:schemeClr val="accent1"/>
                </a:solidFill>
                <a:latin typeface="Arial" pitchFamily="34" charset="0"/>
                <a:cs typeface="Arial" pitchFamily="34" charset="0"/>
              </a:rPr>
              <a:t>MANPATH</a:t>
            </a:r>
            <a:br>
              <a:rPr lang="en-US" sz="2000" dirty="0">
                <a:latin typeface="Arial" pitchFamily="34" charset="0"/>
                <a:cs typeface="Arial" pitchFamily="34" charset="0"/>
              </a:rPr>
            </a:br>
            <a:r>
              <a:rPr lang="en-US" sz="2000" dirty="0">
                <a:latin typeface="Arial" pitchFamily="34" charset="0"/>
                <a:cs typeface="Arial" pitchFamily="34" charset="0"/>
              </a:rPr>
              <a:t>Manual page search path</a:t>
            </a:r>
          </a:p>
          <a:p>
            <a:pPr marL="0" indent="0" hangingPunct="0">
              <a:buNone/>
            </a:pPr>
            <a:r>
              <a:rPr lang="en-US" sz="2000" dirty="0">
                <a:solidFill>
                  <a:schemeClr val="accent1"/>
                </a:solidFill>
                <a:latin typeface="Arial" pitchFamily="34" charset="0"/>
                <a:cs typeface="Arial" pitchFamily="34" charset="0"/>
              </a:rPr>
              <a:t>PATH</a:t>
            </a:r>
            <a:br>
              <a:rPr lang="en-US" sz="2000" dirty="0">
                <a:latin typeface="Arial" pitchFamily="34" charset="0"/>
                <a:cs typeface="Arial" pitchFamily="34" charset="0"/>
              </a:rPr>
            </a:br>
            <a:r>
              <a:rPr lang="en-US" sz="2000" dirty="0">
                <a:latin typeface="Arial" pitchFamily="34" charset="0"/>
                <a:cs typeface="Arial" pitchFamily="34" charset="0"/>
              </a:rPr>
              <a:t>Command search path</a:t>
            </a:r>
          </a:p>
          <a:p>
            <a:pPr marL="0" indent="0" hangingPunct="0">
              <a:buNone/>
            </a:pPr>
            <a:r>
              <a:rPr lang="en-US" sz="2000" dirty="0">
                <a:solidFill>
                  <a:schemeClr val="accent1"/>
                </a:solidFill>
                <a:latin typeface="Arial" pitchFamily="34" charset="0"/>
                <a:cs typeface="Arial" pitchFamily="34" charset="0"/>
              </a:rPr>
              <a:t>PRINTER</a:t>
            </a:r>
            <a:br>
              <a:rPr lang="en-US" sz="2000" dirty="0">
                <a:latin typeface="Arial" pitchFamily="34" charset="0"/>
                <a:cs typeface="Arial" pitchFamily="34" charset="0"/>
              </a:rPr>
            </a:br>
            <a:r>
              <a:rPr lang="en-US" sz="2000" dirty="0">
                <a:latin typeface="Arial" pitchFamily="34" charset="0"/>
                <a:cs typeface="Arial" pitchFamily="34" charset="0"/>
              </a:rPr>
              <a:t>Default printer name</a:t>
            </a:r>
          </a:p>
          <a:p>
            <a:pPr marL="0" indent="0" hangingPunct="0">
              <a:buNone/>
            </a:pPr>
            <a:r>
              <a:rPr lang="en-US" sz="2000" dirty="0">
                <a:solidFill>
                  <a:schemeClr val="accent1"/>
                </a:solidFill>
                <a:latin typeface="Arial" pitchFamily="34" charset="0"/>
                <a:cs typeface="Arial" pitchFamily="34" charset="0"/>
              </a:rPr>
              <a:t>SHELL</a:t>
            </a:r>
            <a:br>
              <a:rPr lang="en-US" sz="2000" dirty="0">
                <a:latin typeface="Arial" pitchFamily="34" charset="0"/>
                <a:cs typeface="Arial" pitchFamily="34" charset="0"/>
              </a:rPr>
            </a:br>
            <a:r>
              <a:rPr lang="en-US" sz="2000" dirty="0">
                <a:latin typeface="Arial" pitchFamily="34" charset="0"/>
                <a:cs typeface="Arial" pitchFamily="34" charset="0"/>
              </a:rPr>
              <a:t>Current shell name</a:t>
            </a:r>
          </a:p>
          <a:p>
            <a:pPr marL="0" indent="0" hangingPunct="0">
              <a:buNone/>
            </a:pPr>
            <a:r>
              <a:rPr lang="en-US" sz="2000" dirty="0">
                <a:solidFill>
                  <a:schemeClr val="accent1"/>
                </a:solidFill>
                <a:latin typeface="Arial" pitchFamily="34" charset="0"/>
                <a:cs typeface="Arial" pitchFamily="34" charset="0"/>
              </a:rPr>
              <a:t>TERM</a:t>
            </a:r>
            <a:br>
              <a:rPr lang="en-US" sz="2000" dirty="0">
                <a:latin typeface="Arial" pitchFamily="34" charset="0"/>
                <a:cs typeface="Arial" pitchFamily="34" charset="0"/>
              </a:rPr>
            </a:br>
            <a:r>
              <a:rPr lang="en-US" sz="2000" dirty="0">
                <a:latin typeface="Arial" pitchFamily="34" charset="0"/>
                <a:cs typeface="Arial" pitchFamily="34" charset="0"/>
              </a:rPr>
              <a:t>Current terminal type</a:t>
            </a:r>
          </a:p>
          <a:p>
            <a:pPr marL="0" indent="0" hangingPunct="0">
              <a:buNone/>
            </a:pPr>
            <a:r>
              <a:rPr lang="en-US" sz="2000" dirty="0">
                <a:solidFill>
                  <a:schemeClr val="accent1"/>
                </a:solidFill>
                <a:latin typeface="Arial" pitchFamily="34" charset="0"/>
                <a:cs typeface="Arial" pitchFamily="34" charset="0"/>
              </a:rPr>
              <a:t>USER</a:t>
            </a:r>
            <a:br>
              <a:rPr lang="en-US" sz="2000" dirty="0">
                <a:latin typeface="Arial" pitchFamily="34" charset="0"/>
                <a:cs typeface="Arial" pitchFamily="34" charset="0"/>
              </a:rPr>
            </a:br>
            <a:r>
              <a:rPr lang="en-US" sz="2000" dirty="0">
                <a:latin typeface="Arial" pitchFamily="34" charset="0"/>
                <a:cs typeface="Arial" pitchFamily="34" charset="0"/>
              </a:rPr>
              <a:t>Current user name</a:t>
            </a:r>
          </a:p>
        </p:txBody>
      </p:sp>
      <p:sp>
        <p:nvSpPr>
          <p:cNvPr id="6" name="Slide Number Placeholder 5"/>
          <p:cNvSpPr>
            <a:spLocks noGrp="1"/>
          </p:cNvSpPr>
          <p:nvPr>
            <p:ph type="sldNum" sz="quarter" idx="8"/>
          </p:nvPr>
        </p:nvSpPr>
        <p:spPr/>
        <p:txBody>
          <a:bodyPr/>
          <a:lstStyle/>
          <a:p>
            <a:pPr lvl="0"/>
            <a:fld id="{54A20891-C1C8-4CFB-8AB9-9D29948C6589}" type="slidenum">
              <a:rPr lang="en-US" smtClean="0"/>
              <a:pPr lvl="0"/>
              <a:t>119</a:t>
            </a:fld>
            <a:endParaRPr lang="en-US"/>
          </a:p>
        </p:txBody>
      </p:sp>
    </p:spTree>
    <p:extLst>
      <p:ext uri="{BB962C8B-B14F-4D97-AF65-F5344CB8AC3E}">
        <p14:creationId xmlns:p14="http://schemas.microsoft.com/office/powerpoint/2010/main" val="379436925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334949" y="1349376"/>
            <a:ext cx="7791979" cy="4429125"/>
          </a:xfrm>
          <a:prstGeom prst="rect">
            <a:avLst/>
          </a:prstGeom>
        </p:spPr>
      </p:pic>
      <p:sp>
        <p:nvSpPr>
          <p:cNvPr id="5" name="Ovaal 4"/>
          <p:cNvSpPr/>
          <p:nvPr/>
        </p:nvSpPr>
        <p:spPr>
          <a:xfrm>
            <a:off x="4799856" y="2708920"/>
            <a:ext cx="432048" cy="50405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Ovaal 5"/>
          <p:cNvSpPr/>
          <p:nvPr/>
        </p:nvSpPr>
        <p:spPr>
          <a:xfrm>
            <a:off x="7104112" y="4221089"/>
            <a:ext cx="720080" cy="292395"/>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7042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895159" y="2921"/>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PATH environment variables</a:t>
            </a:r>
          </a:p>
        </p:txBody>
      </p:sp>
      <p:sp>
        <p:nvSpPr>
          <p:cNvPr id="3" name="Tijdelijke aanduiding voor inhoud 2"/>
          <p:cNvSpPr txBox="1">
            <a:spLocks noGrp="1"/>
          </p:cNvSpPr>
          <p:nvPr>
            <p:ph idx="1"/>
          </p:nvPr>
        </p:nvSpPr>
        <p:spPr>
          <a:xfrm>
            <a:off x="1703512" y="1213919"/>
            <a:ext cx="8723160" cy="3933128"/>
          </a:xfrm>
        </p:spPr>
        <p:txBody>
          <a:bodyPr>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a:buNone/>
            </a:pPr>
            <a:r>
              <a:rPr lang="en-US" sz="2000" dirty="0">
                <a:solidFill>
                  <a:schemeClr val="accent1"/>
                </a:solidFill>
                <a:latin typeface="Arial" pitchFamily="34" charset="0"/>
                <a:cs typeface="Arial" pitchFamily="34" charset="0"/>
              </a:rPr>
              <a:t>PATH</a:t>
            </a:r>
            <a:br>
              <a:rPr lang="en-US" sz="2000" dirty="0">
                <a:latin typeface="Arial" pitchFamily="34" charset="0"/>
                <a:cs typeface="Arial" pitchFamily="34" charset="0"/>
              </a:rPr>
            </a:br>
            <a:r>
              <a:rPr lang="en-US" sz="2000" dirty="0">
                <a:latin typeface="Arial" pitchFamily="34" charset="0"/>
                <a:cs typeface="Arial" pitchFamily="34" charset="0"/>
              </a:rPr>
              <a:t>Specifies the shell search order for commands</a:t>
            </a:r>
          </a:p>
          <a:p>
            <a:pPr marL="108000" indent="0">
              <a:buNone/>
            </a:pPr>
            <a:r>
              <a:rPr lang="en-US" sz="1800" dirty="0">
                <a:solidFill>
                  <a:srgbClr val="004A4A"/>
                </a:solidFill>
                <a:latin typeface="Courier New" panose="02070309020205020404" pitchFamily="49" charset="0"/>
                <a:cs typeface="Courier New" panose="02070309020205020404" pitchFamily="49" charset="0"/>
              </a:rPr>
              <a:t>/home/</a:t>
            </a:r>
            <a:r>
              <a:rPr lang="en-US" sz="1800" dirty="0" err="1">
                <a:solidFill>
                  <a:srgbClr val="004A4A"/>
                </a:solidFill>
                <a:latin typeface="Courier New" panose="02070309020205020404" pitchFamily="49" charset="0"/>
                <a:cs typeface="Courier New" panose="02070309020205020404" pitchFamily="49" charset="0"/>
              </a:rPr>
              <a:t>acox</a:t>
            </a:r>
            <a:r>
              <a:rPr lang="en-US" sz="1800" dirty="0">
                <a:solidFill>
                  <a:srgbClr val="004A4A"/>
                </a:solidFill>
                <a:latin typeface="Courier New" panose="02070309020205020404" pitchFamily="49" charset="0"/>
                <a:cs typeface="Courier New" panose="02070309020205020404" pitchFamily="49" charset="0"/>
              </a:rPr>
              <a:t>/bin:/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/local/bin:/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a:t>
            </a:r>
            <a:r>
              <a:rPr lang="en-US" sz="1800" dirty="0" err="1">
                <a:solidFill>
                  <a:srgbClr val="004A4A"/>
                </a:solidFill>
                <a:latin typeface="Courier New" panose="02070309020205020404" pitchFamily="49" charset="0"/>
                <a:cs typeface="Courier New" panose="02070309020205020404" pitchFamily="49" charset="0"/>
              </a:rPr>
              <a:t>kerberos</a:t>
            </a:r>
            <a:r>
              <a:rPr lang="en-US" sz="1800" dirty="0">
                <a:solidFill>
                  <a:srgbClr val="004A4A"/>
                </a:solidFill>
                <a:latin typeface="Courier New" panose="02070309020205020404" pitchFamily="49" charset="0"/>
                <a:cs typeface="Courier New" panose="02070309020205020404" pitchFamily="49" charset="0"/>
              </a:rPr>
              <a:t>/bin:/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/bin:/bin:/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/X11R6/bin:/bin:/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/bin</a:t>
            </a:r>
          </a:p>
          <a:p>
            <a:pPr marL="0" indent="0">
              <a:buNone/>
            </a:pPr>
            <a:r>
              <a:rPr lang="en-US" sz="2000" dirty="0">
                <a:solidFill>
                  <a:schemeClr val="accent1"/>
                </a:solidFill>
                <a:latin typeface="Arial" pitchFamily="34" charset="0"/>
                <a:cs typeface="Arial" pitchFamily="34" charset="0"/>
              </a:rPr>
              <a:t>LD_LIBRARY_PATH</a:t>
            </a:r>
            <a:br>
              <a:rPr lang="en-US" sz="2000" dirty="0">
                <a:latin typeface="Arial" pitchFamily="34" charset="0"/>
                <a:cs typeface="Arial" pitchFamily="34" charset="0"/>
              </a:rPr>
            </a:br>
            <a:r>
              <a:rPr lang="en-US" sz="2000" dirty="0">
                <a:latin typeface="Arial" pitchFamily="34" charset="0"/>
                <a:cs typeface="Arial" pitchFamily="34" charset="0"/>
              </a:rPr>
              <a:t>Specifies the shared library (binary code libraries shared by applications, like the C library) search order for </a:t>
            </a:r>
            <a:r>
              <a:rPr lang="en-US" sz="2000" dirty="0">
                <a:solidFill>
                  <a:srgbClr val="000080"/>
                </a:solidFill>
                <a:latin typeface="Arial" pitchFamily="34" charset="0"/>
                <a:cs typeface="Arial" pitchFamily="34" charset="0"/>
              </a:rPr>
              <a:t>ld</a:t>
            </a:r>
          </a:p>
          <a:p>
            <a:pPr marL="108000" indent="0">
              <a:buNone/>
            </a:pPr>
            <a:r>
              <a:rPr lang="en-US" sz="1800" dirty="0">
                <a:solidFill>
                  <a:srgbClr val="004A4A"/>
                </a:solidFill>
                <a:latin typeface="Courier New" panose="02070309020205020404" pitchFamily="49" charset="0"/>
                <a:cs typeface="Courier New" panose="02070309020205020404" pitchFamily="49" charset="0"/>
              </a:rPr>
              <a:t>/</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/local/lib:/</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/lib:/lib:/</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/X11R6/lib</a:t>
            </a:r>
          </a:p>
          <a:p>
            <a:pPr marL="0" indent="0">
              <a:buNone/>
            </a:pPr>
            <a:r>
              <a:rPr lang="en-US" sz="2000" dirty="0">
                <a:solidFill>
                  <a:schemeClr val="accent1"/>
                </a:solidFill>
                <a:latin typeface="Arial" pitchFamily="34" charset="0"/>
                <a:cs typeface="Arial" pitchFamily="34" charset="0"/>
              </a:rPr>
              <a:t>MANPATH</a:t>
            </a:r>
            <a:br>
              <a:rPr lang="en-US" sz="2000" dirty="0">
                <a:latin typeface="Arial" pitchFamily="34" charset="0"/>
                <a:cs typeface="Arial" pitchFamily="34" charset="0"/>
              </a:rPr>
            </a:br>
            <a:r>
              <a:rPr lang="en-US" sz="2000" dirty="0">
                <a:latin typeface="Arial" pitchFamily="34" charset="0"/>
                <a:cs typeface="Arial" pitchFamily="34" charset="0"/>
              </a:rPr>
              <a:t>Specifies the search order for manual pages</a:t>
            </a:r>
          </a:p>
          <a:p>
            <a:pPr marL="108000" indent="0">
              <a:buNone/>
            </a:pPr>
            <a:r>
              <a:rPr lang="en-US" sz="1800" dirty="0">
                <a:solidFill>
                  <a:srgbClr val="004A4A"/>
                </a:solidFill>
                <a:latin typeface="Courier New" panose="02070309020205020404" pitchFamily="49" charset="0"/>
                <a:cs typeface="Courier New" panose="02070309020205020404" pitchFamily="49" charset="0"/>
              </a:rPr>
              <a:t>/</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/local/man:/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/share/man</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120</a:t>
            </a:fld>
            <a:endParaRPr lang="en-US"/>
          </a:p>
        </p:txBody>
      </p:sp>
      <p:grpSp>
        <p:nvGrpSpPr>
          <p:cNvPr id="5" name="Group 4"/>
          <p:cNvGrpSpPr/>
          <p:nvPr/>
        </p:nvGrpSpPr>
        <p:grpSpPr>
          <a:xfrm>
            <a:off x="2587557" y="760368"/>
            <a:ext cx="9396919" cy="552078"/>
            <a:chOff x="1037895" y="760367"/>
            <a:chExt cx="6774465" cy="786736"/>
          </a:xfrm>
        </p:grpSpPr>
        <p:cxnSp>
          <p:nvCxnSpPr>
            <p:cNvPr id="6" name="Straight Arrow Connector 5"/>
            <p:cNvCxnSpPr>
              <a:cxnSpLocks/>
            </p:cNvCxnSpPr>
            <p:nvPr/>
          </p:nvCxnSpPr>
          <p:spPr>
            <a:xfrm flipH="1">
              <a:off x="1037895" y="1083533"/>
              <a:ext cx="2886034" cy="46357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923928" y="760367"/>
              <a:ext cx="3888432" cy="646331"/>
            </a:xfrm>
            <a:prstGeom prst="rect">
              <a:avLst/>
            </a:prstGeom>
            <a:noFill/>
            <a:ln w="25400">
              <a:solidFill>
                <a:srgbClr val="FF0000"/>
              </a:solidFill>
            </a:ln>
          </p:spPr>
          <p:txBody>
            <a:bodyPr wrap="square" rtlCol="0">
              <a:spAutoFit/>
            </a:bodyPr>
            <a:lstStyle/>
            <a:p>
              <a:r>
                <a:rPr lang="pl-PL" dirty="0" err="1"/>
                <a:t>e.g</a:t>
              </a:r>
              <a:r>
                <a:rPr lang="pl-PL" dirty="0"/>
                <a:t>. </a:t>
              </a:r>
              <a:r>
                <a:rPr lang="pl-PL" dirty="0" err="1">
                  <a:latin typeface="Courier New" panose="02070309020205020404" pitchFamily="49" charset="0"/>
                  <a:cs typeface="Courier New" panose="02070309020205020404" pitchFamily="49" charset="0"/>
                </a:rPr>
                <a:t>which</a:t>
              </a:r>
              <a:r>
                <a:rPr lang="pl-PL" dirty="0">
                  <a:latin typeface="Courier New" panose="02070309020205020404" pitchFamily="49" charset="0"/>
                  <a:cs typeface="Courier New" panose="02070309020205020404" pitchFamily="49" charset="0"/>
                </a:rPr>
                <a:t> </a:t>
              </a:r>
              <a:r>
                <a:rPr lang="pl-PL" dirty="0" err="1">
                  <a:latin typeface="+mj-lt"/>
                  <a:cs typeface="Courier New" panose="02070309020205020404" pitchFamily="49" charset="0"/>
                </a:rPr>
                <a:t>or</a:t>
              </a:r>
              <a:r>
                <a:rPr lang="pl-PL" dirty="0">
                  <a:latin typeface="+mj-lt"/>
                  <a:cs typeface="Courier New" panose="02070309020205020404" pitchFamily="49" charset="0"/>
                </a:rPr>
                <a:t> </a:t>
              </a:r>
              <a:r>
                <a:rPr lang="pl-PL" dirty="0" err="1">
                  <a:latin typeface="Courier New" panose="02070309020205020404" pitchFamily="49" charset="0"/>
                  <a:cs typeface="Courier New" panose="02070309020205020404" pitchFamily="49" charset="0"/>
                </a:rPr>
                <a:t>whereis</a:t>
              </a:r>
              <a:r>
                <a:rPr lang="pl-PL" dirty="0"/>
                <a:t> </a:t>
              </a:r>
              <a:r>
                <a:rPr lang="pl-PL" dirty="0" err="1"/>
                <a:t>searches</a:t>
              </a:r>
              <a:r>
                <a:rPr lang="pl-PL" dirty="0"/>
                <a:t> in </a:t>
              </a:r>
              <a:r>
                <a:rPr lang="pl-PL" dirty="0" err="1"/>
                <a:t>that</a:t>
              </a:r>
              <a:r>
                <a:rPr lang="pl-PL" dirty="0"/>
                <a:t> </a:t>
              </a:r>
              <a:r>
                <a:rPr lang="pl-PL" dirty="0" err="1"/>
                <a:t>location</a:t>
              </a:r>
              <a:endParaRPr lang="en-US" dirty="0"/>
            </a:p>
          </p:txBody>
        </p:sp>
      </p:grpSp>
      <p:grpSp>
        <p:nvGrpSpPr>
          <p:cNvPr id="7" name="Group 6"/>
          <p:cNvGrpSpPr/>
          <p:nvPr/>
        </p:nvGrpSpPr>
        <p:grpSpPr>
          <a:xfrm>
            <a:off x="4223792" y="2404591"/>
            <a:ext cx="7507764" cy="453551"/>
            <a:chOff x="2699793" y="2670110"/>
            <a:chExt cx="5904655" cy="646331"/>
          </a:xfrm>
        </p:grpSpPr>
        <p:cxnSp>
          <p:nvCxnSpPr>
            <p:cNvPr id="9" name="Straight Arrow Connector 8"/>
            <p:cNvCxnSpPr>
              <a:cxnSpLocks/>
              <a:stCxn id="12" idx="1"/>
            </p:cNvCxnSpPr>
            <p:nvPr/>
          </p:nvCxnSpPr>
          <p:spPr>
            <a:xfrm flipH="1">
              <a:off x="2699793" y="2883190"/>
              <a:ext cx="2016223" cy="25911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716016" y="2670110"/>
              <a:ext cx="3888432" cy="646331"/>
            </a:xfrm>
            <a:prstGeom prst="rect">
              <a:avLst/>
            </a:prstGeom>
            <a:noFill/>
            <a:ln w="25400">
              <a:solidFill>
                <a:srgbClr val="FF0000"/>
              </a:solidFill>
            </a:ln>
          </p:spPr>
          <p:txBody>
            <a:bodyPr wrap="square" rtlCol="0">
              <a:spAutoFit/>
            </a:bodyPr>
            <a:lstStyle/>
            <a:p>
              <a:r>
                <a:rPr lang="pl-PL" dirty="0" err="1"/>
                <a:t>e.g</a:t>
              </a:r>
              <a:r>
                <a:rPr lang="pl-PL" dirty="0"/>
                <a:t>. </a:t>
              </a:r>
              <a:r>
                <a:rPr lang="pl-PL" dirty="0" err="1">
                  <a:latin typeface="Courier New" panose="02070309020205020404" pitchFamily="49" charset="0"/>
                  <a:cs typeface="Courier New" panose="02070309020205020404" pitchFamily="49" charset="0"/>
                </a:rPr>
                <a:t>whereis</a:t>
              </a:r>
              <a:r>
                <a:rPr lang="pl-PL" dirty="0"/>
                <a:t> </a:t>
              </a:r>
              <a:r>
                <a:rPr lang="pl-PL" dirty="0" err="1"/>
                <a:t>searches</a:t>
              </a:r>
              <a:r>
                <a:rPr lang="pl-PL" dirty="0"/>
                <a:t> in </a:t>
              </a:r>
              <a:r>
                <a:rPr lang="pl-PL" dirty="0" err="1"/>
                <a:t>that</a:t>
              </a:r>
              <a:r>
                <a:rPr lang="pl-PL" dirty="0"/>
                <a:t> </a:t>
              </a:r>
              <a:r>
                <a:rPr lang="pl-PL" dirty="0" err="1"/>
                <a:t>location</a:t>
              </a:r>
              <a:endParaRPr lang="en-US" dirty="0"/>
            </a:p>
          </p:txBody>
        </p:sp>
      </p:grpSp>
      <p:grpSp>
        <p:nvGrpSpPr>
          <p:cNvPr id="11" name="Group 10"/>
          <p:cNvGrpSpPr/>
          <p:nvPr/>
        </p:nvGrpSpPr>
        <p:grpSpPr>
          <a:xfrm>
            <a:off x="3110373" y="4119106"/>
            <a:ext cx="9081627" cy="369332"/>
            <a:chOff x="1045000" y="4787860"/>
            <a:chExt cx="7775472" cy="369332"/>
          </a:xfrm>
        </p:grpSpPr>
        <p:cxnSp>
          <p:nvCxnSpPr>
            <p:cNvPr id="10" name="Straight Arrow Connector 9"/>
            <p:cNvCxnSpPr>
              <a:cxnSpLocks/>
            </p:cNvCxnSpPr>
            <p:nvPr/>
          </p:nvCxnSpPr>
          <p:spPr>
            <a:xfrm flipH="1" flipV="1">
              <a:off x="1045000" y="4842216"/>
              <a:ext cx="3496092" cy="17398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541092" y="4787860"/>
              <a:ext cx="4279380" cy="369332"/>
            </a:xfrm>
            <a:prstGeom prst="rect">
              <a:avLst/>
            </a:prstGeom>
            <a:noFill/>
            <a:ln w="25400">
              <a:solidFill>
                <a:srgbClr val="FF0000"/>
              </a:solidFill>
            </a:ln>
          </p:spPr>
          <p:txBody>
            <a:bodyPr wrap="square" rtlCol="0">
              <a:spAutoFit/>
            </a:bodyPr>
            <a:lstStyle/>
            <a:p>
              <a:r>
                <a:rPr lang="pl-PL" dirty="0" err="1"/>
                <a:t>e.g</a:t>
              </a:r>
              <a:r>
                <a:rPr lang="pl-PL" dirty="0"/>
                <a:t>. </a:t>
              </a:r>
              <a:r>
                <a:rPr lang="pl-PL" dirty="0" err="1">
                  <a:latin typeface="Courier New" panose="02070309020205020404" pitchFamily="49" charset="0"/>
                  <a:cs typeface="Courier New" panose="02070309020205020404" pitchFamily="49" charset="0"/>
                </a:rPr>
                <a:t>whereis</a:t>
              </a:r>
              <a:r>
                <a:rPr lang="pl-PL" dirty="0"/>
                <a:t> </a:t>
              </a:r>
              <a:r>
                <a:rPr lang="pl-PL" dirty="0" err="1"/>
                <a:t>searches</a:t>
              </a:r>
              <a:r>
                <a:rPr lang="pl-PL" dirty="0"/>
                <a:t> in </a:t>
              </a:r>
              <a:r>
                <a:rPr lang="pl-PL" dirty="0" err="1"/>
                <a:t>that</a:t>
              </a:r>
              <a:r>
                <a:rPr lang="pl-PL" dirty="0"/>
                <a:t> </a:t>
              </a:r>
              <a:r>
                <a:rPr lang="pl-PL" dirty="0" err="1"/>
                <a:t>location</a:t>
              </a:r>
              <a:endParaRPr lang="en-US" dirty="0"/>
            </a:p>
          </p:txBody>
        </p:sp>
      </p:grpSp>
    </p:spTree>
    <p:extLst>
      <p:ext uri="{BB962C8B-B14F-4D97-AF65-F5344CB8AC3E}">
        <p14:creationId xmlns:p14="http://schemas.microsoft.com/office/powerpoint/2010/main" val="624389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31684" y="78479"/>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Environment variables</a:t>
            </a:r>
          </a:p>
        </p:txBody>
      </p:sp>
      <p:sp>
        <p:nvSpPr>
          <p:cNvPr id="3" name="Tijdelijke aanduiding voor inhoud 2"/>
          <p:cNvSpPr txBox="1">
            <a:spLocks noGrp="1"/>
          </p:cNvSpPr>
          <p:nvPr>
            <p:ph idx="1"/>
          </p:nvPr>
        </p:nvSpPr>
        <p:spPr>
          <a:xfrm>
            <a:off x="1775521" y="1196752"/>
            <a:ext cx="8593329" cy="1102866"/>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457200" indent="-457200"/>
            <a:r>
              <a:rPr lang="pl-PL" sz="2000" dirty="0" err="1">
                <a:latin typeface="Arial" pitchFamily="34" charset="0"/>
                <a:cs typeface="Arial" pitchFamily="34" charset="0"/>
              </a:rPr>
              <a:t>Paths</a:t>
            </a:r>
            <a:r>
              <a:rPr lang="pl-PL" sz="2000" dirty="0">
                <a:latin typeface="Arial" pitchFamily="34" charset="0"/>
                <a:cs typeface="Arial" pitchFamily="34" charset="0"/>
              </a:rPr>
              <a:t> (</a:t>
            </a:r>
            <a:r>
              <a:rPr lang="pl-PL" sz="2000" dirty="0">
                <a:latin typeface="Courier New" panose="02070309020205020404" pitchFamily="49" charset="0"/>
                <a:cs typeface="Courier New" panose="02070309020205020404" pitchFamily="49" charset="0"/>
              </a:rPr>
              <a:t>$PATH, $LD_LIBRARY_PATH, $MAN_PATH, $CPATH, …</a:t>
            </a:r>
            <a:r>
              <a:rPr lang="pl-PL" sz="2000" dirty="0">
                <a:latin typeface="Arial" pitchFamily="34" charset="0"/>
                <a:cs typeface="Arial" pitchFamily="34" charset="0"/>
              </a:rPr>
              <a:t>) </a:t>
            </a:r>
            <a:r>
              <a:rPr lang="pl-PL" sz="2000" dirty="0" err="1">
                <a:latin typeface="Arial" pitchFamily="34" charset="0"/>
                <a:cs typeface="Arial" pitchFamily="34" charset="0"/>
              </a:rPr>
              <a:t>are</a:t>
            </a:r>
            <a:r>
              <a:rPr lang="pl-PL" sz="2000" dirty="0">
                <a:latin typeface="Arial" pitchFamily="34" charset="0"/>
                <a:cs typeface="Arial" pitchFamily="34" charset="0"/>
              </a:rPr>
              <a:t> </a:t>
            </a:r>
            <a:r>
              <a:rPr lang="pl-PL" sz="2000" dirty="0" err="1">
                <a:latin typeface="Arial" pitchFamily="34" charset="0"/>
                <a:cs typeface="Arial" pitchFamily="34" charset="0"/>
              </a:rPr>
              <a:t>modified</a:t>
            </a:r>
            <a:r>
              <a:rPr lang="pl-PL" sz="2000" dirty="0">
                <a:latin typeface="Arial" pitchFamily="34" charset="0"/>
                <a:cs typeface="Arial" pitchFamily="34" charset="0"/>
              </a:rPr>
              <a:t> </a:t>
            </a:r>
            <a:r>
              <a:rPr lang="pl-PL" sz="2000" dirty="0" err="1">
                <a:latin typeface="Arial" pitchFamily="34" charset="0"/>
                <a:cs typeface="Arial" pitchFamily="34" charset="0"/>
              </a:rPr>
              <a:t>when</a:t>
            </a:r>
            <a:r>
              <a:rPr lang="pl-PL" sz="2000" dirty="0">
                <a:latin typeface="Arial" pitchFamily="34" charset="0"/>
                <a:cs typeface="Arial" pitchFamily="34" charset="0"/>
              </a:rPr>
              <a:t> </a:t>
            </a:r>
            <a:r>
              <a:rPr lang="pl-PL" sz="2000" dirty="0" err="1">
                <a:latin typeface="Arial" pitchFamily="34" charset="0"/>
                <a:cs typeface="Arial" pitchFamily="34" charset="0"/>
              </a:rPr>
              <a:t>modules</a:t>
            </a:r>
            <a:r>
              <a:rPr lang="pl-PL" sz="2000" dirty="0">
                <a:latin typeface="Arial" pitchFamily="34" charset="0"/>
                <a:cs typeface="Arial" pitchFamily="34" charset="0"/>
              </a:rPr>
              <a:t> </a:t>
            </a:r>
            <a:r>
              <a:rPr lang="pl-PL" sz="2000" dirty="0" err="1">
                <a:latin typeface="Arial" pitchFamily="34" charset="0"/>
                <a:cs typeface="Arial" pitchFamily="34" charset="0"/>
              </a:rPr>
              <a:t>are</a:t>
            </a:r>
            <a:r>
              <a:rPr lang="pl-PL" sz="2000" dirty="0">
                <a:latin typeface="Arial" pitchFamily="34" charset="0"/>
                <a:cs typeface="Arial" pitchFamily="34" charset="0"/>
              </a:rPr>
              <a:t> </a:t>
            </a:r>
            <a:r>
              <a:rPr lang="pl-PL" sz="2000" dirty="0" err="1">
                <a:latin typeface="Arial" pitchFamily="34" charset="0"/>
                <a:cs typeface="Arial" pitchFamily="34" charset="0"/>
              </a:rPr>
              <a:t>loaded</a:t>
            </a:r>
            <a:endParaRPr lang="pl-PL" sz="2000" dirty="0">
              <a:latin typeface="Arial" pitchFamily="34" charset="0"/>
              <a:cs typeface="Arial" pitchFamily="34" charset="0"/>
            </a:endParaRPr>
          </a:p>
          <a:p>
            <a:pPr marL="457200" indent="-457200"/>
            <a:r>
              <a:rPr lang="pl-PL" sz="2000" dirty="0" err="1">
                <a:latin typeface="Arial" pitchFamily="34" charset="0"/>
                <a:cs typeface="Arial" pitchFamily="34" charset="0"/>
              </a:rPr>
              <a:t>After</a:t>
            </a:r>
            <a:r>
              <a:rPr lang="pl-PL" sz="2000" dirty="0">
                <a:latin typeface="Arial" pitchFamily="34" charset="0"/>
                <a:cs typeface="Arial" pitchFamily="34" charset="0"/>
              </a:rPr>
              <a:t> </a:t>
            </a:r>
            <a:r>
              <a:rPr lang="en-US" sz="2000" dirty="0">
                <a:latin typeface="Arial" pitchFamily="34" charset="0"/>
                <a:cs typeface="Arial" pitchFamily="34" charset="0"/>
              </a:rPr>
              <a:t>“</a:t>
            </a:r>
            <a:r>
              <a:rPr lang="en-US" sz="2000" dirty="0">
                <a:latin typeface="Courier New" panose="02070309020205020404" pitchFamily="49" charset="0"/>
                <a:cs typeface="Courier New" panose="02070309020205020404" pitchFamily="49" charset="0"/>
              </a:rPr>
              <a:t>module load</a:t>
            </a:r>
            <a:r>
              <a:rPr lang="en-US" sz="2000" dirty="0">
                <a:latin typeface="Arial" pitchFamily="34" charset="0"/>
                <a:cs typeface="Arial" pitchFamily="34" charset="0"/>
              </a:rPr>
              <a:t>” </a:t>
            </a:r>
            <a:r>
              <a:rPr lang="pl-PL" sz="2000" dirty="0" err="1">
                <a:latin typeface="Arial" pitchFamily="34" charset="0"/>
                <a:cs typeface="Arial" pitchFamily="34" charset="0"/>
              </a:rPr>
              <a:t>env</a:t>
            </a:r>
            <a:r>
              <a:rPr lang="pl-PL" sz="2000" dirty="0">
                <a:latin typeface="Arial" pitchFamily="34" charset="0"/>
                <a:cs typeface="Arial" pitchFamily="34" charset="0"/>
              </a:rPr>
              <a:t> </a:t>
            </a:r>
            <a:r>
              <a:rPr lang="pl-PL" sz="2000" dirty="0" err="1">
                <a:latin typeface="Arial" pitchFamily="34" charset="0"/>
                <a:cs typeface="Arial" pitchFamily="34" charset="0"/>
              </a:rPr>
              <a:t>will</a:t>
            </a:r>
            <a:r>
              <a:rPr lang="pl-PL" sz="2000" dirty="0">
                <a:latin typeface="Arial" pitchFamily="34" charset="0"/>
                <a:cs typeface="Arial" pitchFamily="34" charset="0"/>
              </a:rPr>
              <a:t> display a </a:t>
            </a:r>
            <a:r>
              <a:rPr lang="pl-PL" sz="2000" dirty="0" err="1">
                <a:latin typeface="Arial" pitchFamily="34" charset="0"/>
                <a:cs typeface="Arial" pitchFamily="34" charset="0"/>
              </a:rPr>
              <a:t>new</a:t>
            </a:r>
            <a:r>
              <a:rPr lang="pl-PL" sz="2000" dirty="0">
                <a:latin typeface="Arial" pitchFamily="34" charset="0"/>
                <a:cs typeface="Arial" pitchFamily="34" charset="0"/>
              </a:rPr>
              <a:t> </a:t>
            </a:r>
            <a:r>
              <a:rPr lang="pl-PL" sz="2000" dirty="0" err="1">
                <a:latin typeface="Arial" pitchFamily="34" charset="0"/>
                <a:cs typeface="Arial" pitchFamily="34" charset="0"/>
              </a:rPr>
              <a:t>value</a:t>
            </a:r>
            <a:r>
              <a:rPr lang="pl-PL" sz="2000" dirty="0">
                <a:latin typeface="Arial" pitchFamily="34" charset="0"/>
                <a:cs typeface="Arial" pitchFamily="34" charset="0"/>
              </a:rPr>
              <a:t>:</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121</a:t>
            </a:fld>
            <a:endParaRPr lang="en-US"/>
          </a:p>
        </p:txBody>
      </p:sp>
      <p:grpSp>
        <p:nvGrpSpPr>
          <p:cNvPr id="7" name="Group 6"/>
          <p:cNvGrpSpPr/>
          <p:nvPr/>
        </p:nvGrpSpPr>
        <p:grpSpPr>
          <a:xfrm>
            <a:off x="1878790" y="2630623"/>
            <a:ext cx="8305297" cy="3433643"/>
            <a:chOff x="354789" y="2630622"/>
            <a:chExt cx="8305297" cy="3433643"/>
          </a:xfrm>
        </p:grpSpPr>
        <p:sp>
          <p:nvSpPr>
            <p:cNvPr id="5" name="Rectangle 4"/>
            <p:cNvSpPr/>
            <p:nvPr/>
          </p:nvSpPr>
          <p:spPr>
            <a:xfrm>
              <a:off x="354789" y="2924944"/>
              <a:ext cx="8305297" cy="3139321"/>
            </a:xfrm>
            <a:prstGeom prst="rect">
              <a:avLst/>
            </a:prstGeom>
            <a:ln>
              <a:solidFill>
                <a:schemeClr val="tx1">
                  <a:lumMod val="60000"/>
                  <a:lumOff val="40000"/>
                </a:schemeClr>
              </a:solidFill>
            </a:ln>
          </p:spPr>
          <p:txBody>
            <a:bodyPr wrap="square">
              <a:spAutoFit/>
            </a:bodyPr>
            <a:lstStyle/>
            <a:p>
              <a:r>
                <a:rPr lang="en-US" dirty="0">
                  <a:latin typeface="Courier New" panose="02070309020205020404" pitchFamily="49" charset="0"/>
                  <a:cs typeface="Courier New" panose="02070309020205020404" pitchFamily="49" charset="0"/>
                </a:rPr>
                <a:t>$&gt; echo $PATH</a:t>
              </a:r>
            </a:p>
            <a:p>
              <a:r>
                <a:rPr lang="en-US" dirty="0">
                  <a:latin typeface="Courier New" panose="02070309020205020404" pitchFamily="49" charset="0"/>
                  <a:cs typeface="Courier New" panose="02070309020205020404" pitchFamily="49" charset="0"/>
                </a:rPr>
                <a:t>/user/</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/307/vsc30745/.</a:t>
              </a:r>
              <a:r>
                <a:rPr lang="en-US" dirty="0" err="1">
                  <a:latin typeface="Courier New" panose="02070309020205020404" pitchFamily="49" charset="0"/>
                  <a:cs typeface="Courier New" panose="02070309020205020404" pitchFamily="49" charset="0"/>
                </a:rPr>
                <a:t>tmux</a:t>
              </a:r>
              <a:r>
                <a:rPr lang="en-US" dirty="0">
                  <a:latin typeface="Courier New" panose="02070309020205020404" pitchFamily="49" charset="0"/>
                  <a:cs typeface="Courier New" panose="02070309020205020404" pitchFamily="49" charset="0"/>
                </a:rPr>
                <a:t>/bin:/apps/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lpp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mmfs</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:/opt/</a:t>
              </a:r>
              <a:r>
                <a:rPr lang="en-US" dirty="0" err="1">
                  <a:latin typeface="Courier New" panose="02070309020205020404" pitchFamily="49" charset="0"/>
                  <a:cs typeface="Courier New" panose="02070309020205020404" pitchFamily="49" charset="0"/>
                </a:rPr>
                <a:t>moab</a:t>
              </a:r>
              <a:r>
                <a:rPr lang="en-US" dirty="0">
                  <a:latin typeface="Courier New" panose="02070309020205020404" pitchFamily="49" charset="0"/>
                  <a:cs typeface="Courier New" panose="02070309020205020404" pitchFamily="49" charset="0"/>
                </a:rPr>
                <a:t>/bin:/opt/mam/bin:/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:/opt/</a:t>
              </a:r>
              <a:r>
                <a:rPr lang="en-US" dirty="0" err="1">
                  <a:latin typeface="Courier New" panose="02070309020205020404" pitchFamily="49" charset="0"/>
                  <a:cs typeface="Courier New" panose="02070309020205020404" pitchFamily="49" charset="0"/>
                </a:rPr>
                <a:t>ibutils</a:t>
              </a:r>
              <a:r>
                <a:rPr lang="en-US" dirty="0">
                  <a:latin typeface="Courier New" panose="02070309020205020404" pitchFamily="49" charset="0"/>
                  <a:cs typeface="Courier New" panose="02070309020205020404" pitchFamily="49" charset="0"/>
                </a:rPr>
                <a:t>/bin</a:t>
              </a:r>
            </a:p>
            <a:p>
              <a:r>
                <a:rPr lang="en-US" dirty="0">
                  <a:latin typeface="Courier New" panose="02070309020205020404" pitchFamily="49" charset="0"/>
                  <a:cs typeface="Courier New" panose="02070309020205020404" pitchFamily="49" charset="0"/>
                </a:rPr>
                <a:t>$&gt; module load </a:t>
              </a:r>
              <a:r>
                <a:rPr lang="en-US" dirty="0" err="1">
                  <a:latin typeface="Courier New" panose="02070309020205020404" pitchFamily="49" charset="0"/>
                  <a:cs typeface="Courier New" panose="02070309020205020404" pitchFamily="49" charset="0"/>
                </a:rPr>
                <a:t>matlab</a:t>
              </a:r>
              <a:r>
                <a:rPr lang="en-US" dirty="0">
                  <a:latin typeface="Courier New" panose="02070309020205020404" pitchFamily="49" charset="0"/>
                  <a:cs typeface="Courier New" panose="02070309020205020404" pitchFamily="49" charset="0"/>
                </a:rPr>
                <a:t>/R2019a</a:t>
              </a:r>
            </a:p>
            <a:p>
              <a:r>
                <a:rPr lang="en-US" dirty="0">
                  <a:latin typeface="Courier New" panose="02070309020205020404" pitchFamily="49" charset="0"/>
                  <a:cs typeface="Courier New" panose="02070309020205020404" pitchFamily="49" charset="0"/>
                </a:rPr>
                <a:t>$&gt; echo $PATH</a:t>
              </a:r>
            </a:p>
            <a:p>
              <a:r>
                <a:rPr lang="en-US" dirty="0">
                  <a:solidFill>
                    <a:srgbClr val="FF0000"/>
                  </a:solidFill>
                  <a:latin typeface="Courier New" panose="02070309020205020404" pitchFamily="49" charset="0"/>
                  <a:cs typeface="Courier New" panose="02070309020205020404" pitchFamily="49" charset="0"/>
                </a:rPr>
                <a:t>/apps/</a:t>
              </a:r>
              <a:r>
                <a:rPr lang="en-US" dirty="0" err="1">
                  <a:solidFill>
                    <a:srgbClr val="FF0000"/>
                  </a:solidFill>
                  <a:latin typeface="Courier New" panose="02070309020205020404" pitchFamily="49" charset="0"/>
                  <a:cs typeface="Courier New" panose="02070309020205020404" pitchFamily="49" charset="0"/>
                </a:rPr>
                <a:t>leuven</a:t>
              </a:r>
              <a:r>
                <a:rPr lang="en-US" dirty="0">
                  <a:solidFill>
                    <a:srgbClr val="FF0000"/>
                  </a:solidFill>
                  <a:latin typeface="Courier New" panose="02070309020205020404" pitchFamily="49" charset="0"/>
                  <a:cs typeface="Courier New" panose="02070309020205020404" pitchFamily="49" charset="0"/>
                </a:rPr>
                <a:t>/</a:t>
              </a:r>
              <a:r>
                <a:rPr lang="en-US" dirty="0" err="1">
                  <a:solidFill>
                    <a:srgbClr val="FF0000"/>
                  </a:solidFill>
                  <a:latin typeface="Courier New" panose="02070309020205020404" pitchFamily="49" charset="0"/>
                  <a:cs typeface="Courier New" panose="02070309020205020404" pitchFamily="49" charset="0"/>
                </a:rPr>
                <a:t>skylake</a:t>
              </a:r>
              <a:r>
                <a:rPr lang="en-US" dirty="0">
                  <a:solidFill>
                    <a:srgbClr val="FF0000"/>
                  </a:solidFill>
                  <a:latin typeface="Courier New" panose="02070309020205020404" pitchFamily="49" charset="0"/>
                  <a:cs typeface="Courier New" panose="02070309020205020404" pitchFamily="49" charset="0"/>
                </a:rPr>
                <a:t>/2018a/software/MATLAB/R2019/bin</a:t>
              </a:r>
              <a:r>
                <a:rPr lang="en-US" dirty="0">
                  <a:latin typeface="Courier New" panose="02070309020205020404" pitchFamily="49" charset="0"/>
                  <a:cs typeface="Courier New" panose="02070309020205020404" pitchFamily="49" charset="0"/>
                </a:rPr>
                <a:t>:/user/</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/307/vsc30745/.</a:t>
              </a:r>
              <a:r>
                <a:rPr lang="en-US" dirty="0" err="1">
                  <a:latin typeface="Courier New" panose="02070309020205020404" pitchFamily="49" charset="0"/>
                  <a:cs typeface="Courier New" panose="02070309020205020404" pitchFamily="49" charset="0"/>
                </a:rPr>
                <a:t>tmux</a:t>
              </a:r>
              <a:r>
                <a:rPr lang="en-US" dirty="0">
                  <a:latin typeface="Courier New" panose="02070309020205020404" pitchFamily="49" charset="0"/>
                  <a:cs typeface="Courier New" panose="02070309020205020404" pitchFamily="49" charset="0"/>
                </a:rPr>
                <a:t>/bin:/apps/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lpp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mmfs</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:/opt/</a:t>
              </a:r>
              <a:r>
                <a:rPr lang="en-US" dirty="0" err="1">
                  <a:latin typeface="Courier New" panose="02070309020205020404" pitchFamily="49" charset="0"/>
                  <a:cs typeface="Courier New" panose="02070309020205020404" pitchFamily="49" charset="0"/>
                </a:rPr>
                <a:t>moab</a:t>
              </a:r>
              <a:r>
                <a:rPr lang="en-US" dirty="0">
                  <a:latin typeface="Courier New" panose="02070309020205020404" pitchFamily="49" charset="0"/>
                  <a:cs typeface="Courier New" panose="02070309020205020404" pitchFamily="49" charset="0"/>
                </a:rPr>
                <a:t>/bin:/opt/mam/bin:/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a:t>
              </a:r>
              <a:r>
                <a:rPr lang="en-US" dirty="0" err="1">
                  <a:latin typeface="Courier New" panose="02070309020205020404" pitchFamily="49" charset="0"/>
                  <a:cs typeface="Courier New" panose="02070309020205020404" pitchFamily="49" charset="0"/>
                </a:rPr>
                <a:t>sbin</a:t>
              </a:r>
              <a:endParaRPr lang="en-US" dirty="0">
                <a:latin typeface="Courier New" panose="02070309020205020404" pitchFamily="49" charset="0"/>
                <a:cs typeface="Courier New" panose="02070309020205020404" pitchFamily="49" charset="0"/>
              </a:endParaRPr>
            </a:p>
          </p:txBody>
        </p:sp>
        <p:sp>
          <p:nvSpPr>
            <p:cNvPr id="6" name="Rectangle 5"/>
            <p:cNvSpPr/>
            <p:nvPr/>
          </p:nvSpPr>
          <p:spPr>
            <a:xfrm>
              <a:off x="7452320" y="2630622"/>
              <a:ext cx="1207766" cy="288032"/>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spTree>
    <p:extLst>
      <p:ext uri="{BB962C8B-B14F-4D97-AF65-F5344CB8AC3E}">
        <p14:creationId xmlns:p14="http://schemas.microsoft.com/office/powerpoint/2010/main" val="1369345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8334000" cy="512696"/>
          </a:xfrm>
        </p:spPr>
        <p:txBody>
          <a:bodyPr>
            <a:normAutofit fontScale="90000"/>
          </a:bodyPr>
          <a:lstStyle/>
          <a:p>
            <a:r>
              <a:rPr lang="en-US" dirty="0"/>
              <a:t>Do-It-Yourself</a:t>
            </a:r>
            <a:endParaRPr lang="nl-BE" dirty="0"/>
          </a:p>
        </p:txBody>
      </p:sp>
      <p:sp>
        <p:nvSpPr>
          <p:cNvPr id="3" name="Title 2"/>
          <p:cNvSpPr>
            <a:spLocks noGrp="1"/>
          </p:cNvSpPr>
          <p:nvPr>
            <p:ph type="title" idx="4294967295"/>
          </p:nvPr>
        </p:nvSpPr>
        <p:spPr>
          <a:xfrm>
            <a:off x="2064000" y="980728"/>
            <a:ext cx="7920000" cy="1944216"/>
          </a:xfrm>
          <a:ln>
            <a:solidFill>
              <a:schemeClr val="tx1">
                <a:lumMod val="60000"/>
                <a:lumOff val="40000"/>
              </a:schemeClr>
            </a:solidFill>
          </a:ln>
        </p:spPr>
        <p:txBody>
          <a:bodyPr>
            <a:normAutofit/>
          </a:bodyPr>
          <a:lstStyle/>
          <a:p>
            <a:r>
              <a:rPr lang="en-US" sz="2000" dirty="0">
                <a:latin typeface="Courier New" panose="02070309020205020404" pitchFamily="49" charset="0"/>
                <a:cs typeface="Courier New" panose="02070309020205020404" pitchFamily="49" charset="0"/>
              </a:rPr>
              <a:t>$&gt; module purge      # start from clean slate</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a:t>
            </a:r>
            <a:r>
              <a:rPr lang="en-US" sz="2000" dirty="0" err="1">
                <a:latin typeface="Courier New" panose="02070309020205020404" pitchFamily="49" charset="0"/>
                <a:cs typeface="Courier New" panose="02070309020205020404" pitchFamily="49" charset="0"/>
              </a:rPr>
              <a:t>env</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grep</a:t>
            </a:r>
            <a:r>
              <a:rPr lang="en-US" sz="2000" dirty="0">
                <a:latin typeface="Courier New" panose="02070309020205020404" pitchFamily="49" charset="0"/>
                <a:cs typeface="Courier New" panose="02070309020205020404" pitchFamily="49" charset="0"/>
              </a:rPr>
              <a:t> PATH   # default PATH(s)</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which python</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module load Python/3.6.4-intel-2018a</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a:t>
            </a:r>
            <a:r>
              <a:rPr lang="en-US" sz="2000" dirty="0" err="1">
                <a:latin typeface="Courier New" panose="02070309020205020404" pitchFamily="49" charset="0"/>
                <a:cs typeface="Courier New" panose="02070309020205020404" pitchFamily="49" charset="0"/>
              </a:rPr>
              <a:t>env</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grep</a:t>
            </a:r>
            <a:r>
              <a:rPr lang="en-US" sz="2000" dirty="0">
                <a:latin typeface="Courier New" panose="02070309020205020404" pitchFamily="49" charset="0"/>
                <a:cs typeface="Courier New" panose="02070309020205020404" pitchFamily="49" charset="0"/>
              </a:rPr>
              <a:t> PATH   # PATH(s) are modified</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which python</a:t>
            </a:r>
            <a:endParaRPr lang="nl-BE" sz="2000"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8"/>
          </p:nvPr>
        </p:nvSpPr>
        <p:spPr/>
        <p:txBody>
          <a:bodyPr/>
          <a:lstStyle/>
          <a:p>
            <a:pPr lvl="0"/>
            <a:fld id="{54A20891-C1C8-4CFB-8AB9-9D29948C6589}" type="slidenum">
              <a:rPr lang="nl-BE" smtClean="0"/>
              <a:pPr lvl="0"/>
              <a:t>122</a:t>
            </a:fld>
            <a:endParaRPr lang="nl-BE"/>
          </a:p>
        </p:txBody>
      </p:sp>
      <p:sp>
        <p:nvSpPr>
          <p:cNvPr id="8" name="Rectangle 7"/>
          <p:cNvSpPr/>
          <p:nvPr/>
        </p:nvSpPr>
        <p:spPr>
          <a:xfrm>
            <a:off x="8616280" y="676271"/>
            <a:ext cx="1367720" cy="288032"/>
          </a:xfrm>
          <a:prstGeom prst="rect">
            <a:avLst/>
          </a:prstGeom>
          <a:solidFill>
            <a:schemeClr val="tx1">
              <a:lumMod val="60000"/>
              <a:lumOff val="40000"/>
            </a:schemeClr>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nvGrpSpPr>
          <p:cNvPr id="12" name="Group 11"/>
          <p:cNvGrpSpPr/>
          <p:nvPr/>
        </p:nvGrpSpPr>
        <p:grpSpPr>
          <a:xfrm>
            <a:off x="2064000" y="3273745"/>
            <a:ext cx="7920000" cy="1314935"/>
            <a:chOff x="540000" y="3273744"/>
            <a:chExt cx="7920000" cy="1314935"/>
          </a:xfrm>
        </p:grpSpPr>
        <p:sp>
          <p:nvSpPr>
            <p:cNvPr id="9" name="TextBox 8"/>
            <p:cNvSpPr txBox="1"/>
            <p:nvPr/>
          </p:nvSpPr>
          <p:spPr>
            <a:xfrm>
              <a:off x="540000" y="3573016"/>
              <a:ext cx="7920000" cy="1015663"/>
            </a:xfrm>
            <a:prstGeom prst="rect">
              <a:avLst/>
            </a:prstGeom>
            <a:noFill/>
            <a:ln>
              <a:solidFill>
                <a:schemeClr val="tx1">
                  <a:lumMod val="60000"/>
                  <a:lumOff val="40000"/>
                </a:schemeClr>
              </a:solidFill>
            </a:ln>
          </p:spPr>
          <p:txBody>
            <a:bodyPr wrap="square" rtlCol="0">
              <a:spAutoFit/>
            </a:bodyPr>
            <a:lstStyle/>
            <a:p>
              <a:pPr marL="342900" indent="-342900">
                <a:buFont typeface="+mj-lt"/>
                <a:buAutoNum type="arabicPeriod"/>
              </a:pPr>
              <a:r>
                <a:rPr lang="en-US" sz="2000" dirty="0"/>
                <a:t>Which new directories are now added to </a:t>
              </a:r>
              <a:r>
                <a:rPr lang="en-US" sz="2000" dirty="0">
                  <a:latin typeface="Courier New" panose="02070309020205020404" pitchFamily="49" charset="0"/>
                  <a:cs typeface="Courier New" panose="02070309020205020404" pitchFamily="49" charset="0"/>
                </a:rPr>
                <a:t>$PATH</a:t>
              </a:r>
              <a:r>
                <a:rPr lang="en-US" sz="2000" dirty="0"/>
                <a:t>?</a:t>
              </a:r>
            </a:p>
            <a:p>
              <a:pPr marL="342900" indent="-342900">
                <a:buFont typeface="+mj-lt"/>
                <a:buAutoNum type="arabicPeriod"/>
              </a:pPr>
              <a:r>
                <a:rPr lang="en-US" sz="2000" dirty="0"/>
                <a:t>Which python was originally used (after login)?</a:t>
              </a:r>
            </a:p>
            <a:p>
              <a:pPr marL="342900" indent="-342900">
                <a:buFont typeface="+mj-lt"/>
                <a:buAutoNum type="arabicPeriod"/>
              </a:pPr>
              <a:r>
                <a:rPr lang="en-US" sz="2000" dirty="0"/>
                <a:t>Which python is used after </a:t>
              </a:r>
              <a:r>
                <a:rPr lang="en-US" sz="2000" dirty="0">
                  <a:latin typeface="Courier New" panose="02070309020205020404" pitchFamily="49" charset="0"/>
                  <a:cs typeface="Courier New" panose="02070309020205020404" pitchFamily="49" charset="0"/>
                </a:rPr>
                <a:t>module load</a:t>
              </a:r>
              <a:r>
                <a:rPr lang="en-US" sz="2000" dirty="0"/>
                <a:t>?</a:t>
              </a:r>
              <a:endParaRPr lang="nl-BE" sz="2000" dirty="0"/>
            </a:p>
          </p:txBody>
        </p:sp>
        <p:sp>
          <p:nvSpPr>
            <p:cNvPr id="11" name="Rectangle 10"/>
            <p:cNvSpPr/>
            <p:nvPr/>
          </p:nvSpPr>
          <p:spPr>
            <a:xfrm>
              <a:off x="7092280" y="3273744"/>
              <a:ext cx="1350188" cy="288032"/>
            </a:xfrm>
            <a:prstGeom prst="rect">
              <a:avLst/>
            </a:prstGeom>
            <a:solidFill>
              <a:schemeClr val="tx1">
                <a:lumMod val="60000"/>
                <a:lumOff val="40000"/>
              </a:schemeClr>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Questions</a:t>
              </a:r>
              <a:endParaRPr lang="nl-BE" dirty="0"/>
            </a:p>
          </p:txBody>
        </p:sp>
      </p:grpSp>
    </p:spTree>
    <p:extLst>
      <p:ext uri="{BB962C8B-B14F-4D97-AF65-F5344CB8AC3E}">
        <p14:creationId xmlns:p14="http://schemas.microsoft.com/office/powerpoint/2010/main" val="27304002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31684" y="78479"/>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Environment variables</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123</a:t>
            </a:fld>
            <a:endParaRPr lang="en-US"/>
          </a:p>
        </p:txBody>
      </p:sp>
      <p:sp>
        <p:nvSpPr>
          <p:cNvPr id="6" name="Rectangle 5"/>
          <p:cNvSpPr/>
          <p:nvPr/>
        </p:nvSpPr>
        <p:spPr>
          <a:xfrm>
            <a:off x="1531684" y="404665"/>
            <a:ext cx="9136316" cy="6340197"/>
          </a:xfrm>
          <a:prstGeom prst="rect">
            <a:avLst/>
          </a:prstGeom>
        </p:spPr>
        <p:txBody>
          <a:bodyPr wrap="square">
            <a:spAutoFit/>
          </a:bodyPr>
          <a:lstStyle/>
          <a:p>
            <a:endParaRPr lang="en-US" sz="1400" dirty="0"/>
          </a:p>
          <a:p>
            <a:r>
              <a:rPr lang="en-US" sz="1400" dirty="0" err="1"/>
              <a:t>vsc</a:t>
            </a:r>
            <a:r>
              <a:rPr lang="pl-PL" sz="1400" dirty="0"/>
              <a:t>30468</a:t>
            </a:r>
            <a:r>
              <a:rPr lang="en-US" sz="1400" dirty="0"/>
              <a:t>@hpc-p-login-1 ~ 16:23 $ </a:t>
            </a:r>
            <a:r>
              <a:rPr lang="en-US" sz="1400" dirty="0">
                <a:solidFill>
                  <a:srgbClr val="00B050"/>
                </a:solidFill>
                <a:latin typeface="Courier New" panose="02070309020205020404" pitchFamily="49" charset="0"/>
                <a:cs typeface="Courier New" panose="02070309020205020404" pitchFamily="49" charset="0"/>
              </a:rPr>
              <a:t>module load intel/2018a</a:t>
            </a:r>
          </a:p>
          <a:p>
            <a:r>
              <a:rPr lang="en-US" sz="1400" dirty="0"/>
              <a:t>vsc3</a:t>
            </a:r>
            <a:r>
              <a:rPr lang="pl-PL" sz="1400" dirty="0"/>
              <a:t>0468</a:t>
            </a:r>
            <a:r>
              <a:rPr lang="en-US" sz="1400" dirty="0"/>
              <a:t>@hpc-p-login-1 ~ 16:23 $ </a:t>
            </a:r>
            <a:r>
              <a:rPr lang="en-US" sz="1400" dirty="0" err="1">
                <a:solidFill>
                  <a:srgbClr val="00B050"/>
                </a:solidFill>
                <a:latin typeface="Courier New" panose="02070309020205020404" pitchFamily="49" charset="0"/>
                <a:cs typeface="Courier New" panose="02070309020205020404" pitchFamily="49" charset="0"/>
              </a:rPr>
              <a:t>env|grep</a:t>
            </a:r>
            <a:r>
              <a:rPr lang="en-US" sz="1400" dirty="0">
                <a:solidFill>
                  <a:srgbClr val="00B050"/>
                </a:solidFill>
                <a:latin typeface="Courier New" panose="02070309020205020404" pitchFamily="49" charset="0"/>
                <a:cs typeface="Courier New" panose="02070309020205020404" pitchFamily="49" charset="0"/>
              </a:rPr>
              <a:t> PATH</a:t>
            </a:r>
          </a:p>
          <a:p>
            <a:r>
              <a:rPr lang="en-US" sz="1400" dirty="0">
                <a:solidFill>
                  <a:srgbClr val="FF0000"/>
                </a:solidFill>
              </a:rPr>
              <a:t>MANPATH</a:t>
            </a:r>
            <a:r>
              <a:rPr lang="en-US" sz="1400" dirty="0"/>
              <a:t>=/apps/</a:t>
            </a:r>
            <a:r>
              <a:rPr lang="en-US" sz="1400" dirty="0" err="1"/>
              <a:t>leuven</a:t>
            </a:r>
            <a:r>
              <a:rPr lang="en-US" sz="1400" dirty="0"/>
              <a:t>/thinking/2014a/software/</a:t>
            </a:r>
            <a:r>
              <a:rPr lang="en-US" sz="1400" dirty="0" err="1"/>
              <a:t>ifort</a:t>
            </a:r>
            <a:r>
              <a:rPr lang="en-US" sz="1400" dirty="0"/>
              <a:t>/2013.5.192/man/</a:t>
            </a:r>
            <a:r>
              <a:rPr lang="en-US" sz="1400" dirty="0" err="1"/>
              <a:t>en_US</a:t>
            </a:r>
            <a:r>
              <a:rPr lang="en-US" sz="1400" dirty="0"/>
              <a:t>:/apps/</a:t>
            </a:r>
            <a:r>
              <a:rPr lang="en-US" sz="1400" dirty="0" err="1"/>
              <a:t>leuven</a:t>
            </a:r>
            <a:r>
              <a:rPr lang="en-US" sz="1400" dirty="0"/>
              <a:t>/thinking/2014a/software/</a:t>
            </a:r>
            <a:r>
              <a:rPr lang="en-US" sz="1400" dirty="0" err="1"/>
              <a:t>ifort</a:t>
            </a:r>
            <a:r>
              <a:rPr lang="en-US" sz="1400" dirty="0"/>
              <a:t>/2013.5.192/man:/apps/</a:t>
            </a:r>
            <a:r>
              <a:rPr lang="en-US" sz="1400" dirty="0" err="1"/>
              <a:t>leuven</a:t>
            </a:r>
            <a:r>
              <a:rPr lang="en-US" sz="1400" dirty="0"/>
              <a:t>/thinking/2014a/software/</a:t>
            </a:r>
            <a:r>
              <a:rPr lang="en-US" sz="1400" dirty="0" err="1"/>
              <a:t>icc</a:t>
            </a:r>
            <a:r>
              <a:rPr lang="en-US" sz="1400" dirty="0"/>
              <a:t>/2013.5.192/man/</a:t>
            </a:r>
            <a:r>
              <a:rPr lang="en-US" sz="1400" dirty="0" err="1"/>
              <a:t>en_US</a:t>
            </a:r>
            <a:r>
              <a:rPr lang="en-US" sz="1400" dirty="0"/>
              <a:t>:/apps/</a:t>
            </a:r>
            <a:r>
              <a:rPr lang="en-US" sz="1400" dirty="0" err="1"/>
              <a:t>leuven</a:t>
            </a:r>
            <a:r>
              <a:rPr lang="en-US" sz="1400" dirty="0"/>
              <a:t>/thinking/2014a/software/</a:t>
            </a:r>
            <a:r>
              <a:rPr lang="en-US" sz="1400" dirty="0" err="1"/>
              <a:t>icc</a:t>
            </a:r>
            <a:r>
              <a:rPr lang="en-US" sz="1400" dirty="0"/>
              <a:t>/2013.5.192/man:/</a:t>
            </a:r>
            <a:r>
              <a:rPr lang="en-US" sz="1400" dirty="0" err="1"/>
              <a:t>usr</a:t>
            </a:r>
            <a:r>
              <a:rPr lang="en-US" sz="1400" dirty="0"/>
              <a:t>/share/man</a:t>
            </a:r>
          </a:p>
          <a:p>
            <a:r>
              <a:rPr lang="en-US" sz="1400" dirty="0">
                <a:solidFill>
                  <a:srgbClr val="FF0000"/>
                </a:solidFill>
              </a:rPr>
              <a:t>LIBRARY_PATH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/lib/intel64:/apps/</a:t>
            </a:r>
            <a:r>
              <a:rPr lang="en-US" sz="1400" dirty="0" err="1"/>
              <a:t>leuven</a:t>
            </a:r>
            <a:r>
              <a:rPr lang="en-US" sz="1400" dirty="0"/>
              <a:t>/thinking/2014a/software/</a:t>
            </a:r>
            <a:r>
              <a:rPr lang="en-US" sz="1400" dirty="0" err="1"/>
              <a:t>imkl</a:t>
            </a:r>
            <a:r>
              <a:rPr lang="en-US" sz="1400" dirty="0"/>
              <a:t>/11.1.1.106/lib/intel64</a:t>
            </a:r>
          </a:p>
          <a:p>
            <a:r>
              <a:rPr lang="en-US" sz="1400" dirty="0">
                <a:solidFill>
                  <a:srgbClr val="FF0000"/>
                </a:solidFill>
              </a:rPr>
              <a:t>FPATH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r>
              <a:rPr lang="en-US" sz="1400" dirty="0" err="1"/>
              <a:t>fftw</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p>
          <a:p>
            <a:r>
              <a:rPr lang="en-US" sz="1400" dirty="0">
                <a:solidFill>
                  <a:srgbClr val="FF0000"/>
                </a:solidFill>
              </a:rPr>
              <a:t>LD_LIBRARY_PATH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/lib/intel64:/apps/</a:t>
            </a:r>
            <a:r>
              <a:rPr lang="en-US" sz="1400" dirty="0" err="1"/>
              <a:t>leuven</a:t>
            </a:r>
            <a:r>
              <a:rPr lang="en-US" sz="1400" dirty="0"/>
              <a:t>/thinking/2014a/software/</a:t>
            </a:r>
            <a:r>
              <a:rPr lang="en-US" sz="1400" dirty="0" err="1"/>
              <a:t>imkl</a:t>
            </a:r>
            <a:r>
              <a:rPr lang="en-US" sz="1400" dirty="0"/>
              <a:t>/11.1.1.106/lib/intel64:/apps/</a:t>
            </a:r>
            <a:r>
              <a:rPr lang="en-US" sz="1400" dirty="0" err="1"/>
              <a:t>leuven</a:t>
            </a:r>
            <a:r>
              <a:rPr lang="en-US" sz="1400" dirty="0"/>
              <a:t>/thinking/2014a/software/</a:t>
            </a:r>
            <a:r>
              <a:rPr lang="en-US" sz="1400" dirty="0" err="1"/>
              <a:t>impi</a:t>
            </a:r>
            <a:r>
              <a:rPr lang="en-US" sz="1400" dirty="0"/>
              <a:t>/4.1.3.045/lib64:/apps/</a:t>
            </a:r>
            <a:r>
              <a:rPr lang="en-US" sz="1400" dirty="0" err="1"/>
              <a:t>leuven</a:t>
            </a:r>
            <a:r>
              <a:rPr lang="en-US" sz="1400" dirty="0"/>
              <a:t>/thinking/2014a/software/</a:t>
            </a:r>
            <a:r>
              <a:rPr lang="en-US" sz="1400" dirty="0" err="1"/>
              <a:t>impi</a:t>
            </a:r>
            <a:r>
              <a:rPr lang="en-US" sz="1400" dirty="0"/>
              <a:t>/4.1.3.045/lib:/apps/</a:t>
            </a:r>
            <a:r>
              <a:rPr lang="en-US" sz="1400" dirty="0" err="1"/>
              <a:t>leuven</a:t>
            </a:r>
            <a:r>
              <a:rPr lang="en-US" sz="1400" dirty="0"/>
              <a:t>/thinking/2014a/software/</a:t>
            </a:r>
            <a:r>
              <a:rPr lang="en-US" sz="1400" dirty="0" err="1"/>
              <a:t>ifort</a:t>
            </a:r>
            <a:r>
              <a:rPr lang="en-US" sz="1400" dirty="0"/>
              <a:t>/2013.5.192/compiler/lib/intel64:/apps/</a:t>
            </a:r>
            <a:r>
              <a:rPr lang="en-US" sz="1400" dirty="0" err="1"/>
              <a:t>leuven</a:t>
            </a:r>
            <a:r>
              <a:rPr lang="en-US" sz="1400" dirty="0"/>
              <a:t>/thinking/2014a/software/</a:t>
            </a:r>
            <a:r>
              <a:rPr lang="en-US" sz="1400" dirty="0" err="1"/>
              <a:t>ifort</a:t>
            </a:r>
            <a:r>
              <a:rPr lang="en-US" sz="1400" dirty="0"/>
              <a:t>/2013.5.192/compiler/lib:/apps/</a:t>
            </a:r>
            <a:r>
              <a:rPr lang="en-US" sz="1400" dirty="0" err="1"/>
              <a:t>leuven</a:t>
            </a:r>
            <a:r>
              <a:rPr lang="en-US" sz="1400" dirty="0"/>
              <a:t>/thinking/2014a/software/</a:t>
            </a:r>
            <a:r>
              <a:rPr lang="en-US" sz="1400" dirty="0" err="1"/>
              <a:t>icc</a:t>
            </a:r>
            <a:r>
              <a:rPr lang="en-US" sz="1400" dirty="0"/>
              <a:t>/2013.5.192/compiler/lib/intel64:/apps/</a:t>
            </a:r>
            <a:r>
              <a:rPr lang="en-US" sz="1400" dirty="0" err="1"/>
              <a:t>leuven</a:t>
            </a:r>
            <a:r>
              <a:rPr lang="en-US" sz="1400" dirty="0"/>
              <a:t>/thinking/2014a/software/</a:t>
            </a:r>
            <a:r>
              <a:rPr lang="en-US" sz="1400" dirty="0" err="1"/>
              <a:t>icc</a:t>
            </a:r>
            <a:r>
              <a:rPr lang="en-US" sz="1400" dirty="0"/>
              <a:t>/2013.5.192/compiler/lib</a:t>
            </a:r>
          </a:p>
          <a:p>
            <a:r>
              <a:rPr lang="en-US" sz="1400" dirty="0">
                <a:solidFill>
                  <a:srgbClr val="FF0000"/>
                </a:solidFill>
              </a:rPr>
              <a:t>CPATH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r>
              <a:rPr lang="en-US" sz="1400" dirty="0" err="1"/>
              <a:t>fftw</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p>
          <a:p>
            <a:r>
              <a:rPr lang="en-US" sz="1400" dirty="0">
                <a:solidFill>
                  <a:srgbClr val="FF0000"/>
                </a:solidFill>
              </a:rPr>
              <a:t>NLSPATH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idb</a:t>
            </a:r>
            <a:r>
              <a:rPr lang="en-US" sz="1400" dirty="0"/>
              <a:t>/intel64/locale/%</a:t>
            </a:r>
            <a:r>
              <a:rPr lang="en-US" sz="1400" dirty="0" err="1"/>
              <a:t>l_%t</a:t>
            </a:r>
            <a:r>
              <a:rPr lang="en-US" sz="1400" dirty="0"/>
              <a:t>/%N:/apps/</a:t>
            </a:r>
            <a:r>
              <a:rPr lang="en-US" sz="1400" dirty="0" err="1"/>
              <a:t>leuven</a:t>
            </a:r>
            <a:r>
              <a:rPr lang="en-US" sz="1400" dirty="0"/>
              <a:t>/thinking/2014a/software/</a:t>
            </a:r>
            <a:r>
              <a:rPr lang="en-US" sz="1400" dirty="0" err="1"/>
              <a:t>ifort</a:t>
            </a:r>
            <a:r>
              <a:rPr lang="en-US" sz="1400" dirty="0"/>
              <a:t>/2013.5.192/</a:t>
            </a:r>
            <a:r>
              <a:rPr lang="en-US" sz="1400" dirty="0" err="1"/>
              <a:t>idb</a:t>
            </a:r>
            <a:r>
              <a:rPr lang="en-US" sz="1400" dirty="0"/>
              <a:t>/intel64/locale/%</a:t>
            </a:r>
            <a:r>
              <a:rPr lang="en-US" sz="1400" dirty="0" err="1"/>
              <a:t>l_%t</a:t>
            </a:r>
            <a:r>
              <a:rPr lang="en-US" sz="1400" dirty="0"/>
              <a:t>/%N:/apps/</a:t>
            </a:r>
            <a:r>
              <a:rPr lang="en-US" sz="1400" dirty="0" err="1"/>
              <a:t>leuven</a:t>
            </a:r>
            <a:r>
              <a:rPr lang="en-US" sz="1400" dirty="0"/>
              <a:t>/thinking/2014a/software/</a:t>
            </a:r>
            <a:r>
              <a:rPr lang="en-US" sz="1400" dirty="0" err="1"/>
              <a:t>icc</a:t>
            </a:r>
            <a:r>
              <a:rPr lang="en-US" sz="1400" dirty="0"/>
              <a:t>/2013.5.192/</a:t>
            </a:r>
            <a:r>
              <a:rPr lang="en-US" sz="1400" dirty="0" err="1"/>
              <a:t>idb</a:t>
            </a:r>
            <a:r>
              <a:rPr lang="en-US" sz="1400" dirty="0"/>
              <a:t>/intel64/locale/%</a:t>
            </a:r>
            <a:r>
              <a:rPr lang="en-US" sz="1400" dirty="0" err="1"/>
              <a:t>l_%t</a:t>
            </a:r>
            <a:r>
              <a:rPr lang="en-US" sz="1400" dirty="0"/>
              <a:t>/%N</a:t>
            </a:r>
          </a:p>
          <a:p>
            <a:r>
              <a:rPr lang="en-US" sz="1400" dirty="0">
                <a:solidFill>
                  <a:srgbClr val="FF0000"/>
                </a:solidFill>
              </a:rPr>
              <a:t>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/bin/intel64:/apps/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/bin:/apps/</a:t>
            </a:r>
            <a:r>
              <a:rPr lang="en-US" sz="1400" dirty="0" err="1"/>
              <a:t>leuven</a:t>
            </a:r>
            <a:r>
              <a:rPr lang="en-US" sz="1400" dirty="0"/>
              <a:t>/thinking/2014a/software/</a:t>
            </a:r>
            <a:r>
              <a:rPr lang="en-US" sz="1400" dirty="0" err="1"/>
              <a:t>imkl</a:t>
            </a:r>
            <a:r>
              <a:rPr lang="en-US" sz="1400" dirty="0"/>
              <a:t>/11.1.1.106/bin:/apps/</a:t>
            </a:r>
            <a:r>
              <a:rPr lang="en-US" sz="1400" dirty="0" err="1"/>
              <a:t>leuven</a:t>
            </a:r>
            <a:r>
              <a:rPr lang="en-US" sz="1400" dirty="0"/>
              <a:t>/thinking/2014a/software/</a:t>
            </a:r>
            <a:r>
              <a:rPr lang="en-US" sz="1400" dirty="0" err="1"/>
              <a:t>impi</a:t>
            </a:r>
            <a:r>
              <a:rPr lang="en-US" sz="1400" dirty="0"/>
              <a:t>/4.1.3.045/bin64:/apps/</a:t>
            </a:r>
            <a:r>
              <a:rPr lang="en-US" sz="1400" dirty="0" err="1"/>
              <a:t>leuven</a:t>
            </a:r>
            <a:r>
              <a:rPr lang="en-US" sz="1400" dirty="0"/>
              <a:t>/thinking/2014a/software/</a:t>
            </a:r>
            <a:r>
              <a:rPr lang="en-US" sz="1400" dirty="0" err="1"/>
              <a:t>impi</a:t>
            </a:r>
            <a:r>
              <a:rPr lang="en-US" sz="1400" dirty="0"/>
              <a:t>/4.1.3.045/bin:/apps/</a:t>
            </a:r>
            <a:r>
              <a:rPr lang="en-US" sz="1400" dirty="0" err="1"/>
              <a:t>leuven</a:t>
            </a:r>
            <a:r>
              <a:rPr lang="en-US" sz="1400" dirty="0"/>
              <a:t>/thinking/2014a/software/</a:t>
            </a:r>
            <a:r>
              <a:rPr lang="en-US" sz="1400" dirty="0" err="1"/>
              <a:t>ifort</a:t>
            </a:r>
            <a:r>
              <a:rPr lang="en-US" sz="1400" dirty="0"/>
              <a:t>/2013.5.192/bin/intel64:/apps/</a:t>
            </a:r>
            <a:r>
              <a:rPr lang="en-US" sz="1400" dirty="0" err="1"/>
              <a:t>leuven</a:t>
            </a:r>
            <a:r>
              <a:rPr lang="en-US" sz="1400" dirty="0"/>
              <a:t>/thinking/2014a/software/</a:t>
            </a:r>
            <a:r>
              <a:rPr lang="en-US" sz="1400" dirty="0" err="1"/>
              <a:t>ifort</a:t>
            </a:r>
            <a:r>
              <a:rPr lang="en-US" sz="1400" dirty="0"/>
              <a:t>/2013.5.192/bin:/apps/</a:t>
            </a:r>
            <a:r>
              <a:rPr lang="en-US" sz="1400" dirty="0" err="1"/>
              <a:t>leuven</a:t>
            </a:r>
            <a:r>
              <a:rPr lang="en-US" sz="1400" dirty="0"/>
              <a:t>/thinking/2014a/software/</a:t>
            </a:r>
            <a:r>
              <a:rPr lang="en-US" sz="1400" dirty="0" err="1"/>
              <a:t>icc</a:t>
            </a:r>
            <a:r>
              <a:rPr lang="en-US" sz="1400" dirty="0"/>
              <a:t>/2013.5.192/bin/intel64:/apps/</a:t>
            </a:r>
            <a:r>
              <a:rPr lang="en-US" sz="1400" dirty="0" err="1"/>
              <a:t>leuven</a:t>
            </a:r>
            <a:r>
              <a:rPr lang="en-US" sz="1400" dirty="0"/>
              <a:t>/thinking/2014a/software/</a:t>
            </a:r>
            <a:r>
              <a:rPr lang="en-US" sz="1400" dirty="0" err="1"/>
              <a:t>icc</a:t>
            </a:r>
            <a:r>
              <a:rPr lang="en-US" sz="1400" dirty="0"/>
              <a:t>/2013.5.192/bin:/</a:t>
            </a:r>
            <a:r>
              <a:rPr lang="en-US" sz="1400" dirty="0" err="1"/>
              <a:t>usr</a:t>
            </a:r>
            <a:r>
              <a:rPr lang="en-US" sz="1400" dirty="0"/>
              <a:t>/lib64/qt-3.3/bin:/apps/</a:t>
            </a:r>
            <a:r>
              <a:rPr lang="en-US" sz="1400" dirty="0" err="1"/>
              <a:t>leuven</a:t>
            </a:r>
            <a:r>
              <a:rPr lang="en-US" sz="1400" dirty="0"/>
              <a:t>/</a:t>
            </a:r>
            <a:r>
              <a:rPr lang="en-US" sz="1400" dirty="0" err="1"/>
              <a:t>icts</a:t>
            </a:r>
            <a:r>
              <a:rPr lang="en-US" sz="1400" dirty="0"/>
              <a:t>/moab-8.1.2/bin/:/apps/</a:t>
            </a:r>
            <a:r>
              <a:rPr lang="en-US" sz="1400" dirty="0" err="1"/>
              <a:t>leuven</a:t>
            </a:r>
            <a:r>
              <a:rPr lang="en-US" sz="1400" dirty="0"/>
              <a:t>/bin:/</a:t>
            </a:r>
            <a:r>
              <a:rPr lang="en-US" sz="1400" dirty="0" err="1"/>
              <a:t>usr</a:t>
            </a:r>
            <a:r>
              <a:rPr lang="en-US" sz="1400" dirty="0"/>
              <a:t>/local/bin:/</a:t>
            </a:r>
            <a:r>
              <a:rPr lang="en-US" sz="1400" dirty="0" err="1"/>
              <a:t>usr</a:t>
            </a:r>
            <a:r>
              <a:rPr lang="en-US" sz="1400" dirty="0"/>
              <a:t>/</a:t>
            </a:r>
            <a:r>
              <a:rPr lang="en-US" sz="1400" dirty="0" err="1"/>
              <a:t>lpp</a:t>
            </a:r>
            <a:r>
              <a:rPr lang="en-US" sz="1400" dirty="0"/>
              <a:t>/</a:t>
            </a:r>
            <a:r>
              <a:rPr lang="en-US" sz="1400" dirty="0" err="1"/>
              <a:t>mmfs</a:t>
            </a:r>
            <a:r>
              <a:rPr lang="en-US" sz="1400" dirty="0"/>
              <a:t>/bin/:.:/</a:t>
            </a:r>
            <a:r>
              <a:rPr lang="en-US" sz="1400" dirty="0" err="1"/>
              <a:t>usr</a:t>
            </a:r>
            <a:r>
              <a:rPr lang="en-US" sz="1400" dirty="0"/>
              <a:t>/local/bin:/bin:/</a:t>
            </a:r>
            <a:r>
              <a:rPr lang="en-US" sz="1400" dirty="0" err="1"/>
              <a:t>usr</a:t>
            </a:r>
            <a:r>
              <a:rPr lang="en-US" sz="1400" dirty="0"/>
              <a:t>/bin:/</a:t>
            </a:r>
            <a:r>
              <a:rPr lang="en-US" sz="1400" dirty="0" err="1"/>
              <a:t>usr</a:t>
            </a:r>
            <a:r>
              <a:rPr lang="en-US" sz="1400" dirty="0"/>
              <a:t>/local/</a:t>
            </a:r>
            <a:r>
              <a:rPr lang="en-US" sz="1400" dirty="0" err="1"/>
              <a:t>sbin</a:t>
            </a:r>
            <a:r>
              <a:rPr lang="en-US" sz="1400" dirty="0"/>
              <a:t>:/</a:t>
            </a:r>
            <a:r>
              <a:rPr lang="en-US" sz="1400" dirty="0" err="1"/>
              <a:t>usr</a:t>
            </a:r>
            <a:r>
              <a:rPr lang="en-US" sz="1400" dirty="0"/>
              <a:t>/</a:t>
            </a:r>
            <a:r>
              <a:rPr lang="en-US" sz="1400" dirty="0" err="1"/>
              <a:t>sbin</a:t>
            </a:r>
            <a:r>
              <a:rPr lang="en-US" sz="1400" dirty="0"/>
              <a:t>:/</a:t>
            </a:r>
            <a:r>
              <a:rPr lang="en-US" sz="1400" dirty="0" err="1"/>
              <a:t>sbin</a:t>
            </a:r>
            <a:r>
              <a:rPr lang="en-US" sz="1400" dirty="0"/>
              <a:t>:/opt/</a:t>
            </a:r>
            <a:r>
              <a:rPr lang="en-US" sz="1400" dirty="0" err="1"/>
              <a:t>ibutils</a:t>
            </a:r>
            <a:r>
              <a:rPr lang="en-US" sz="1400" dirty="0"/>
              <a:t>/bin</a:t>
            </a:r>
          </a:p>
          <a:p>
            <a:r>
              <a:rPr lang="en-US" sz="1400" dirty="0">
                <a:solidFill>
                  <a:srgbClr val="FF0000"/>
                </a:solidFill>
              </a:rPr>
              <a:t>MODULEPATH</a:t>
            </a:r>
            <a:r>
              <a:rPr lang="en-US" sz="1400" dirty="0"/>
              <a:t>=/apps/</a:t>
            </a:r>
            <a:r>
              <a:rPr lang="en-US" sz="1400" dirty="0" err="1"/>
              <a:t>leuven</a:t>
            </a:r>
            <a:r>
              <a:rPr lang="en-US" sz="1400" dirty="0"/>
              <a:t>/thinking/2014a/modules/all:/apps/</a:t>
            </a:r>
            <a:r>
              <a:rPr lang="en-US" sz="1400" dirty="0" err="1"/>
              <a:t>leuven</a:t>
            </a:r>
            <a:r>
              <a:rPr lang="en-US" sz="1400" dirty="0"/>
              <a:t>/</a:t>
            </a:r>
            <a:r>
              <a:rPr lang="en-US" sz="1400" dirty="0" err="1"/>
              <a:t>etc</a:t>
            </a:r>
            <a:r>
              <a:rPr lang="en-US" sz="1400" dirty="0"/>
              <a:t>/modules/</a:t>
            </a:r>
          </a:p>
        </p:txBody>
      </p:sp>
      <p:sp>
        <p:nvSpPr>
          <p:cNvPr id="5" name="Rounded Rectangle 4"/>
          <p:cNvSpPr/>
          <p:nvPr/>
        </p:nvSpPr>
        <p:spPr>
          <a:xfrm>
            <a:off x="8876984" y="0"/>
            <a:ext cx="1800096" cy="504056"/>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Optional Slide</a:t>
            </a:r>
            <a:endParaRPr lang="nl-BE" dirty="0"/>
          </a:p>
        </p:txBody>
      </p:sp>
    </p:spTree>
    <p:extLst>
      <p:ext uri="{BB962C8B-B14F-4D97-AF65-F5344CB8AC3E}">
        <p14:creationId xmlns:p14="http://schemas.microsoft.com/office/powerpoint/2010/main" val="264416482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2064000" y="180000"/>
            <a:ext cx="8334000" cy="656712"/>
          </a:xfrm>
        </p:spPr>
        <p:txBody>
          <a:bodyPr>
            <a:normAutofit fontScale="90000"/>
          </a:bodyPr>
          <a:lstStyle/>
          <a:p>
            <a:r>
              <a:rPr lang="en-US" altLang="nl-BE" dirty="0">
                <a:solidFill>
                  <a:schemeClr val="tx1"/>
                </a:solidFill>
              </a:rPr>
              <a:t>Aliasing</a:t>
            </a:r>
          </a:p>
        </p:txBody>
      </p:sp>
      <p:sp>
        <p:nvSpPr>
          <p:cNvPr id="60419" name="Rectangle 3"/>
          <p:cNvSpPr>
            <a:spLocks noGrp="1" noChangeArrowheads="1"/>
          </p:cNvSpPr>
          <p:nvPr>
            <p:ph type="body" idx="1"/>
          </p:nvPr>
        </p:nvSpPr>
        <p:spPr>
          <a:xfrm>
            <a:off x="2064000" y="1124744"/>
            <a:ext cx="8334000" cy="3600400"/>
          </a:xfrm>
        </p:spPr>
        <p:txBody>
          <a:bodyPr/>
          <a:lstStyle/>
          <a:p>
            <a:pPr>
              <a:lnSpc>
                <a:spcPct val="90000"/>
              </a:lnSpc>
            </a:pPr>
            <a:r>
              <a:rPr lang="en-US" altLang="nl-BE" sz="2000" dirty="0"/>
              <a:t>Alias – Alternate name for a command(s)</a:t>
            </a:r>
          </a:p>
          <a:p>
            <a:pPr>
              <a:lnSpc>
                <a:spcPct val="90000"/>
              </a:lnSpc>
            </a:pPr>
            <a:r>
              <a:rPr lang="en-US" altLang="nl-BE" sz="2000" dirty="0"/>
              <a:t>You can be inventive with it, but be careful</a:t>
            </a:r>
          </a:p>
          <a:p>
            <a:pPr>
              <a:lnSpc>
                <a:spcPct val="90000"/>
              </a:lnSpc>
            </a:pPr>
            <a:r>
              <a:rPr lang="en-US" altLang="nl-BE" sz="2000" dirty="0"/>
              <a:t>If you log out from bash, your aliases will be purged!</a:t>
            </a:r>
          </a:p>
          <a:p>
            <a:pPr>
              <a:lnSpc>
                <a:spcPct val="90000"/>
              </a:lnSpc>
            </a:pPr>
            <a:r>
              <a:rPr lang="en-US" altLang="nl-BE" sz="2000" dirty="0"/>
              <a:t>To define an alias permanently, put it in your </a:t>
            </a:r>
            <a:r>
              <a:rPr lang="en-US" altLang="nl-BE" sz="2000" dirty="0">
                <a:latin typeface="Courier New" panose="02070309020205020404" pitchFamily="49" charset="0"/>
                <a:cs typeface="Courier New" panose="02070309020205020404" pitchFamily="49" charset="0"/>
              </a:rPr>
              <a:t>.</a:t>
            </a:r>
            <a:r>
              <a:rPr lang="en-US" altLang="nl-BE" sz="2000" dirty="0" err="1">
                <a:latin typeface="Courier New" panose="02070309020205020404" pitchFamily="49" charset="0"/>
                <a:cs typeface="Courier New" panose="02070309020205020404" pitchFamily="49" charset="0"/>
              </a:rPr>
              <a:t>bashrc</a:t>
            </a:r>
            <a:endParaRPr lang="en-US" altLang="nl-BE" sz="2000" dirty="0">
              <a:latin typeface="Courier New" panose="02070309020205020404" pitchFamily="49" charset="0"/>
              <a:cs typeface="Courier New" panose="02070309020205020404" pitchFamily="49" charset="0"/>
            </a:endParaRPr>
          </a:p>
          <a:p>
            <a:pPr>
              <a:lnSpc>
                <a:spcPct val="90000"/>
              </a:lnSpc>
            </a:pPr>
            <a:r>
              <a:rPr lang="en-US" altLang="nl-BE" sz="2000" dirty="0"/>
              <a:t>E.g.</a:t>
            </a:r>
            <a:br>
              <a:rPr lang="en-US" altLang="nl-BE" sz="2000" dirty="0"/>
            </a:br>
            <a:r>
              <a:rPr lang="en-US" altLang="nl-BE" sz="2000" dirty="0"/>
              <a:t>Image, your jobs always store the results in your scratch folder.</a:t>
            </a:r>
            <a:br>
              <a:rPr lang="en-US" altLang="nl-BE" sz="2000" dirty="0"/>
            </a:br>
            <a:r>
              <a:rPr lang="en-US" altLang="nl-BE" sz="2000" dirty="0"/>
              <a:t>So, you want an easy way to copy them to your data folder:</a:t>
            </a:r>
            <a:br>
              <a:rPr lang="en-US" altLang="nl-BE" sz="2000" dirty="0"/>
            </a:br>
            <a:br>
              <a:rPr lang="en-US" altLang="nl-BE" sz="2000" dirty="0"/>
            </a:br>
            <a:r>
              <a:rPr lang="en-US" altLang="nl-BE" sz="1800" dirty="0">
                <a:latin typeface="Courier New" panose="02070309020205020404" pitchFamily="49" charset="0"/>
                <a:cs typeface="Courier New" panose="02070309020205020404" pitchFamily="49" charset="0"/>
              </a:rPr>
              <a:t>alias backup=“</a:t>
            </a:r>
            <a:r>
              <a:rPr lang="en-US" altLang="nl-BE" sz="1800" dirty="0" err="1">
                <a:latin typeface="Courier New" panose="02070309020205020404" pitchFamily="49" charset="0"/>
                <a:cs typeface="Courier New" panose="02070309020205020404" pitchFamily="49" charset="0"/>
              </a:rPr>
              <a:t>cp</a:t>
            </a:r>
            <a:r>
              <a:rPr lang="en-US" altLang="nl-BE" sz="1800" dirty="0">
                <a:latin typeface="Courier New" panose="02070309020205020404" pitchFamily="49" charset="0"/>
                <a:cs typeface="Courier New" panose="02070309020205020404" pitchFamily="49" charset="0"/>
              </a:rPr>
              <a:t> –r $VSC_SCRATCH/results $VSC_DATA/backup”</a:t>
            </a:r>
          </a:p>
          <a:p>
            <a:pPr>
              <a:lnSpc>
                <a:spcPct val="90000"/>
              </a:lnSpc>
            </a:pPr>
            <a:r>
              <a:rPr lang="en-US" altLang="nl-BE" sz="1800" dirty="0">
                <a:cs typeface="Courier New" panose="02070309020205020404" pitchFamily="49" charset="0"/>
              </a:rPr>
              <a:t>To disable an alias, do:</a:t>
            </a:r>
            <a:br>
              <a:rPr lang="en-US" altLang="nl-BE" sz="1800" dirty="0">
                <a:cs typeface="Courier New" panose="02070309020205020404" pitchFamily="49" charset="0"/>
              </a:rPr>
            </a:br>
            <a:br>
              <a:rPr lang="en-US" altLang="nl-BE" sz="1800" dirty="0">
                <a:cs typeface="Courier New" panose="02070309020205020404" pitchFamily="49" charset="0"/>
              </a:rPr>
            </a:br>
            <a:r>
              <a:rPr lang="en-US" altLang="nl-BE" sz="1800" dirty="0" err="1">
                <a:latin typeface="Courier New" panose="02070309020205020404" pitchFamily="49" charset="0"/>
                <a:cs typeface="Courier New" panose="02070309020205020404" pitchFamily="49" charset="0"/>
              </a:rPr>
              <a:t>unalias</a:t>
            </a:r>
            <a:r>
              <a:rPr lang="en-US" altLang="nl-BE" sz="1800" dirty="0">
                <a:latin typeface="Courier New" panose="02070309020205020404" pitchFamily="49" charset="0"/>
                <a:cs typeface="Courier New" panose="02070309020205020404" pitchFamily="49" charset="0"/>
              </a:rPr>
              <a:t> backup</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124</a:t>
            </a:fld>
            <a:endParaRPr lang="nl-BE" dirty="0"/>
          </a:p>
        </p:txBody>
      </p:sp>
    </p:spTree>
    <p:extLst>
      <p:ext uri="{BB962C8B-B14F-4D97-AF65-F5344CB8AC3E}">
        <p14:creationId xmlns:p14="http://schemas.microsoft.com/office/powerpoint/2010/main" val="54932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4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4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4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4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4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algn="ctr"/>
            <a:r>
              <a:rPr lang="en-US" altLang="nl-BE" dirty="0">
                <a:solidFill>
                  <a:schemeClr val="tx1"/>
                </a:solidFill>
              </a:rPr>
              <a:t>Alias and </a:t>
            </a:r>
            <a:r>
              <a:rPr lang="en-US" altLang="nl-BE" dirty="0" err="1">
                <a:solidFill>
                  <a:schemeClr val="tx1"/>
                </a:solidFill>
              </a:rPr>
              <a:t>Unalias</a:t>
            </a:r>
            <a:endParaRPr lang="en-US" altLang="nl-BE" dirty="0">
              <a:solidFill>
                <a:schemeClr val="tx1"/>
              </a:solidFill>
            </a:endParaRPr>
          </a:p>
        </p:txBody>
      </p:sp>
      <p:sp>
        <p:nvSpPr>
          <p:cNvPr id="61443" name="Rectangle 3"/>
          <p:cNvSpPr>
            <a:spLocks noGrp="1" noChangeArrowheads="1"/>
          </p:cNvSpPr>
          <p:nvPr>
            <p:ph type="body" idx="1"/>
          </p:nvPr>
        </p:nvSpPr>
        <p:spPr/>
        <p:txBody>
          <a:bodyPr/>
          <a:lstStyle/>
          <a:p>
            <a:r>
              <a:rPr lang="en-US" altLang="nl-BE" sz="2200" dirty="0"/>
              <a:t>alias </a:t>
            </a:r>
            <a:r>
              <a:rPr lang="en-US" altLang="nl-BE" sz="2200" dirty="0" err="1"/>
              <a:t>newname</a:t>
            </a:r>
            <a:r>
              <a:rPr lang="en-US" altLang="nl-BE" sz="2200" dirty="0"/>
              <a:t>=</a:t>
            </a:r>
            <a:r>
              <a:rPr lang="en-US" altLang="nl-BE" sz="2200" dirty="0" err="1"/>
              <a:t>oldname</a:t>
            </a:r>
            <a:endParaRPr lang="en-US" altLang="nl-BE" sz="2200" dirty="0"/>
          </a:p>
          <a:p>
            <a:pPr lvl="1"/>
            <a:r>
              <a:rPr lang="pl-PL" altLang="nl-BE" sz="2200" dirty="0" err="1"/>
              <a:t>e</a:t>
            </a:r>
            <a:r>
              <a:rPr lang="en-US" altLang="nl-BE" sz="2200" dirty="0"/>
              <a:t>g</a:t>
            </a:r>
            <a:r>
              <a:rPr lang="pl-PL" altLang="nl-BE" sz="2200" dirty="0"/>
              <a:t>.</a:t>
            </a:r>
            <a:r>
              <a:rPr lang="en-US" altLang="nl-BE" sz="2200" dirty="0"/>
              <a:t> </a:t>
            </a:r>
            <a:r>
              <a:rPr lang="en-US" altLang="nl-BE" sz="2200" i="1" dirty="0">
                <a:latin typeface="Courier New" panose="02070309020205020404" pitchFamily="49" charset="0"/>
                <a:cs typeface="Courier New" panose="02070309020205020404" pitchFamily="49" charset="0"/>
              </a:rPr>
              <a:t>alias copy=</a:t>
            </a:r>
            <a:r>
              <a:rPr lang="en-US" altLang="nl-BE" sz="2200" i="1" dirty="0" err="1">
                <a:latin typeface="Courier New" panose="02070309020205020404" pitchFamily="49" charset="0"/>
                <a:cs typeface="Courier New" panose="02070309020205020404" pitchFamily="49" charset="0"/>
              </a:rPr>
              <a:t>cp</a:t>
            </a:r>
            <a:endParaRPr lang="en-US" altLang="nl-BE" sz="2200" i="1" dirty="0">
              <a:latin typeface="Courier New" panose="02070309020205020404" pitchFamily="49" charset="0"/>
              <a:cs typeface="Courier New" panose="02070309020205020404" pitchFamily="49" charset="0"/>
            </a:endParaRPr>
          </a:p>
          <a:p>
            <a:r>
              <a:rPr lang="en-US" altLang="nl-BE" sz="2200" dirty="0"/>
              <a:t>Then we can use copy in the same way we use </a:t>
            </a:r>
            <a:r>
              <a:rPr lang="en-US" altLang="nl-BE" sz="2200" dirty="0" err="1"/>
              <a:t>cp</a:t>
            </a:r>
            <a:r>
              <a:rPr lang="en-US" altLang="nl-BE" sz="2200" dirty="0"/>
              <a:t> command</a:t>
            </a:r>
          </a:p>
          <a:p>
            <a:pPr lvl="1"/>
            <a:r>
              <a:rPr lang="pl-PL" altLang="nl-BE" sz="2200" dirty="0"/>
              <a:t>e</a:t>
            </a:r>
            <a:r>
              <a:rPr lang="en-US" altLang="nl-BE" sz="2200" dirty="0"/>
              <a:t>g</a:t>
            </a:r>
            <a:r>
              <a:rPr lang="pl-PL" altLang="nl-BE" sz="2200" dirty="0"/>
              <a:t>.</a:t>
            </a:r>
            <a:r>
              <a:rPr lang="en-US" altLang="nl-BE" sz="2200" dirty="0"/>
              <a:t> </a:t>
            </a:r>
            <a:r>
              <a:rPr lang="en-US" altLang="nl-BE" sz="2200" i="1" dirty="0">
                <a:latin typeface="Courier New" panose="02070309020205020404" pitchFamily="49" charset="0"/>
                <a:cs typeface="Courier New" panose="02070309020205020404" pitchFamily="49" charset="0"/>
              </a:rPr>
              <a:t>copy file1 file2</a:t>
            </a:r>
            <a:r>
              <a:rPr lang="en-US" altLang="nl-BE" sz="2200" dirty="0"/>
              <a:t> //copies content of file1 to file2</a:t>
            </a:r>
          </a:p>
          <a:p>
            <a:r>
              <a:rPr lang="en-US" altLang="nl-BE" sz="2200" dirty="0"/>
              <a:t>To remove alias use </a:t>
            </a:r>
            <a:r>
              <a:rPr lang="en-US" altLang="nl-BE" sz="2200" dirty="0" err="1"/>
              <a:t>unalias</a:t>
            </a:r>
            <a:r>
              <a:rPr lang="en-US" altLang="nl-BE" sz="2200" dirty="0"/>
              <a:t> command</a:t>
            </a:r>
          </a:p>
          <a:p>
            <a:pPr lvl="1"/>
            <a:r>
              <a:rPr lang="en-US" altLang="nl-BE" sz="2200" i="1" dirty="0" err="1">
                <a:latin typeface="Courier New" panose="02070309020205020404" pitchFamily="49" charset="0"/>
                <a:cs typeface="Courier New" panose="02070309020205020404" pitchFamily="49" charset="0"/>
              </a:rPr>
              <a:t>unalias</a:t>
            </a:r>
            <a:r>
              <a:rPr lang="en-US" altLang="nl-BE" sz="2200" i="1" dirty="0">
                <a:latin typeface="Courier New" panose="02070309020205020404" pitchFamily="49" charset="0"/>
                <a:cs typeface="Courier New" panose="02070309020205020404" pitchFamily="49" charset="0"/>
              </a:rPr>
              <a:t> copy</a:t>
            </a:r>
          </a:p>
          <a:p>
            <a:r>
              <a:rPr lang="en-US" altLang="nl-BE" sz="2200" dirty="0"/>
              <a:t>After this we cannot use copy to perform copying function</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125</a:t>
            </a:fld>
            <a:endParaRPr lang="nl-BE" dirty="0"/>
          </a:p>
        </p:txBody>
      </p:sp>
    </p:spTree>
    <p:extLst>
      <p:ext uri="{BB962C8B-B14F-4D97-AF65-F5344CB8AC3E}">
        <p14:creationId xmlns:p14="http://schemas.microsoft.com/office/powerpoint/2010/main" val="28740240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24000" y="53465"/>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Alias</a:t>
            </a:r>
          </a:p>
        </p:txBody>
      </p:sp>
      <p:sp>
        <p:nvSpPr>
          <p:cNvPr id="3" name="Tijdelijke aanduiding voor inhoud 2"/>
          <p:cNvSpPr txBox="1">
            <a:spLocks noGrp="1"/>
          </p:cNvSpPr>
          <p:nvPr>
            <p:ph idx="1"/>
          </p:nvPr>
        </p:nvSpPr>
        <p:spPr>
          <a:xfrm>
            <a:off x="2167320" y="1238040"/>
            <a:ext cx="7889120" cy="4397101"/>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108000" indent="0">
              <a:buNone/>
            </a:pPr>
            <a:r>
              <a:rPr lang="en-US" sz="2200" dirty="0">
                <a:latin typeface="Arial" pitchFamily="34" charset="0"/>
                <a:cs typeface="Arial" pitchFamily="34" charset="0"/>
              </a:rPr>
              <a:t>Shells let you define command </a:t>
            </a:r>
            <a:r>
              <a:rPr lang="en-US" sz="2200" i="1" dirty="0">
                <a:latin typeface="Arial" pitchFamily="34" charset="0"/>
                <a:cs typeface="Arial" pitchFamily="34" charset="0"/>
              </a:rPr>
              <a:t>aliases</a:t>
            </a:r>
            <a:r>
              <a:rPr lang="en-US" sz="2200" dirty="0">
                <a:latin typeface="Arial" pitchFamily="34" charset="0"/>
                <a:cs typeface="Arial" pitchFamily="34" charset="0"/>
              </a:rPr>
              <a:t>: shortcuts for commands you use very frequently.</a:t>
            </a:r>
          </a:p>
          <a:p>
            <a:pPr lvl="0">
              <a:buNone/>
            </a:pPr>
            <a:r>
              <a:rPr lang="en-US" sz="2200" dirty="0">
                <a:latin typeface="Arial" pitchFamily="34" charset="0"/>
                <a:cs typeface="Arial" pitchFamily="34" charset="0"/>
              </a:rPr>
              <a:t>Examples</a:t>
            </a:r>
          </a:p>
          <a:p>
            <a:pPr marL="0" indent="0">
              <a:buNone/>
            </a:pPr>
            <a:r>
              <a:rPr lang="en-US" sz="2000" dirty="0">
                <a:solidFill>
                  <a:schemeClr val="accent1"/>
                </a:solidFill>
                <a:latin typeface="Courier New" panose="02070309020205020404" pitchFamily="49" charset="0"/>
                <a:cs typeface="Courier New" panose="02070309020205020404" pitchFamily="49" charset="0"/>
              </a:rPr>
              <a:t>alias l</a:t>
            </a:r>
            <a:r>
              <a:rPr lang="pl-PL" sz="2000" dirty="0">
                <a:solidFill>
                  <a:schemeClr val="accent1"/>
                </a:solidFill>
                <a:latin typeface="Courier New" panose="02070309020205020404" pitchFamily="49" charset="0"/>
                <a:cs typeface="Courier New" panose="02070309020205020404" pitchFamily="49" charset="0"/>
              </a:rPr>
              <a:t>a</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ls</a:t>
            </a:r>
            <a:r>
              <a:rPr lang="en-US" sz="2000" dirty="0">
                <a:solidFill>
                  <a:schemeClr val="accent1"/>
                </a:solidFill>
                <a:latin typeface="Courier New" panose="02070309020205020404" pitchFamily="49" charset="0"/>
                <a:cs typeface="Courier New" panose="02070309020205020404" pitchFamily="49" charset="0"/>
              </a:rPr>
              <a:t> -la'</a:t>
            </a:r>
            <a:br>
              <a:rPr lang="en-US" sz="2000" dirty="0">
                <a:latin typeface="Arial" pitchFamily="34" charset="0"/>
                <a:cs typeface="Arial" pitchFamily="34" charset="0"/>
              </a:rPr>
            </a:br>
            <a:r>
              <a:rPr lang="en-US" sz="2000" dirty="0">
                <a:latin typeface="Arial" pitchFamily="34" charset="0"/>
                <a:cs typeface="Arial" pitchFamily="34" charset="0"/>
              </a:rPr>
              <a:t>Useful to always run commands with default arguments.</a:t>
            </a:r>
          </a:p>
          <a:p>
            <a:pPr marL="0" indent="0">
              <a:buNone/>
            </a:pPr>
            <a:r>
              <a:rPr lang="en-US" sz="2000" dirty="0">
                <a:solidFill>
                  <a:schemeClr val="accent1"/>
                </a:solidFill>
                <a:latin typeface="Courier New" panose="02070309020205020404" pitchFamily="49" charset="0"/>
                <a:cs typeface="Courier New" panose="02070309020205020404" pitchFamily="49" charset="0"/>
              </a:rPr>
              <a:t>alias </a:t>
            </a:r>
            <a:r>
              <a:rPr lang="en-US" sz="2000" dirty="0" err="1">
                <a:solidFill>
                  <a:schemeClr val="accent1"/>
                </a:solidFill>
                <a:latin typeface="Courier New" panose="02070309020205020404" pitchFamily="49" charset="0"/>
                <a:cs typeface="Courier New" panose="02070309020205020404" pitchFamily="49" charset="0"/>
              </a:rPr>
              <a:t>rm</a:t>
            </a:r>
            <a:r>
              <a:rPr lang="pl-PL" sz="2000" dirty="0">
                <a:solidFill>
                  <a:schemeClr val="accent1"/>
                </a:solidFill>
                <a:latin typeface="Courier New" panose="02070309020205020404" pitchFamily="49" charset="0"/>
                <a:cs typeface="Courier New" panose="02070309020205020404" pitchFamily="49" charset="0"/>
              </a:rPr>
              <a:t>i</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rm</a:t>
            </a:r>
            <a:r>
              <a:rPr lang="en-US" sz="2000" dirty="0">
                <a:solidFill>
                  <a:schemeClr val="accent1"/>
                </a:solidFill>
                <a:latin typeface="Courier New" panose="02070309020205020404" pitchFamily="49" charset="0"/>
                <a:cs typeface="Courier New" panose="02070309020205020404" pitchFamily="49" charset="0"/>
              </a:rPr>
              <a:t> -</a:t>
            </a:r>
            <a:r>
              <a:rPr lang="en-US" sz="2000" dirty="0" err="1">
                <a:solidFill>
                  <a:schemeClr val="accent1"/>
                </a:solidFill>
                <a:latin typeface="Courier New" panose="02070309020205020404" pitchFamily="49" charset="0"/>
                <a:cs typeface="Courier New" panose="02070309020205020404" pitchFamily="49" charset="0"/>
              </a:rPr>
              <a:t>i</a:t>
            </a:r>
            <a:r>
              <a:rPr lang="en-US" sz="2000" dirty="0">
                <a:solidFill>
                  <a:schemeClr val="accent1"/>
                </a:solidFill>
                <a:latin typeface="Courier New" panose="02070309020205020404" pitchFamily="49" charset="0"/>
                <a:cs typeface="Courier New" panose="02070309020205020404" pitchFamily="49" charset="0"/>
              </a:rPr>
              <a:t>'</a:t>
            </a:r>
            <a:br>
              <a:rPr lang="en-US" sz="2000" dirty="0">
                <a:latin typeface="Arial" pitchFamily="34" charset="0"/>
                <a:cs typeface="Arial" pitchFamily="34" charset="0"/>
              </a:rPr>
            </a:br>
            <a:r>
              <a:rPr lang="en-US" sz="2000" dirty="0">
                <a:latin typeface="Arial" pitchFamily="34" charset="0"/>
                <a:cs typeface="Arial" pitchFamily="34" charset="0"/>
              </a:rPr>
              <a:t>Useful to make </a:t>
            </a:r>
            <a:r>
              <a:rPr lang="en-US" sz="2000" dirty="0" err="1">
                <a:solidFill>
                  <a:schemeClr val="accent1"/>
                </a:solidFill>
                <a:latin typeface="Arial" pitchFamily="34" charset="0"/>
                <a:cs typeface="Arial" pitchFamily="34" charset="0"/>
              </a:rPr>
              <a:t>rm</a:t>
            </a:r>
            <a:r>
              <a:rPr lang="en-US" sz="2000" dirty="0">
                <a:latin typeface="Arial" pitchFamily="34" charset="0"/>
                <a:cs typeface="Arial" pitchFamily="34" charset="0"/>
              </a:rPr>
              <a:t> always ask for confirmation.</a:t>
            </a:r>
          </a:p>
          <a:p>
            <a:pPr marL="0" indent="0">
              <a:buNone/>
            </a:pPr>
            <a:r>
              <a:rPr lang="pl-PL" sz="2000" dirty="0">
                <a:solidFill>
                  <a:schemeClr val="accent1"/>
                </a:solidFill>
                <a:latin typeface="Courier New" panose="02070309020205020404" pitchFamily="49" charset="0"/>
                <a:cs typeface="Courier New" panose="02070309020205020404" pitchFamily="49" charset="0"/>
              </a:rPr>
              <a:t>a</a:t>
            </a:r>
            <a:r>
              <a:rPr lang="en-US" sz="2000" dirty="0" err="1">
                <a:solidFill>
                  <a:schemeClr val="accent1"/>
                </a:solidFill>
                <a:latin typeface="Courier New" panose="02070309020205020404" pitchFamily="49" charset="0"/>
                <a:cs typeface="Courier New" panose="02070309020205020404" pitchFamily="49" charset="0"/>
              </a:rPr>
              <a:t>lias</a:t>
            </a:r>
            <a:r>
              <a:rPr lang="en-US" sz="2000" dirty="0">
                <a:solidFill>
                  <a:schemeClr val="accent1"/>
                </a:solidFill>
                <a:latin typeface="Courier New" panose="02070309020205020404" pitchFamily="49" charset="0"/>
                <a:cs typeface="Courier New" panose="02070309020205020404" pitchFamily="49" charset="0"/>
              </a:rPr>
              <a:t> </a:t>
            </a:r>
            <a:r>
              <a:rPr lang="pl-PL" sz="2000" dirty="0">
                <a:solidFill>
                  <a:schemeClr val="accent1"/>
                </a:solidFill>
                <a:latin typeface="Courier New" panose="02070309020205020404" pitchFamily="49" charset="0"/>
                <a:cs typeface="Courier New" panose="02070309020205020404" pitchFamily="49" charset="0"/>
              </a:rPr>
              <a:t>data</a:t>
            </a:r>
            <a:r>
              <a:rPr lang="en-US" sz="2000" dirty="0">
                <a:solidFill>
                  <a:schemeClr val="accent1"/>
                </a:solidFill>
                <a:latin typeface="Courier New" panose="02070309020205020404" pitchFamily="49" charset="0"/>
                <a:cs typeface="Courier New" panose="02070309020205020404" pitchFamily="49" charset="0"/>
              </a:rPr>
              <a:t>='</a:t>
            </a:r>
            <a:r>
              <a:rPr lang="pl-PL" sz="2000" dirty="0">
                <a:solidFill>
                  <a:schemeClr val="accent1"/>
                </a:solidFill>
                <a:latin typeface="Courier New" panose="02070309020205020404" pitchFamily="49" charset="0"/>
                <a:cs typeface="Courier New" panose="02070309020205020404" pitchFamily="49" charset="0"/>
              </a:rPr>
              <a:t>cd /data/</a:t>
            </a:r>
            <a:r>
              <a:rPr lang="pl-PL" sz="2000" dirty="0" err="1">
                <a:solidFill>
                  <a:schemeClr val="accent1"/>
                </a:solidFill>
                <a:latin typeface="Courier New" panose="02070309020205020404" pitchFamily="49" charset="0"/>
                <a:cs typeface="Courier New" panose="02070309020205020404" pitchFamily="49" charset="0"/>
              </a:rPr>
              <a:t>leuven</a:t>
            </a:r>
            <a:r>
              <a:rPr lang="pl-PL" sz="2000" dirty="0">
                <a:solidFill>
                  <a:schemeClr val="accent1"/>
                </a:solidFill>
                <a:latin typeface="Courier New" panose="02070309020205020404" pitchFamily="49" charset="0"/>
                <a:cs typeface="Courier New" panose="02070309020205020404" pitchFamily="49" charset="0"/>
              </a:rPr>
              <a:t>/304/vsc30468</a:t>
            </a:r>
            <a:r>
              <a:rPr lang="en-US" sz="2000" dirty="0">
                <a:solidFill>
                  <a:schemeClr val="accent1"/>
                </a:solidFill>
                <a:latin typeface="Courier New" panose="02070309020205020404" pitchFamily="49" charset="0"/>
                <a:cs typeface="Courier New" panose="02070309020205020404" pitchFamily="49" charset="0"/>
              </a:rPr>
              <a:t>'</a:t>
            </a:r>
            <a:br>
              <a:rPr lang="en-US" sz="2000" dirty="0">
                <a:latin typeface="Arial" pitchFamily="34" charset="0"/>
                <a:cs typeface="Arial" pitchFamily="34" charset="0"/>
              </a:rPr>
            </a:br>
            <a:r>
              <a:rPr lang="en-US" sz="2000" dirty="0">
                <a:latin typeface="Arial" pitchFamily="34" charset="0"/>
                <a:cs typeface="Arial" pitchFamily="34" charset="0"/>
              </a:rPr>
              <a:t>Useful to replace very long and frequent commands.</a:t>
            </a:r>
          </a:p>
          <a:p>
            <a:pPr marL="0" indent="0">
              <a:buNone/>
            </a:pPr>
            <a:r>
              <a:rPr lang="pl-PL" sz="2000" dirty="0">
                <a:solidFill>
                  <a:schemeClr val="accent1"/>
                </a:solidFill>
                <a:latin typeface="Courier New" panose="02070309020205020404" pitchFamily="49" charset="0"/>
                <a:cs typeface="Courier New" panose="02070309020205020404" pitchFamily="49" charset="0"/>
              </a:rPr>
              <a:t>a</a:t>
            </a:r>
            <a:r>
              <a:rPr lang="en-US" sz="2000" dirty="0" err="1">
                <a:solidFill>
                  <a:schemeClr val="accent1"/>
                </a:solidFill>
                <a:latin typeface="Courier New" panose="02070309020205020404" pitchFamily="49" charset="0"/>
                <a:cs typeface="Courier New" panose="02070309020205020404" pitchFamily="49" charset="0"/>
              </a:rPr>
              <a:t>lias</a:t>
            </a:r>
            <a:r>
              <a:rPr lang="en-US" sz="2000" dirty="0">
                <a:solidFill>
                  <a:schemeClr val="accent1"/>
                </a:solidFill>
                <a:latin typeface="Courier New" panose="02070309020205020404" pitchFamily="49" charset="0"/>
                <a:cs typeface="Courier New" panose="02070309020205020404" pitchFamily="49" charset="0"/>
              </a:rPr>
              <a:t> </a:t>
            </a:r>
            <a:r>
              <a:rPr lang="pl-PL" sz="2000" dirty="0">
                <a:solidFill>
                  <a:schemeClr val="accent1"/>
                </a:solidFill>
                <a:latin typeface="Courier New" panose="02070309020205020404" pitchFamily="49" charset="0"/>
                <a:cs typeface="Courier New" panose="02070309020205020404" pitchFamily="49" charset="0"/>
              </a:rPr>
              <a:t>schck</a:t>
            </a:r>
            <a:r>
              <a:rPr lang="en-US" sz="2000" dirty="0">
                <a:solidFill>
                  <a:schemeClr val="accent1"/>
                </a:solidFill>
                <a:latin typeface="Courier New" panose="02070309020205020404" pitchFamily="49" charset="0"/>
                <a:cs typeface="Courier New" panose="02070309020205020404" pitchFamily="49" charset="0"/>
              </a:rPr>
              <a:t>='. /home</a:t>
            </a:r>
            <a:r>
              <a:rPr lang="pl-PL" sz="2000" dirty="0">
                <a:solidFill>
                  <a:schemeClr val="accent1"/>
                </a:solidFill>
                <a:latin typeface="Courier New" panose="02070309020205020404" pitchFamily="49" charset="0"/>
                <a:cs typeface="Courier New" panose="02070309020205020404" pitchFamily="49" charset="0"/>
              </a:rPr>
              <a:t>/mag</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env</a:t>
            </a:r>
            <a:r>
              <a:rPr lang="en-US" sz="2000" dirty="0">
                <a:solidFill>
                  <a:schemeClr val="accent1"/>
                </a:solidFill>
                <a:latin typeface="Courier New" panose="02070309020205020404" pitchFamily="49" charset="0"/>
                <a:cs typeface="Courier New" panose="02070309020205020404" pitchFamily="49" charset="0"/>
              </a:rPr>
              <a:t>/</a:t>
            </a:r>
            <a:r>
              <a:rPr lang="pl-PL" sz="2000" dirty="0">
                <a:solidFill>
                  <a:schemeClr val="accent1"/>
                </a:solidFill>
                <a:latin typeface="Courier New" panose="02070309020205020404" pitchFamily="49" charset="0"/>
                <a:cs typeface="Courier New" panose="02070309020205020404" pitchFamily="49" charset="0"/>
              </a:rPr>
              <a:t>chck</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sh</a:t>
            </a:r>
            <a:r>
              <a:rPr lang="en-US" sz="2000" dirty="0">
                <a:solidFill>
                  <a:schemeClr val="accent1"/>
                </a:solidFill>
                <a:latin typeface="Courier New" panose="02070309020205020404" pitchFamily="49" charset="0"/>
                <a:cs typeface="Courier New" panose="02070309020205020404" pitchFamily="49" charset="0"/>
              </a:rPr>
              <a:t>'</a:t>
            </a:r>
            <a:br>
              <a:rPr lang="en-US" sz="2000" dirty="0">
                <a:latin typeface="Arial" pitchFamily="34" charset="0"/>
                <a:cs typeface="Arial" pitchFamily="34" charset="0"/>
              </a:rPr>
            </a:br>
            <a:r>
              <a:rPr lang="en-US" sz="2000" dirty="0">
                <a:latin typeface="Arial" pitchFamily="34" charset="0"/>
                <a:cs typeface="Arial" pitchFamily="34" charset="0"/>
              </a:rPr>
              <a:t>Useful to set an environment in a quick way</a:t>
            </a:r>
            <a:br>
              <a:rPr lang="en-US" sz="2000" dirty="0">
                <a:latin typeface="Arial" pitchFamily="34" charset="0"/>
                <a:cs typeface="Arial" pitchFamily="34" charset="0"/>
              </a:rPr>
            </a:br>
            <a:r>
              <a:rPr lang="en-US" sz="2000" dirty="0">
                <a:latin typeface="Arial" pitchFamily="34" charset="0"/>
                <a:cs typeface="Arial" pitchFamily="34" charset="0"/>
              </a:rPr>
              <a:t>(</a:t>
            </a:r>
            <a:r>
              <a:rPr lang="en-US" sz="2000" dirty="0">
                <a:solidFill>
                  <a:srgbClr val="000080"/>
                </a:solidFill>
                <a:latin typeface="Arial" pitchFamily="34" charset="0"/>
                <a:cs typeface="Arial" pitchFamily="34" charset="0"/>
              </a:rPr>
              <a:t>.</a:t>
            </a:r>
            <a:r>
              <a:rPr lang="en-US" sz="2000" dirty="0">
                <a:latin typeface="Arial" pitchFamily="34" charset="0"/>
                <a:cs typeface="Arial" pitchFamily="34" charset="0"/>
              </a:rPr>
              <a:t> is a shell command to execute the content of a shell script).</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126</a:t>
            </a:fld>
            <a:endParaRPr lang="en-US"/>
          </a:p>
        </p:txBody>
      </p:sp>
    </p:spTree>
    <p:extLst>
      <p:ext uri="{BB962C8B-B14F-4D97-AF65-F5344CB8AC3E}">
        <p14:creationId xmlns:p14="http://schemas.microsoft.com/office/powerpoint/2010/main" val="234105878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848000" y="222495"/>
            <a:ext cx="7344344" cy="609398"/>
          </a:xfrm>
        </p:spPr>
        <p:txBody>
          <a:bodyPr vert="horz" wrap="square"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which command</a:t>
            </a:r>
          </a:p>
        </p:txBody>
      </p:sp>
      <p:sp>
        <p:nvSpPr>
          <p:cNvPr id="3" name="Tijdelijke aanduiding voor inhoud 2"/>
          <p:cNvSpPr txBox="1">
            <a:spLocks noGrp="1"/>
          </p:cNvSpPr>
          <p:nvPr>
            <p:ph idx="1"/>
          </p:nvPr>
        </p:nvSpPr>
        <p:spPr>
          <a:xfrm>
            <a:off x="1848000" y="1318321"/>
            <a:ext cx="8640488" cy="3408625"/>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lvl="0">
              <a:buNone/>
            </a:pPr>
            <a:r>
              <a:rPr lang="en-US" sz="2000" dirty="0">
                <a:latin typeface="Arial" pitchFamily="34" charset="0"/>
                <a:cs typeface="Arial" pitchFamily="34" charset="0"/>
              </a:rPr>
              <a:t>Before you run a command, </a:t>
            </a:r>
            <a:r>
              <a:rPr lang="en-US" sz="2000" dirty="0">
                <a:solidFill>
                  <a:srgbClr val="000080"/>
                </a:solidFill>
                <a:latin typeface="Courier New" panose="02070309020205020404" pitchFamily="49" charset="0"/>
                <a:cs typeface="Courier New" panose="02070309020205020404" pitchFamily="49" charset="0"/>
              </a:rPr>
              <a:t>which</a:t>
            </a:r>
            <a:r>
              <a:rPr lang="en-US" sz="2000" dirty="0">
                <a:latin typeface="Arial" pitchFamily="34" charset="0"/>
                <a:cs typeface="Arial" pitchFamily="34" charset="0"/>
              </a:rPr>
              <a:t> tells you where it is found</a:t>
            </a:r>
          </a:p>
          <a:p>
            <a:pPr marL="0" indent="0">
              <a:buNone/>
            </a:pPr>
            <a:r>
              <a:rPr lang="en-US" sz="2000" dirty="0">
                <a:solidFill>
                  <a:schemeClr val="accent1"/>
                </a:solidFill>
                <a:latin typeface="Courier New" panose="02070309020205020404" pitchFamily="49" charset="0"/>
                <a:cs typeface="Courier New" panose="02070309020205020404" pitchFamily="49" charset="0"/>
              </a:rPr>
              <a:t>which </a:t>
            </a:r>
            <a:r>
              <a:rPr lang="en-US" sz="2000" dirty="0" err="1">
                <a:solidFill>
                  <a:schemeClr val="accent1"/>
                </a:solidFill>
                <a:latin typeface="Courier New" panose="02070309020205020404" pitchFamily="49" charset="0"/>
                <a:cs typeface="Courier New" panose="02070309020205020404" pitchFamily="49" charset="0"/>
              </a:rPr>
              <a:t>ls</a:t>
            </a:r>
            <a:br>
              <a:rPr lang="en-US" sz="2000" dirty="0">
                <a:solidFill>
                  <a:schemeClr val="accent1"/>
                </a:solidFill>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alias </a:t>
            </a:r>
            <a:r>
              <a:rPr lang="en-US" sz="2000" dirty="0" err="1">
                <a:latin typeface="Courier New" panose="02070309020205020404" pitchFamily="49" charset="0"/>
                <a:cs typeface="Courier New" panose="02070309020205020404" pitchFamily="49" charset="0"/>
              </a:rPr>
              <a:t>ls</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ls</a:t>
            </a:r>
            <a:r>
              <a:rPr lang="en-US" sz="2000" dirty="0">
                <a:latin typeface="Courier New" panose="02070309020205020404" pitchFamily="49" charset="0"/>
                <a:cs typeface="Courier New" panose="02070309020205020404" pitchFamily="49" charset="0"/>
              </a:rPr>
              <a:t> --color=</a:t>
            </a:r>
            <a:r>
              <a:rPr lang="pl-PL" sz="2000" dirty="0">
                <a:latin typeface="Courier New" panose="02070309020205020404" pitchFamily="49" charset="0"/>
                <a:cs typeface="Courier New" panose="02070309020205020404" pitchFamily="49" charset="0"/>
              </a:rPr>
              <a:t>auto</a:t>
            </a:r>
            <a:r>
              <a:rPr lang="en-US" sz="2000" dirty="0">
                <a:latin typeface="Courier New" panose="02070309020205020404" pitchFamily="49" charset="0"/>
                <a:cs typeface="Courier New" panose="02070309020205020404" pitchFamily="49" charset="0"/>
              </a:rPr>
              <a: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a:t>
            </a:r>
            <a:r>
              <a:rPr lang="pl-PL" sz="2000" dirty="0">
                <a:latin typeface="Courier New" panose="02070309020205020404" pitchFamily="49" charset="0"/>
                <a:cs typeface="Courier New" panose="02070309020205020404" pitchFamily="49" charset="0"/>
              </a:rPr>
              <a:t>/usr</a:t>
            </a:r>
            <a:r>
              <a:rPr lang="en-US" sz="2000" dirty="0">
                <a:latin typeface="Courier New" panose="02070309020205020404" pitchFamily="49" charset="0"/>
                <a:cs typeface="Courier New" panose="02070309020205020404" pitchFamily="49" charset="0"/>
              </a:rPr>
              <a:t>/bin/</a:t>
            </a:r>
            <a:r>
              <a:rPr lang="en-US" sz="2000" dirty="0" err="1">
                <a:latin typeface="Courier New" panose="02070309020205020404" pitchFamily="49" charset="0"/>
                <a:cs typeface="Courier New" panose="02070309020205020404" pitchFamily="49" charset="0"/>
              </a:rPr>
              <a:t>ls</a:t>
            </a:r>
            <a:endParaRPr lang="pl-PL" sz="2000" dirty="0">
              <a:latin typeface="Courier New" panose="02070309020205020404" pitchFamily="49" charset="0"/>
              <a:cs typeface="Courier New" panose="02070309020205020404" pitchFamily="49" charset="0"/>
            </a:endParaRPr>
          </a:p>
          <a:p>
            <a:pPr marL="0" indent="0">
              <a:spcAft>
                <a:spcPts val="0"/>
              </a:spcAft>
              <a:buNone/>
            </a:pPr>
            <a:r>
              <a:rPr lang="en-US" sz="2000" dirty="0">
                <a:solidFill>
                  <a:schemeClr val="accent1"/>
                </a:solidFill>
                <a:latin typeface="Courier New" panose="02070309020205020404" pitchFamily="49" charset="0"/>
                <a:cs typeface="Courier New" panose="02070309020205020404" pitchFamily="49" charset="0"/>
              </a:rPr>
              <a:t>which alias</a:t>
            </a:r>
            <a:endParaRPr lang="pl-PL" sz="2000" dirty="0">
              <a:solidFill>
                <a:schemeClr val="accent1"/>
              </a:solidFill>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usr</a:t>
            </a:r>
            <a:r>
              <a:rPr lang="en-US" sz="2000" dirty="0">
                <a:latin typeface="Courier New" panose="02070309020205020404" pitchFamily="49" charset="0"/>
                <a:cs typeface="Courier New" panose="02070309020205020404" pitchFamily="49" charset="0"/>
              </a:rPr>
              <a:t>/bin</a:t>
            </a:r>
            <a:r>
              <a:rPr lang="pl-PL" sz="2000" dirty="0">
                <a:latin typeface="Courier New" panose="02070309020205020404" pitchFamily="49" charset="0"/>
                <a:cs typeface="Courier New" panose="02070309020205020404" pitchFamily="49" charset="0"/>
              </a:rPr>
              <a:t>/</a:t>
            </a:r>
            <a:r>
              <a:rPr lang="en-US" sz="2000" dirty="0">
                <a:latin typeface="Courier New" panose="02070309020205020404" pitchFamily="49" charset="0"/>
                <a:cs typeface="Courier New" panose="02070309020205020404" pitchFamily="49" charset="0"/>
              </a:rPr>
              <a:t>alias</a:t>
            </a:r>
            <a:endParaRPr lang="pl-PL" sz="2000" dirty="0">
              <a:latin typeface="Courier New" panose="02070309020205020404" pitchFamily="49" charset="0"/>
              <a:cs typeface="Courier New" panose="02070309020205020404" pitchFamily="49" charset="0"/>
            </a:endParaRPr>
          </a:p>
          <a:p>
            <a:pPr marL="0" indent="0">
              <a:spcAft>
                <a:spcPts val="0"/>
              </a:spcAft>
              <a:buNone/>
            </a:pPr>
            <a:r>
              <a:rPr lang="pl-PL" sz="2000" dirty="0">
                <a:solidFill>
                  <a:schemeClr val="accent1"/>
                </a:solidFill>
                <a:latin typeface="Courier New" panose="02070309020205020404" pitchFamily="49" charset="0"/>
                <a:cs typeface="Courier New" panose="02070309020205020404" pitchFamily="49" charset="0"/>
              </a:rPr>
              <a:t>which help</a:t>
            </a:r>
          </a:p>
          <a:p>
            <a:pPr marL="0" indent="0">
              <a:buNone/>
            </a:pPr>
            <a:r>
              <a:rPr lang="pl-PL" sz="2000" dirty="0">
                <a:latin typeface="Courier New" panose="02070309020205020404" pitchFamily="49" charset="0"/>
                <a:cs typeface="Courier New" panose="02070309020205020404" pitchFamily="49" charset="0"/>
              </a:rPr>
              <a:t>/usr/bin/which: no help in (/usr/local/bin:/usr/local/sbin:/usr/bin:/usr/sbin:/bin:/sbin:/home/mag/.local/bin:/home/mag/bin)</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127</a:t>
            </a:fld>
            <a:endParaRPr lang="en-US"/>
          </a:p>
        </p:txBody>
      </p:sp>
    </p:spTree>
    <p:extLst>
      <p:ext uri="{BB962C8B-B14F-4D97-AF65-F5344CB8AC3E}">
        <p14:creationId xmlns:p14="http://schemas.microsoft.com/office/powerpoint/2010/main" val="3925963887"/>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910808" y="206696"/>
            <a:ext cx="8280920" cy="609398"/>
          </a:xfrm>
        </p:spPr>
        <p:txBody>
          <a:bodyPr vert="horz" wrap="square"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a:t>
            </a:r>
            <a:r>
              <a:rPr lang="en-US" dirty="0" err="1">
                <a:latin typeface="Arial" pitchFamily="34" charset="0"/>
                <a:cs typeface="Arial" pitchFamily="34" charset="0"/>
              </a:rPr>
              <a:t>bashrc</a:t>
            </a:r>
            <a:r>
              <a:rPr lang="en-US" dirty="0">
                <a:latin typeface="Arial" pitchFamily="34" charset="0"/>
                <a:cs typeface="Arial" pitchFamily="34" charset="0"/>
              </a:rPr>
              <a:t> file</a:t>
            </a:r>
          </a:p>
        </p:txBody>
      </p:sp>
      <p:sp>
        <p:nvSpPr>
          <p:cNvPr id="3" name="Tijdelijke aanduiding voor inhoud 2"/>
          <p:cNvSpPr txBox="1">
            <a:spLocks noGrp="1"/>
          </p:cNvSpPr>
          <p:nvPr>
            <p:ph idx="1"/>
          </p:nvPr>
        </p:nvSpPr>
        <p:spPr>
          <a:xfrm>
            <a:off x="1910808" y="1161238"/>
            <a:ext cx="8280920" cy="4389856"/>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a:buNone/>
            </a:pP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bashrc</a:t>
            </a:r>
            <a:br>
              <a:rPr lang="en-US" sz="2000" dirty="0">
                <a:latin typeface="Arial" pitchFamily="34" charset="0"/>
                <a:cs typeface="Arial" pitchFamily="34" charset="0"/>
              </a:rPr>
            </a:br>
            <a:r>
              <a:rPr lang="en-US" sz="2000" dirty="0">
                <a:solidFill>
                  <a:schemeClr val="tx2"/>
                </a:solidFill>
                <a:latin typeface="Arial" pitchFamily="34" charset="0"/>
                <a:cs typeface="Arial" pitchFamily="34" charset="0"/>
              </a:rPr>
              <a:t>Shell script read each time a bash shell is started (login, or when the job starts on a compute node)</a:t>
            </a:r>
          </a:p>
          <a:p>
            <a:pPr marL="0" indent="0">
              <a:buNone/>
            </a:pPr>
            <a:endParaRPr lang="pl-PL" sz="2000" dirty="0">
              <a:latin typeface="Arial" pitchFamily="34" charset="0"/>
              <a:cs typeface="Arial" pitchFamily="34" charset="0"/>
            </a:endParaRPr>
          </a:p>
          <a:p>
            <a:pPr marL="0" indent="0">
              <a:buNone/>
            </a:pPr>
            <a:r>
              <a:rPr lang="en-US" sz="2000" dirty="0">
                <a:latin typeface="Arial" pitchFamily="34" charset="0"/>
                <a:cs typeface="Arial" pitchFamily="34" charset="0"/>
              </a:rPr>
              <a:t>You can use this file to define</a:t>
            </a:r>
          </a:p>
          <a:p>
            <a:pPr marL="342900" lvl="1" indent="-342900" hangingPunct="0"/>
            <a:r>
              <a:rPr lang="en-US" sz="2000" dirty="0">
                <a:latin typeface="Arial" pitchFamily="34" charset="0"/>
                <a:cs typeface="Arial" pitchFamily="34" charset="0"/>
              </a:rPr>
              <a:t>Your default environment variables (PATH, EDITOR...).</a:t>
            </a:r>
          </a:p>
          <a:p>
            <a:pPr marL="342900" lvl="1" indent="-342900" hangingPunct="0"/>
            <a:r>
              <a:rPr lang="en-US" sz="2000" dirty="0">
                <a:latin typeface="Arial" pitchFamily="34" charset="0"/>
                <a:cs typeface="Arial" pitchFamily="34" charset="0"/>
              </a:rPr>
              <a:t>Your aliases.</a:t>
            </a:r>
          </a:p>
          <a:p>
            <a:pPr marL="342900" lvl="1" indent="-342900" hangingPunct="0"/>
            <a:r>
              <a:rPr lang="en-US" sz="2000" dirty="0">
                <a:latin typeface="Arial" pitchFamily="34" charset="0"/>
                <a:cs typeface="Arial" pitchFamily="34" charset="0"/>
              </a:rPr>
              <a:t>Your prompt (see the </a:t>
            </a:r>
            <a:r>
              <a:rPr lang="en-US" sz="2000" dirty="0">
                <a:solidFill>
                  <a:srgbClr val="000080"/>
                </a:solidFill>
                <a:latin typeface="Arial" pitchFamily="34" charset="0"/>
                <a:cs typeface="Arial" pitchFamily="34" charset="0"/>
              </a:rPr>
              <a:t>bash</a:t>
            </a:r>
            <a:r>
              <a:rPr lang="en-US" sz="2000" dirty="0">
                <a:latin typeface="Arial" pitchFamily="34" charset="0"/>
                <a:cs typeface="Arial" pitchFamily="34" charset="0"/>
              </a:rPr>
              <a:t> manual for details).</a:t>
            </a:r>
          </a:p>
          <a:p>
            <a:pPr marL="342900" lvl="1" indent="-342900" hangingPunct="0"/>
            <a:r>
              <a:rPr lang="en-US" sz="2000" dirty="0">
                <a:latin typeface="Arial" pitchFamily="34" charset="0"/>
                <a:cs typeface="Arial" pitchFamily="34" charset="0"/>
              </a:rPr>
              <a:t>A greeting message.</a:t>
            </a:r>
          </a:p>
          <a:p>
            <a:pPr marL="342900" lvl="1" indent="-342900" hangingPunct="0"/>
            <a:endParaRPr lang="en-US" sz="2000" dirty="0">
              <a:latin typeface="Arial" pitchFamily="34" charset="0"/>
              <a:cs typeface="Arial" pitchFamily="34" charset="0"/>
            </a:endParaRPr>
          </a:p>
          <a:p>
            <a:pPr marL="0" lvl="1" indent="0" hangingPunct="0">
              <a:buNone/>
            </a:pPr>
            <a:r>
              <a:rPr lang="en-US" sz="2000" dirty="0">
                <a:latin typeface="Arial" pitchFamily="34" charset="0"/>
                <a:cs typeface="Arial" pitchFamily="34" charset="0"/>
              </a:rPr>
              <a:t>Do NOT put “</a:t>
            </a:r>
            <a:r>
              <a:rPr lang="en-US" sz="2000" dirty="0">
                <a:latin typeface="Courier New" panose="02070309020205020404" pitchFamily="49" charset="0"/>
                <a:cs typeface="Courier New" panose="02070309020205020404" pitchFamily="49" charset="0"/>
              </a:rPr>
              <a:t>module load</a:t>
            </a:r>
            <a:r>
              <a:rPr lang="en-US" sz="2000" dirty="0">
                <a:latin typeface="Arial" pitchFamily="34" charset="0"/>
                <a:cs typeface="Arial" pitchFamily="34" charset="0"/>
              </a:rPr>
              <a:t>” in your .</a:t>
            </a:r>
            <a:r>
              <a:rPr lang="en-US" sz="2000" dirty="0" err="1">
                <a:latin typeface="Arial" pitchFamily="34" charset="0"/>
                <a:cs typeface="Arial" pitchFamily="34" charset="0"/>
              </a:rPr>
              <a:t>bashrc</a:t>
            </a:r>
            <a:r>
              <a:rPr lang="en-US" sz="2000" dirty="0">
                <a:latin typeface="Arial" pitchFamily="34" charset="0"/>
                <a:cs typeface="Arial" pitchFamily="34" charset="0"/>
              </a:rPr>
              <a:t>. It creates conflicts </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128</a:t>
            </a:fld>
            <a:endParaRPr lang="en-US"/>
          </a:p>
        </p:txBody>
      </p:sp>
    </p:spTree>
    <p:extLst>
      <p:ext uri="{BB962C8B-B14F-4D97-AF65-F5344CB8AC3E}">
        <p14:creationId xmlns:p14="http://schemas.microsoft.com/office/powerpoint/2010/main" val="15611738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rrowheads="1"/>
          </p:cNvSpPr>
          <p:nvPr>
            <p:ph type="title"/>
          </p:nvPr>
        </p:nvSpPr>
        <p:spPr>
          <a:xfrm>
            <a:off x="1981200" y="188640"/>
            <a:ext cx="8147248" cy="683976"/>
          </a:xfrm>
        </p:spPr>
        <p:txBody>
          <a:bodyPr>
            <a:normAutofit fontScale="90000"/>
          </a:bodyPr>
          <a:lstStyle/>
          <a:p>
            <a:r>
              <a:rPr lang="en-US" altLang="nl-BE" dirty="0">
                <a:solidFill>
                  <a:schemeClr val="tx1"/>
                </a:solidFill>
              </a:rPr>
              <a:t>bash configuration Files</a:t>
            </a:r>
          </a:p>
        </p:txBody>
      </p:sp>
      <p:sp>
        <p:nvSpPr>
          <p:cNvPr id="36867" name="Rectangle 3"/>
          <p:cNvSpPr>
            <a:spLocks noGrp="1" noChangeArrowheads="1"/>
          </p:cNvSpPr>
          <p:nvPr>
            <p:ph type="body" idx="1"/>
          </p:nvPr>
        </p:nvSpPr>
        <p:spPr>
          <a:xfrm>
            <a:off x="515566" y="1143000"/>
            <a:ext cx="11439728" cy="4374232"/>
          </a:xfrm>
        </p:spPr>
        <p:txBody>
          <a:bodyPr/>
          <a:lstStyle/>
          <a:p>
            <a:r>
              <a:rPr lang="en-US" altLang="nl-BE" sz="2000" dirty="0"/>
              <a:t>bash has two different login files. </a:t>
            </a:r>
          </a:p>
          <a:p>
            <a:pPr lvl="1"/>
            <a:r>
              <a:rPr lang="en-US" altLang="nl-BE" sz="2000" b="1" dirty="0">
                <a:solidFill>
                  <a:schemeClr val="accent1"/>
                </a:solidFill>
              </a:rPr>
              <a:t>.</a:t>
            </a:r>
            <a:r>
              <a:rPr lang="en-US" altLang="nl-BE" sz="2000" b="1" dirty="0" err="1">
                <a:solidFill>
                  <a:schemeClr val="accent1"/>
                </a:solidFill>
              </a:rPr>
              <a:t>bashrc</a:t>
            </a:r>
            <a:r>
              <a:rPr lang="en-US" altLang="nl-BE" sz="2000" dirty="0">
                <a:solidFill>
                  <a:schemeClr val="accent1"/>
                </a:solidFill>
              </a:rPr>
              <a:t> </a:t>
            </a:r>
            <a:r>
              <a:rPr lang="en-US" altLang="nl-BE" sz="2000" dirty="0"/>
              <a:t>gets read when you open a local shell on a machine</a:t>
            </a:r>
          </a:p>
          <a:p>
            <a:pPr lvl="1"/>
            <a:r>
              <a:rPr lang="en-US" altLang="nl-BE" sz="2000" b="1" dirty="0">
                <a:solidFill>
                  <a:schemeClr val="accent1"/>
                </a:solidFill>
              </a:rPr>
              <a:t>.</a:t>
            </a:r>
            <a:r>
              <a:rPr lang="en-US" altLang="nl-BE" sz="2000" b="1" dirty="0" err="1">
                <a:solidFill>
                  <a:schemeClr val="accent1"/>
                </a:solidFill>
              </a:rPr>
              <a:t>bash_profile</a:t>
            </a:r>
            <a:r>
              <a:rPr lang="en-US" altLang="nl-BE" sz="2000" dirty="0">
                <a:solidFill>
                  <a:schemeClr val="accent1"/>
                </a:solidFill>
              </a:rPr>
              <a:t> </a:t>
            </a:r>
            <a:r>
              <a:rPr lang="en-US" altLang="nl-BE" sz="2000" dirty="0"/>
              <a:t>only gets read if and only if you login from a remote machine.  Note that </a:t>
            </a:r>
            <a:r>
              <a:rPr lang="en-US" altLang="nl-BE" sz="2000" b="1" dirty="0"/>
              <a:t>.</a:t>
            </a:r>
            <a:r>
              <a:rPr lang="en-US" altLang="nl-BE" sz="2000" b="1" dirty="0" err="1"/>
              <a:t>bash_profile</a:t>
            </a:r>
            <a:r>
              <a:rPr lang="en-US" altLang="nl-BE" sz="2000" dirty="0"/>
              <a:t> itself reads in your </a:t>
            </a:r>
            <a:r>
              <a:rPr lang="en-US" altLang="nl-BE" sz="2000" b="1" dirty="0"/>
              <a:t>.</a:t>
            </a:r>
            <a:r>
              <a:rPr lang="en-US" altLang="nl-BE" sz="2000" b="1" dirty="0" err="1"/>
              <a:t>bashrc</a:t>
            </a:r>
            <a:r>
              <a:rPr lang="en-US" altLang="nl-BE" sz="2000" dirty="0"/>
              <a:t> file as well.</a:t>
            </a:r>
          </a:p>
          <a:p>
            <a:pPr lvl="1"/>
            <a:endParaRPr lang="en-US" altLang="nl-BE" sz="2000" dirty="0"/>
          </a:p>
          <a:p>
            <a:r>
              <a:rPr lang="en-US" altLang="nl-BE" sz="2000" dirty="0"/>
              <a:t>If you want aliases to be executed regardless, then you should put them in the </a:t>
            </a:r>
            <a:r>
              <a:rPr lang="en-US" altLang="nl-BE" sz="2000" b="1" dirty="0"/>
              <a:t>.</a:t>
            </a:r>
            <a:r>
              <a:rPr lang="en-US" altLang="nl-BE" sz="2000" b="1" dirty="0" err="1"/>
              <a:t>bashrc</a:t>
            </a:r>
            <a:r>
              <a:rPr lang="en-US" altLang="nl-BE" sz="2000" dirty="0"/>
              <a:t> file.</a:t>
            </a:r>
          </a:p>
          <a:p>
            <a:endParaRPr lang="en-US" altLang="nl-BE" sz="2000" dirty="0"/>
          </a:p>
          <a:p>
            <a:r>
              <a:rPr lang="en-US" altLang="nl-BE" sz="2000" dirty="0">
                <a:solidFill>
                  <a:srgbClr val="FF0000"/>
                </a:solidFill>
              </a:rPr>
              <a:t>On the cluster please edit only .</a:t>
            </a:r>
            <a:r>
              <a:rPr lang="en-US" altLang="nl-BE" sz="2000" dirty="0" err="1">
                <a:solidFill>
                  <a:srgbClr val="FF0000"/>
                </a:solidFill>
              </a:rPr>
              <a:t>bashrc</a:t>
            </a:r>
            <a:r>
              <a:rPr lang="en-US" altLang="nl-BE" sz="2000" dirty="0">
                <a:solidFill>
                  <a:srgbClr val="FF0000"/>
                </a:solidFill>
              </a:rPr>
              <a:t> file – in case of problem we can always allow you access thanks to correct .</a:t>
            </a:r>
            <a:r>
              <a:rPr lang="en-US" altLang="nl-BE" sz="2000" dirty="0" err="1">
                <a:solidFill>
                  <a:srgbClr val="FF0000"/>
                </a:solidFill>
              </a:rPr>
              <a:t>bash_profile</a:t>
            </a:r>
            <a:endParaRPr lang="en-US" altLang="nl-BE" sz="2000" dirty="0">
              <a:solidFill>
                <a:srgbClr val="FF0000"/>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129</a:t>
            </a:fld>
            <a:endParaRPr lang="nl-BE" dirty="0"/>
          </a:p>
        </p:txBody>
      </p:sp>
    </p:spTree>
    <p:extLst>
      <p:ext uri="{BB962C8B-B14F-4D97-AF65-F5344CB8AC3E}">
        <p14:creationId xmlns:p14="http://schemas.microsoft.com/office/powerpoint/2010/main" val="31435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35187" y="1349376"/>
            <a:ext cx="8191500" cy="4429125"/>
          </a:xfrm>
          <a:prstGeom prst="rect">
            <a:avLst/>
          </a:prstGeom>
        </p:spPr>
      </p:pic>
      <p:sp>
        <p:nvSpPr>
          <p:cNvPr id="5" name="Ovaal 4"/>
          <p:cNvSpPr/>
          <p:nvPr/>
        </p:nvSpPr>
        <p:spPr>
          <a:xfrm>
            <a:off x="4439816" y="3347913"/>
            <a:ext cx="936104" cy="43204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Ovaal 5"/>
          <p:cNvSpPr/>
          <p:nvPr/>
        </p:nvSpPr>
        <p:spPr>
          <a:xfrm>
            <a:off x="7248128" y="4437112"/>
            <a:ext cx="720080"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99628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body" idx="1"/>
          </p:nvPr>
        </p:nvSpPr>
        <p:spPr>
          <a:xfrm>
            <a:off x="1942442" y="1484782"/>
            <a:ext cx="8229600" cy="864098"/>
          </a:xfrm>
          <a:ln>
            <a:solidFill>
              <a:schemeClr val="tx1">
                <a:lumMod val="60000"/>
                <a:lumOff val="40000"/>
              </a:schemeClr>
            </a:solidFill>
          </a:ln>
        </p:spPr>
        <p:txBody>
          <a:bodyPr/>
          <a:lstStyle/>
          <a:p>
            <a:r>
              <a:rPr lang="en-US" altLang="nl-BE" sz="2000" dirty="0"/>
              <a:t>This is how your ~/.</a:t>
            </a:r>
            <a:r>
              <a:rPr lang="en-US" altLang="nl-BE" sz="2000" dirty="0" err="1"/>
              <a:t>bash_profile</a:t>
            </a:r>
            <a:r>
              <a:rPr lang="en-US" altLang="nl-BE" sz="2000" dirty="0"/>
              <a:t> looks like</a:t>
            </a:r>
          </a:p>
          <a:p>
            <a:r>
              <a:rPr lang="en-US" altLang="nl-BE" sz="2000" dirty="0"/>
              <a:t>Tip: never touch it</a:t>
            </a:r>
          </a:p>
          <a:p>
            <a:pPr>
              <a:buFont typeface="Wingdings" panose="05000000000000000000" pitchFamily="2" charset="2"/>
              <a:buNone/>
            </a:pPr>
            <a:endParaRPr lang="en-US" altLang="nl-BE" sz="2000" dirty="0">
              <a:latin typeface="Courier New" panose="02070309020205020404" pitchFamily="49" charset="0"/>
            </a:endParaRPr>
          </a:p>
          <a:p>
            <a:pPr>
              <a:buFont typeface="Wingdings" panose="05000000000000000000" pitchFamily="2" charset="2"/>
              <a:buNone/>
            </a:pPr>
            <a:endParaRPr lang="en-US" altLang="nl-BE" sz="2000" dirty="0">
              <a:latin typeface="Courier New" panose="02070309020205020404" pitchFamily="49" charset="0"/>
            </a:endParaRPr>
          </a:p>
          <a:p>
            <a:endParaRPr lang="en-US" altLang="nl-BE" sz="2000"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130</a:t>
            </a:fld>
            <a:endParaRPr lang="nl-BE" dirty="0"/>
          </a:p>
        </p:txBody>
      </p:sp>
      <p:sp>
        <p:nvSpPr>
          <p:cNvPr id="4" name="Rectangle 2"/>
          <p:cNvSpPr>
            <a:spLocks noGrp="1" noRot="1" noChangeArrowheads="1"/>
          </p:cNvSpPr>
          <p:nvPr>
            <p:ph type="title"/>
          </p:nvPr>
        </p:nvSpPr>
        <p:spPr>
          <a:xfrm>
            <a:off x="1981200" y="188640"/>
            <a:ext cx="8147248" cy="683976"/>
          </a:xfrm>
        </p:spPr>
        <p:txBody>
          <a:bodyPr>
            <a:normAutofit fontScale="90000"/>
          </a:bodyPr>
          <a:lstStyle/>
          <a:p>
            <a:r>
              <a:rPr lang="en-US" altLang="nl-BE" dirty="0">
                <a:solidFill>
                  <a:schemeClr val="tx1"/>
                </a:solidFill>
              </a:rPr>
              <a:t>~/.</a:t>
            </a:r>
            <a:r>
              <a:rPr lang="en-US" altLang="nl-BE" dirty="0" err="1">
                <a:solidFill>
                  <a:schemeClr val="tx1"/>
                </a:solidFill>
              </a:rPr>
              <a:t>bash_profile</a:t>
            </a:r>
            <a:endParaRPr lang="en-US" altLang="nl-BE" dirty="0">
              <a:solidFill>
                <a:schemeClr val="tx1"/>
              </a:solidFill>
            </a:endParaRPr>
          </a:p>
        </p:txBody>
      </p:sp>
      <p:grpSp>
        <p:nvGrpSpPr>
          <p:cNvPr id="6" name="Group 5"/>
          <p:cNvGrpSpPr/>
          <p:nvPr/>
        </p:nvGrpSpPr>
        <p:grpSpPr>
          <a:xfrm>
            <a:off x="1942442" y="2852937"/>
            <a:ext cx="8229600" cy="2369035"/>
            <a:chOff x="418442" y="2852936"/>
            <a:chExt cx="8229600" cy="2369035"/>
          </a:xfrm>
        </p:grpSpPr>
        <p:sp>
          <p:nvSpPr>
            <p:cNvPr id="3" name="TextBox 2"/>
            <p:cNvSpPr txBox="1"/>
            <p:nvPr/>
          </p:nvSpPr>
          <p:spPr>
            <a:xfrm>
              <a:off x="418442" y="3190646"/>
              <a:ext cx="8229600" cy="2031325"/>
            </a:xfrm>
            <a:prstGeom prst="rect">
              <a:avLst/>
            </a:prstGeom>
            <a:noFill/>
            <a:ln>
              <a:solidFill>
                <a:schemeClr val="tx1">
                  <a:lumMod val="60000"/>
                  <a:lumOff val="40000"/>
                </a:schemeClr>
              </a:solidFill>
            </a:ln>
          </p:spPr>
          <p:txBody>
            <a:bodyPr wrap="square" rtlCol="0">
              <a:spAutoFit/>
            </a:bodyPr>
            <a:lstStyle/>
            <a:p>
              <a:pPr>
                <a:buFont typeface="Wingdings" panose="05000000000000000000" pitchFamily="2" charset="2"/>
                <a:buNone/>
              </a:pPr>
              <a:r>
                <a:rPr lang="en-US" altLang="nl-BE" dirty="0">
                  <a:latin typeface="Courier New" panose="02070309020205020404" pitchFamily="49" charset="0"/>
                </a:rPr>
                <a:t># File:  .</a:t>
              </a:r>
              <a:r>
                <a:rPr lang="en-US" altLang="nl-BE" dirty="0" err="1">
                  <a:latin typeface="Courier New" panose="02070309020205020404" pitchFamily="49" charset="0"/>
                </a:rPr>
                <a:t>bash_profile</a:t>
              </a:r>
              <a:endParaRPr lang="en-US" altLang="nl-BE" dirty="0">
                <a:latin typeface="Courier New" panose="02070309020205020404" pitchFamily="49" charset="0"/>
              </a:endParaRPr>
            </a:p>
            <a:p>
              <a:pPr>
                <a:buFont typeface="Wingdings" panose="05000000000000000000" pitchFamily="2" charset="2"/>
                <a:buNone/>
              </a:pPr>
              <a:r>
                <a:rPr lang="en-US" altLang="nl-BE" dirty="0">
                  <a:latin typeface="Courier New" panose="02070309020205020404" pitchFamily="49" charset="0"/>
                </a:rPr>
                <a:t># Get the aliases and functions</a:t>
              </a:r>
            </a:p>
            <a:p>
              <a:pPr>
                <a:buFont typeface="Wingdings" panose="05000000000000000000" pitchFamily="2" charset="2"/>
                <a:buNone/>
              </a:pPr>
              <a:r>
                <a:rPr lang="en-US" altLang="nl-BE" dirty="0">
                  <a:latin typeface="Courier New" panose="02070309020205020404" pitchFamily="49" charset="0"/>
                </a:rPr>
                <a:t># Get whatever is in your </a:t>
              </a:r>
            </a:p>
            <a:p>
              <a:pPr>
                <a:buFont typeface="Wingdings" panose="05000000000000000000" pitchFamily="2" charset="2"/>
                <a:buNone/>
              </a:pPr>
              <a:r>
                <a:rPr lang="en-US" altLang="nl-BE" dirty="0">
                  <a:latin typeface="Courier New" panose="02070309020205020404" pitchFamily="49" charset="0"/>
                </a:rPr>
                <a:t># .</a:t>
              </a:r>
              <a:r>
                <a:rPr lang="en-US" altLang="nl-BE" dirty="0" err="1">
                  <a:latin typeface="Courier New" panose="02070309020205020404" pitchFamily="49" charset="0"/>
                </a:rPr>
                <a:t>bashrc</a:t>
              </a:r>
              <a:r>
                <a:rPr lang="en-US" altLang="nl-BE" dirty="0">
                  <a:latin typeface="Courier New" panose="02070309020205020404" pitchFamily="49" charset="0"/>
                </a:rPr>
                <a:t> </a:t>
              </a:r>
              <a:r>
                <a:rPr lang="en-US" altLang="nl-BE" dirty="0" err="1">
                  <a:latin typeface="Courier New" panose="02070309020205020404" pitchFamily="49" charset="0"/>
                </a:rPr>
                <a:t>config</a:t>
              </a:r>
              <a:r>
                <a:rPr lang="en-US" altLang="nl-BE" dirty="0">
                  <a:latin typeface="Courier New" panose="02070309020205020404" pitchFamily="49" charset="0"/>
                </a:rPr>
                <a:t> file</a:t>
              </a:r>
            </a:p>
            <a:p>
              <a:pPr>
                <a:buFont typeface="Wingdings" panose="05000000000000000000" pitchFamily="2" charset="2"/>
                <a:buNone/>
              </a:pPr>
              <a:r>
                <a:rPr lang="en-US" altLang="nl-BE" dirty="0">
                  <a:latin typeface="Courier New" panose="02070309020205020404" pitchFamily="49" charset="0"/>
                </a:rPr>
                <a:t>if [ -f ~/.</a:t>
              </a:r>
              <a:r>
                <a:rPr lang="en-US" altLang="nl-BE" dirty="0" err="1">
                  <a:latin typeface="Courier New" panose="02070309020205020404" pitchFamily="49" charset="0"/>
                </a:rPr>
                <a:t>bashrc</a:t>
              </a:r>
              <a:r>
                <a:rPr lang="en-US" altLang="nl-BE" dirty="0">
                  <a:latin typeface="Courier New" panose="02070309020205020404" pitchFamily="49" charset="0"/>
                </a:rPr>
                <a:t> ]; then </a:t>
              </a:r>
            </a:p>
            <a:p>
              <a:pPr>
                <a:buFont typeface="Wingdings" panose="05000000000000000000" pitchFamily="2" charset="2"/>
                <a:buNone/>
              </a:pPr>
              <a:r>
                <a:rPr lang="en-US" altLang="nl-BE" dirty="0">
                  <a:latin typeface="Courier New" panose="02070309020205020404" pitchFamily="49" charset="0"/>
                </a:rPr>
                <a:t>	. ~/.</a:t>
              </a:r>
              <a:r>
                <a:rPr lang="en-US" altLang="nl-BE" dirty="0" err="1">
                  <a:latin typeface="Courier New" panose="02070309020205020404" pitchFamily="49" charset="0"/>
                </a:rPr>
                <a:t>bashrc</a:t>
              </a:r>
              <a:endParaRPr lang="en-US" altLang="nl-BE" dirty="0">
                <a:latin typeface="Courier New" panose="02070309020205020404" pitchFamily="49" charset="0"/>
              </a:endParaRPr>
            </a:p>
            <a:p>
              <a:pPr>
                <a:buFont typeface="Wingdings" panose="05000000000000000000" pitchFamily="2" charset="2"/>
                <a:buNone/>
              </a:pPr>
              <a:r>
                <a:rPr lang="en-US" altLang="nl-BE" dirty="0">
                  <a:latin typeface="Courier New" panose="02070309020205020404" pitchFamily="49" charset="0"/>
                </a:rPr>
                <a:t>fi</a:t>
              </a:r>
              <a:endParaRPr lang="nl-BE" dirty="0"/>
            </a:p>
          </p:txBody>
        </p:sp>
        <p:sp>
          <p:nvSpPr>
            <p:cNvPr id="5" name="Rectangle 4"/>
            <p:cNvSpPr/>
            <p:nvPr/>
          </p:nvSpPr>
          <p:spPr>
            <a:xfrm>
              <a:off x="6883898" y="2852936"/>
              <a:ext cx="1764144" cy="337710"/>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dirty="0" err="1"/>
                <a:t>bash_profile</a:t>
              </a:r>
              <a:endParaRPr lang="nl-BE" dirty="0"/>
            </a:p>
          </p:txBody>
        </p:sp>
      </p:grpSp>
    </p:spTree>
    <p:extLst>
      <p:ext uri="{BB962C8B-B14F-4D97-AF65-F5344CB8AC3E}">
        <p14:creationId xmlns:p14="http://schemas.microsoft.com/office/powerpoint/2010/main" val="406147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type="body" sz="half" idx="1"/>
          </p:nvPr>
        </p:nvSpPr>
        <p:spPr>
          <a:xfrm>
            <a:off x="1981200" y="116632"/>
            <a:ext cx="4038600" cy="6248400"/>
          </a:xfrm>
        </p:spPr>
        <p:txBody>
          <a:bodyPr>
            <a:normAutofit fontScale="92500" lnSpcReduction="10000"/>
          </a:bodyPr>
          <a:lstStyle/>
          <a:p>
            <a:pPr>
              <a:lnSpc>
                <a:spcPct val="80000"/>
              </a:lnSpc>
              <a:buFont typeface="Wingdings" panose="05000000000000000000" pitchFamily="2" charset="2"/>
              <a:buNone/>
            </a:pPr>
            <a:r>
              <a:rPr lang="en-US" altLang="nl-BE" sz="1700" dirty="0"/>
              <a:t># File: .</a:t>
            </a:r>
            <a:r>
              <a:rPr lang="en-US" altLang="nl-BE" sz="1700" dirty="0" err="1"/>
              <a:t>bashrc</a:t>
            </a:r>
            <a:r>
              <a:rPr lang="en-US" altLang="nl-BE" sz="1700" dirty="0"/>
              <a:t> #</a:t>
            </a:r>
          </a:p>
          <a:p>
            <a:pPr>
              <a:lnSpc>
                <a:spcPct val="80000"/>
              </a:lnSpc>
              <a:buFont typeface="Wingdings" panose="05000000000000000000" pitchFamily="2" charset="2"/>
              <a:buNone/>
            </a:pPr>
            <a:r>
              <a:rPr lang="en-US" altLang="nl-BE" sz="1700" dirty="0"/>
              <a:t># Description: A default .</a:t>
            </a:r>
            <a:r>
              <a:rPr lang="en-US" altLang="nl-BE" sz="1700" dirty="0" err="1"/>
              <a:t>bashrc</a:t>
            </a:r>
            <a:r>
              <a:rPr lang="en-US" altLang="nl-BE" sz="1700" dirty="0"/>
              <a:t> </a:t>
            </a:r>
          </a:p>
          <a:p>
            <a:pPr>
              <a:lnSpc>
                <a:spcPct val="80000"/>
              </a:lnSpc>
              <a:buFont typeface="Wingdings" panose="05000000000000000000" pitchFamily="2" charset="2"/>
              <a:buNone/>
            </a:pPr>
            <a:r>
              <a:rPr lang="en-US" altLang="nl-BE" sz="1700" dirty="0"/>
              <a:t>###Source global </a:t>
            </a:r>
            <a:r>
              <a:rPr lang="en-US" altLang="nl-BE" sz="1700" dirty="0" err="1"/>
              <a:t>defs</a:t>
            </a:r>
            <a:r>
              <a:rPr lang="en-US" altLang="nl-BE" sz="1700" dirty="0"/>
              <a:t> ###</a:t>
            </a:r>
          </a:p>
          <a:p>
            <a:pPr>
              <a:lnSpc>
                <a:spcPct val="80000"/>
              </a:lnSpc>
              <a:buFont typeface="Wingdings" panose="05000000000000000000" pitchFamily="2" charset="2"/>
              <a:buNone/>
            </a:pPr>
            <a:r>
              <a:rPr lang="en-US" altLang="nl-BE" sz="1700" dirty="0"/>
              <a:t>if [ -f /</a:t>
            </a:r>
            <a:r>
              <a:rPr lang="en-US" altLang="nl-BE" sz="1700" dirty="0" err="1"/>
              <a:t>etc</a:t>
            </a:r>
            <a:r>
              <a:rPr lang="en-US" altLang="nl-BE" sz="1700" dirty="0"/>
              <a:t>/</a:t>
            </a:r>
            <a:r>
              <a:rPr lang="en-US" altLang="nl-BE" sz="1700" dirty="0" err="1"/>
              <a:t>bashrc</a:t>
            </a:r>
            <a:r>
              <a:rPr lang="en-US" altLang="nl-BE" sz="1700" dirty="0"/>
              <a:t> ]; then</a:t>
            </a:r>
          </a:p>
          <a:p>
            <a:pPr>
              <a:lnSpc>
                <a:spcPct val="80000"/>
              </a:lnSpc>
              <a:buFont typeface="Wingdings" panose="05000000000000000000" pitchFamily="2" charset="2"/>
              <a:buNone/>
            </a:pPr>
            <a:r>
              <a:rPr lang="en-US" altLang="nl-BE" sz="1700" dirty="0"/>
              <a:t>	. /</a:t>
            </a:r>
            <a:r>
              <a:rPr lang="en-US" altLang="nl-BE" sz="1700" dirty="0" err="1"/>
              <a:t>etc</a:t>
            </a:r>
            <a:r>
              <a:rPr lang="en-US" altLang="nl-BE" sz="1700" dirty="0"/>
              <a:t>/</a:t>
            </a:r>
            <a:r>
              <a:rPr lang="en-US" altLang="nl-BE" sz="1700" dirty="0" err="1"/>
              <a:t>bashrc</a:t>
            </a:r>
            <a:endParaRPr lang="en-US" altLang="nl-BE" sz="1700" dirty="0"/>
          </a:p>
          <a:p>
            <a:pPr>
              <a:lnSpc>
                <a:spcPct val="80000"/>
              </a:lnSpc>
              <a:buFont typeface="Wingdings" panose="05000000000000000000" pitchFamily="2" charset="2"/>
              <a:buNone/>
            </a:pPr>
            <a:r>
              <a:rPr lang="en-US" altLang="nl-BE" sz="1700" dirty="0"/>
              <a:t>fi</a:t>
            </a:r>
          </a:p>
          <a:p>
            <a:pPr>
              <a:lnSpc>
                <a:spcPct val="80000"/>
              </a:lnSpc>
              <a:buFont typeface="Wingdings" panose="05000000000000000000" pitchFamily="2" charset="2"/>
              <a:buNone/>
            </a:pPr>
            <a:endParaRPr lang="en-US" altLang="nl-BE" sz="1700" dirty="0"/>
          </a:p>
          <a:p>
            <a:pPr>
              <a:lnSpc>
                <a:spcPct val="80000"/>
              </a:lnSpc>
              <a:buFont typeface="Wingdings" panose="05000000000000000000" pitchFamily="2" charset="2"/>
              <a:buNone/>
            </a:pPr>
            <a:r>
              <a:rPr lang="en-US" altLang="nl-BE" sz="1700" dirty="0"/>
              <a:t>###set the prompt ###</a:t>
            </a:r>
          </a:p>
          <a:p>
            <a:pPr>
              <a:lnSpc>
                <a:spcPct val="80000"/>
              </a:lnSpc>
              <a:buFont typeface="Wingdings" panose="05000000000000000000" pitchFamily="2" charset="2"/>
              <a:buNone/>
            </a:pPr>
            <a:r>
              <a:rPr lang="en-US" altLang="nl-BE" sz="1700" dirty="0"/>
              <a:t># uncomment out only one</a:t>
            </a:r>
          </a:p>
          <a:p>
            <a:pPr>
              <a:lnSpc>
                <a:spcPct val="80000"/>
              </a:lnSpc>
              <a:buFont typeface="Wingdings" panose="05000000000000000000" pitchFamily="2" charset="2"/>
              <a:buNone/>
            </a:pPr>
            <a:r>
              <a:rPr lang="en-US" altLang="nl-BE" sz="1700" dirty="0"/>
              <a:t># this is hostname and time</a:t>
            </a:r>
          </a:p>
          <a:p>
            <a:pPr>
              <a:lnSpc>
                <a:spcPct val="80000"/>
              </a:lnSpc>
              <a:buFont typeface="Wingdings" panose="05000000000000000000" pitchFamily="2" charset="2"/>
              <a:buNone/>
            </a:pPr>
            <a:r>
              <a:rPr lang="en-US" altLang="nl-BE" sz="1700" dirty="0"/>
              <a:t>PS1="\h-(\@):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history number</a:t>
            </a:r>
          </a:p>
          <a:p>
            <a:pPr>
              <a:lnSpc>
                <a:spcPct val="80000"/>
              </a:lnSpc>
              <a:buFont typeface="Wingdings" panose="05000000000000000000" pitchFamily="2" charset="2"/>
              <a:buNone/>
            </a:pPr>
            <a:r>
              <a:rPr lang="en-US" altLang="nl-BE" sz="1700" dirty="0"/>
              <a:t>#PS1="\h-(\!)#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working directory</a:t>
            </a:r>
          </a:p>
          <a:p>
            <a:pPr>
              <a:lnSpc>
                <a:spcPct val="80000"/>
              </a:lnSpc>
              <a:buFont typeface="Wingdings" panose="05000000000000000000" pitchFamily="2" charset="2"/>
              <a:buNone/>
            </a:pPr>
            <a:r>
              <a:rPr lang="en-US" altLang="nl-BE" sz="1700" dirty="0"/>
              <a:t>#PS1="\h-(\w)#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shortened working </a:t>
            </a:r>
          </a:p>
          <a:p>
            <a:pPr>
              <a:lnSpc>
                <a:spcPct val="80000"/>
              </a:lnSpc>
              <a:buFont typeface="Wingdings" panose="05000000000000000000" pitchFamily="2" charset="2"/>
              <a:buNone/>
            </a:pPr>
            <a:r>
              <a:rPr lang="en-US" altLang="nl-BE" sz="1700" dirty="0"/>
              <a:t># directory</a:t>
            </a:r>
          </a:p>
          <a:p>
            <a:pPr>
              <a:lnSpc>
                <a:spcPct val="80000"/>
              </a:lnSpc>
              <a:buFont typeface="Wingdings" panose="05000000000000000000" pitchFamily="2" charset="2"/>
              <a:buNone/>
            </a:pPr>
            <a:r>
              <a:rPr lang="en-US" altLang="nl-BE" sz="1700" dirty="0"/>
              <a:t>#PS1="\h-(\W)# "</a:t>
            </a:r>
          </a:p>
          <a:p>
            <a:pPr>
              <a:lnSpc>
                <a:spcPct val="80000"/>
              </a:lnSpc>
              <a:buFont typeface="Wingdings" panose="05000000000000000000" pitchFamily="2" charset="2"/>
              <a:buNone/>
            </a:pPr>
            <a:endParaRPr lang="en-US" altLang="nl-BE" sz="1700" dirty="0"/>
          </a:p>
          <a:p>
            <a:pPr>
              <a:lnSpc>
                <a:spcPct val="80000"/>
              </a:lnSpc>
              <a:buFont typeface="Wingdings" panose="05000000000000000000" pitchFamily="2" charset="2"/>
              <a:buNone/>
            </a:pPr>
            <a:endParaRPr lang="en-US" altLang="nl-BE" sz="1700" dirty="0"/>
          </a:p>
        </p:txBody>
      </p:sp>
      <p:sp>
        <p:nvSpPr>
          <p:cNvPr id="37893" name="Rectangle 5"/>
          <p:cNvSpPr>
            <a:spLocks noGrp="1" noChangeArrowheads="1"/>
          </p:cNvSpPr>
          <p:nvPr>
            <p:ph type="body" sz="half" idx="2"/>
          </p:nvPr>
        </p:nvSpPr>
        <p:spPr>
          <a:xfrm>
            <a:off x="6161400" y="1124744"/>
            <a:ext cx="4038600" cy="4852392"/>
          </a:xfrm>
        </p:spPr>
        <p:txBody>
          <a:bodyPr>
            <a:normAutofit fontScale="92500" lnSpcReduction="20000"/>
          </a:bodyPr>
          <a:lstStyle/>
          <a:p>
            <a:pPr>
              <a:lnSpc>
                <a:spcPct val="80000"/>
              </a:lnSpc>
              <a:buFont typeface="Wingdings" panose="05000000000000000000" pitchFamily="2" charset="2"/>
              <a:buNone/>
            </a:pPr>
            <a:r>
              <a:rPr lang="en-US" altLang="nl-BE" sz="1700" dirty="0">
                <a:latin typeface="+mj-lt"/>
              </a:rPr>
              <a:t>### path manipulation ###</a:t>
            </a:r>
          </a:p>
          <a:p>
            <a:pPr>
              <a:lnSpc>
                <a:spcPct val="80000"/>
              </a:lnSpc>
              <a:buFont typeface="Wingdings" panose="05000000000000000000" pitchFamily="2" charset="2"/>
              <a:buNone/>
            </a:pPr>
            <a:r>
              <a:rPr lang="en-US" altLang="nl-BE" sz="1700" dirty="0">
                <a:latin typeface="+mj-lt"/>
              </a:rPr>
              <a:t># add ~/bin to the path,</a:t>
            </a:r>
          </a:p>
          <a:p>
            <a:pPr>
              <a:lnSpc>
                <a:spcPct val="80000"/>
              </a:lnSpc>
              <a:buFont typeface="Wingdings" panose="05000000000000000000" pitchFamily="2" charset="2"/>
              <a:buNone/>
            </a:pPr>
            <a:r>
              <a:rPr lang="en-US" altLang="nl-BE" sz="1700" dirty="0">
                <a:latin typeface="+mj-lt"/>
              </a:rPr>
              <a:t># </a:t>
            </a:r>
            <a:r>
              <a:rPr lang="en-US" altLang="nl-BE" sz="1700" dirty="0" err="1">
                <a:latin typeface="+mj-lt"/>
              </a:rPr>
              <a:t>cwd</a:t>
            </a:r>
            <a:r>
              <a:rPr lang="en-US" altLang="nl-BE" sz="1700" dirty="0">
                <a:latin typeface="+mj-lt"/>
              </a:rPr>
              <a:t> as well</a:t>
            </a:r>
          </a:p>
          <a:p>
            <a:pPr>
              <a:lnSpc>
                <a:spcPct val="80000"/>
              </a:lnSpc>
              <a:buFont typeface="Wingdings" panose="05000000000000000000" pitchFamily="2" charset="2"/>
              <a:buNone/>
            </a:pPr>
            <a:r>
              <a:rPr lang="en-US" altLang="nl-BE" sz="1700" dirty="0">
                <a:latin typeface="+mj-lt"/>
              </a:rPr>
              <a:t>PATH="$PATH:$HOME/bin:./“</a:t>
            </a:r>
          </a:p>
          <a:p>
            <a:pPr>
              <a:lnSpc>
                <a:spcPct val="80000"/>
              </a:lnSpc>
              <a:buFont typeface="Wingdings" panose="05000000000000000000" pitchFamily="2" charset="2"/>
              <a:buNone/>
            </a:pPr>
            <a:endParaRPr lang="en-US" altLang="nl-BE" sz="1700" dirty="0">
              <a:latin typeface="+mj-lt"/>
            </a:endParaRPr>
          </a:p>
          <a:p>
            <a:pPr>
              <a:lnSpc>
                <a:spcPct val="80000"/>
              </a:lnSpc>
              <a:buFont typeface="Wingdings" panose="05000000000000000000" pitchFamily="2" charset="2"/>
              <a:buNone/>
            </a:pPr>
            <a:r>
              <a:rPr lang="en-US" altLang="nl-BE" sz="1700" dirty="0">
                <a:latin typeface="+mj-lt"/>
              </a:rPr>
              <a:t>### </a:t>
            </a:r>
            <a:r>
              <a:rPr lang="en-US" altLang="nl-BE" sz="1700" dirty="0" err="1">
                <a:latin typeface="+mj-lt"/>
              </a:rPr>
              <a:t>env</a:t>
            </a:r>
            <a:r>
              <a:rPr lang="en-US" altLang="nl-BE" sz="1700" dirty="0">
                <a:latin typeface="+mj-lt"/>
              </a:rPr>
              <a:t> variables ###</a:t>
            </a:r>
          </a:p>
          <a:p>
            <a:pPr>
              <a:lnSpc>
                <a:spcPct val="80000"/>
              </a:lnSpc>
              <a:buFont typeface="Wingdings" panose="05000000000000000000" pitchFamily="2" charset="2"/>
              <a:buNone/>
            </a:pPr>
            <a:r>
              <a:rPr lang="en-US" altLang="nl-BE" sz="1700" dirty="0">
                <a:latin typeface="+mj-lt"/>
              </a:rPr>
              <a:t># make sure that you </a:t>
            </a:r>
          </a:p>
          <a:p>
            <a:pPr>
              <a:lnSpc>
                <a:spcPct val="80000"/>
              </a:lnSpc>
              <a:buFont typeface="Wingdings" panose="05000000000000000000" pitchFamily="2" charset="2"/>
              <a:buNone/>
            </a:pPr>
            <a:r>
              <a:rPr lang="en-US" altLang="nl-BE" sz="1700" dirty="0">
                <a:latin typeface="+mj-lt"/>
              </a:rPr>
              <a:t># change this to your </a:t>
            </a:r>
          </a:p>
          <a:p>
            <a:pPr>
              <a:lnSpc>
                <a:spcPct val="80000"/>
              </a:lnSpc>
              <a:buFont typeface="Wingdings" panose="05000000000000000000" pitchFamily="2" charset="2"/>
              <a:buNone/>
            </a:pPr>
            <a:r>
              <a:rPr lang="en-US" altLang="nl-BE" sz="1700" dirty="0">
                <a:latin typeface="+mj-lt"/>
              </a:rPr>
              <a:t># username </a:t>
            </a:r>
          </a:p>
          <a:p>
            <a:pPr>
              <a:lnSpc>
                <a:spcPct val="80000"/>
              </a:lnSpc>
              <a:buFont typeface="Wingdings" panose="05000000000000000000" pitchFamily="2" charset="2"/>
              <a:buNone/>
            </a:pPr>
            <a:r>
              <a:rPr lang="en-US" altLang="nl-BE" sz="1700" dirty="0">
                <a:latin typeface="+mj-lt"/>
              </a:rPr>
              <a:t>MAIL="/</a:t>
            </a:r>
            <a:r>
              <a:rPr lang="en-US" altLang="nl-BE" sz="1700" dirty="0" err="1">
                <a:latin typeface="+mj-lt"/>
              </a:rPr>
              <a:t>afs</a:t>
            </a:r>
            <a:r>
              <a:rPr lang="en-US" altLang="nl-BE" sz="1700" dirty="0">
                <a:latin typeface="+mj-lt"/>
              </a:rPr>
              <a:t>/umbc.edu/users/u/s/username/Mail/inbox“</a:t>
            </a:r>
          </a:p>
          <a:p>
            <a:pPr>
              <a:lnSpc>
                <a:spcPct val="80000"/>
              </a:lnSpc>
              <a:buFont typeface="Wingdings" panose="05000000000000000000" pitchFamily="2" charset="2"/>
              <a:buNone/>
            </a:pPr>
            <a:r>
              <a:rPr lang="en-US" altLang="nl-BE" sz="1700" dirty="0">
                <a:latin typeface="+mj-lt"/>
              </a:rPr>
              <a:t>export PATH</a:t>
            </a:r>
          </a:p>
          <a:p>
            <a:pPr>
              <a:lnSpc>
                <a:spcPct val="80000"/>
              </a:lnSpc>
              <a:buFont typeface="Wingdings" panose="05000000000000000000" pitchFamily="2" charset="2"/>
              <a:buNone/>
            </a:pPr>
            <a:r>
              <a:rPr lang="en-US" altLang="nl-BE" sz="1700" dirty="0">
                <a:latin typeface="+mj-lt"/>
              </a:rPr>
              <a:t>unset USERNAME</a:t>
            </a:r>
          </a:p>
          <a:p>
            <a:pPr>
              <a:lnSpc>
                <a:spcPct val="80000"/>
              </a:lnSpc>
              <a:buFont typeface="Wingdings" panose="05000000000000000000" pitchFamily="2" charset="2"/>
              <a:buNone/>
            </a:pPr>
            <a:endParaRPr lang="en-US" altLang="nl-BE" sz="1700" dirty="0">
              <a:latin typeface="+mj-lt"/>
            </a:endParaRPr>
          </a:p>
          <a:p>
            <a:pPr>
              <a:lnSpc>
                <a:spcPct val="80000"/>
              </a:lnSpc>
              <a:buFont typeface="Wingdings" panose="05000000000000000000" pitchFamily="2" charset="2"/>
              <a:buNone/>
            </a:pPr>
            <a:r>
              <a:rPr lang="en-US" altLang="nl-BE" sz="1700" dirty="0">
                <a:latin typeface="+mj-lt"/>
              </a:rPr>
              <a:t>### User-specific aliases </a:t>
            </a:r>
          </a:p>
          <a:p>
            <a:pPr>
              <a:lnSpc>
                <a:spcPct val="80000"/>
              </a:lnSpc>
              <a:buFont typeface="Wingdings" panose="05000000000000000000" pitchFamily="2" charset="2"/>
              <a:buNone/>
            </a:pPr>
            <a:r>
              <a:rPr lang="en-US" altLang="nl-BE" sz="1700" dirty="0">
                <a:latin typeface="+mj-lt"/>
              </a:rPr>
              <a:t>### and functions ###</a:t>
            </a:r>
          </a:p>
          <a:p>
            <a:pPr>
              <a:lnSpc>
                <a:spcPct val="80000"/>
              </a:lnSpc>
              <a:buFont typeface="Wingdings" panose="05000000000000000000" pitchFamily="2" charset="2"/>
              <a:buNone/>
            </a:pPr>
            <a:r>
              <a:rPr lang="en-US" altLang="nl-BE" sz="1700" dirty="0">
                <a:latin typeface="+mj-lt"/>
              </a:rPr>
              <a:t>alias </a:t>
            </a:r>
            <a:r>
              <a:rPr lang="en-US" altLang="nl-BE" sz="1700" dirty="0" err="1">
                <a:latin typeface="+mj-lt"/>
              </a:rPr>
              <a:t>rm</a:t>
            </a:r>
            <a:r>
              <a:rPr lang="en-US" altLang="nl-BE" sz="1700" dirty="0">
                <a:latin typeface="+mj-lt"/>
              </a:rPr>
              <a:t>="</a:t>
            </a:r>
            <a:r>
              <a:rPr lang="en-US" altLang="nl-BE" sz="1700" dirty="0" err="1">
                <a:latin typeface="+mj-lt"/>
              </a:rPr>
              <a:t>rm</a:t>
            </a:r>
            <a:r>
              <a:rPr lang="en-US" altLang="nl-BE" sz="1700" dirty="0">
                <a:latin typeface="+mj-lt"/>
              </a:rPr>
              <a:t> -</a:t>
            </a:r>
            <a:r>
              <a:rPr lang="en-US" altLang="nl-BE" sz="1700" dirty="0" err="1">
                <a:latin typeface="+mj-lt"/>
              </a:rPr>
              <a:t>i</a:t>
            </a:r>
            <a:r>
              <a:rPr lang="en-US" altLang="nl-BE" sz="1700" dirty="0">
                <a:latin typeface="+mj-lt"/>
              </a:rPr>
              <a:t>" </a:t>
            </a:r>
          </a:p>
          <a:p>
            <a:pPr>
              <a:lnSpc>
                <a:spcPct val="80000"/>
              </a:lnSpc>
            </a:pPr>
            <a:endParaRPr lang="en-US" altLang="nl-BE" sz="1700" dirty="0">
              <a:latin typeface="+mj-lt"/>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131</a:t>
            </a:fld>
            <a:endParaRPr lang="nl-BE"/>
          </a:p>
        </p:txBody>
      </p:sp>
    </p:spTree>
    <p:extLst>
      <p:ext uri="{BB962C8B-B14F-4D97-AF65-F5344CB8AC3E}">
        <p14:creationId xmlns:p14="http://schemas.microsoft.com/office/powerpoint/2010/main" val="243135119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759544" y="0"/>
            <a:ext cx="7576816" cy="900000"/>
          </a:xfrm>
        </p:spPr>
        <p:txBody>
          <a:bodyPr/>
          <a:lstStyle/>
          <a:p>
            <a:pPr eaLnBrk="1" hangingPunct="1">
              <a:defRPr/>
            </a:pPr>
            <a:r>
              <a:rPr lang="en-US" dirty="0" err="1"/>
              <a:t>Flavours</a:t>
            </a:r>
            <a:r>
              <a:rPr lang="en-US" dirty="0"/>
              <a:t> of Unix Shells</a:t>
            </a:r>
          </a:p>
        </p:txBody>
      </p:sp>
      <p:sp>
        <p:nvSpPr>
          <p:cNvPr id="11267" name="Rectangle 3"/>
          <p:cNvSpPr>
            <a:spLocks noGrp="1" noChangeArrowheads="1"/>
          </p:cNvSpPr>
          <p:nvPr>
            <p:ph type="body" idx="1"/>
          </p:nvPr>
        </p:nvSpPr>
        <p:spPr>
          <a:xfrm>
            <a:off x="1759544" y="1052737"/>
            <a:ext cx="8458200" cy="4824536"/>
          </a:xfrm>
        </p:spPr>
        <p:txBody>
          <a:bodyPr/>
          <a:lstStyle/>
          <a:p>
            <a:pPr>
              <a:lnSpc>
                <a:spcPct val="90000"/>
              </a:lnSpc>
              <a:defRPr/>
            </a:pPr>
            <a:r>
              <a:rPr lang="en-US" sz="2000" dirty="0"/>
              <a:t>Two main </a:t>
            </a:r>
            <a:r>
              <a:rPr lang="en-US" sz="2000" dirty="0" err="1"/>
              <a:t>flavours</a:t>
            </a:r>
            <a:r>
              <a:rPr lang="en-US" sz="2000" dirty="0"/>
              <a:t> of Unix Shells</a:t>
            </a:r>
          </a:p>
          <a:p>
            <a:pPr lvl="1">
              <a:lnSpc>
                <a:spcPct val="90000"/>
              </a:lnSpc>
              <a:defRPr/>
            </a:pPr>
            <a:r>
              <a:rPr lang="en-US" sz="2000" dirty="0">
                <a:solidFill>
                  <a:schemeClr val="accent1"/>
                </a:solidFill>
              </a:rPr>
              <a:t>Bourne</a:t>
            </a:r>
            <a:r>
              <a:rPr lang="en-US" sz="2000" dirty="0"/>
              <a:t> (or Standard Shell): </a:t>
            </a:r>
            <a:r>
              <a:rPr lang="en-US" sz="2000" dirty="0" err="1">
                <a:latin typeface="Courier New" panose="02070309020205020404" pitchFamily="49" charset="0"/>
                <a:cs typeface="Courier New" panose="02070309020205020404" pitchFamily="49" charset="0"/>
              </a:rPr>
              <a:t>sh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ksh</a:t>
            </a:r>
            <a:r>
              <a:rPr lang="en-US" sz="2000" dirty="0">
                <a:latin typeface="Courier New" panose="02070309020205020404" pitchFamily="49" charset="0"/>
                <a:cs typeface="Courier New" panose="02070309020205020404" pitchFamily="49" charset="0"/>
              </a:rPr>
              <a:t>, bash, </a:t>
            </a:r>
            <a:r>
              <a:rPr lang="en-US" sz="2000" dirty="0" err="1">
                <a:latin typeface="Courier New" panose="02070309020205020404" pitchFamily="49" charset="0"/>
                <a:cs typeface="Courier New" panose="02070309020205020404" pitchFamily="49" charset="0"/>
              </a:rPr>
              <a:t>zsh</a:t>
            </a:r>
            <a:endParaRPr lang="en-US" sz="2000" dirty="0">
              <a:latin typeface="Courier New" panose="02070309020205020404" pitchFamily="49" charset="0"/>
              <a:cs typeface="Courier New" panose="02070309020205020404" pitchFamily="49" charset="0"/>
            </a:endParaRPr>
          </a:p>
          <a:p>
            <a:pPr lvl="2">
              <a:lnSpc>
                <a:spcPct val="90000"/>
              </a:lnSpc>
              <a:defRPr/>
            </a:pPr>
            <a:r>
              <a:rPr lang="en-US" dirty="0"/>
              <a:t>Fast</a:t>
            </a:r>
          </a:p>
          <a:p>
            <a:pPr lvl="2">
              <a:lnSpc>
                <a:spcPct val="90000"/>
              </a:lnSpc>
              <a:buClr>
                <a:schemeClr val="tx2"/>
              </a:buClr>
              <a:defRPr/>
            </a:pPr>
            <a:r>
              <a:rPr lang="en-US" dirty="0">
                <a:solidFill>
                  <a:schemeClr val="accent1"/>
                </a:solidFill>
              </a:rPr>
              <a:t>$</a:t>
            </a:r>
            <a:r>
              <a:rPr lang="en-US" dirty="0"/>
              <a:t> for command prompt</a:t>
            </a:r>
          </a:p>
          <a:p>
            <a:pPr lvl="1">
              <a:lnSpc>
                <a:spcPct val="90000"/>
              </a:lnSpc>
              <a:defRPr/>
            </a:pPr>
            <a:r>
              <a:rPr lang="en-US" sz="2000" dirty="0">
                <a:solidFill>
                  <a:schemeClr val="accent1"/>
                </a:solidFill>
              </a:rPr>
              <a:t>C</a:t>
            </a:r>
            <a:r>
              <a:rPr lang="en-US" sz="2000" dirty="0"/>
              <a:t> shell : </a:t>
            </a:r>
            <a:r>
              <a:rPr lang="en-US" sz="2000" dirty="0" err="1">
                <a:latin typeface="Courier New" panose="02070309020205020404" pitchFamily="49" charset="0"/>
                <a:cs typeface="Courier New" panose="02070309020205020404" pitchFamily="49" charset="0"/>
              </a:rPr>
              <a:t>csh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tcsh</a:t>
            </a:r>
            <a:endParaRPr lang="en-US" sz="2000" dirty="0">
              <a:latin typeface="Courier New" panose="02070309020205020404" pitchFamily="49" charset="0"/>
              <a:cs typeface="Courier New" panose="02070309020205020404" pitchFamily="49" charset="0"/>
            </a:endParaRPr>
          </a:p>
          <a:p>
            <a:pPr lvl="2">
              <a:lnSpc>
                <a:spcPct val="90000"/>
              </a:lnSpc>
              <a:defRPr/>
            </a:pPr>
            <a:r>
              <a:rPr lang="pl-PL" dirty="0"/>
              <a:t>easier</a:t>
            </a:r>
            <a:r>
              <a:rPr lang="en-US" dirty="0"/>
              <a:t> </a:t>
            </a:r>
            <a:r>
              <a:rPr lang="pl-PL" dirty="0"/>
              <a:t>for</a:t>
            </a:r>
            <a:r>
              <a:rPr lang="en-US" dirty="0"/>
              <a:t> scripting</a:t>
            </a:r>
          </a:p>
          <a:p>
            <a:pPr lvl="2">
              <a:lnSpc>
                <a:spcPct val="90000"/>
              </a:lnSpc>
              <a:buClr>
                <a:schemeClr val="tx2"/>
              </a:buClr>
              <a:defRPr/>
            </a:pPr>
            <a:r>
              <a:rPr lang="en-US" dirty="0">
                <a:solidFill>
                  <a:schemeClr val="accent1"/>
                </a:solidFill>
              </a:rPr>
              <a:t>%</a:t>
            </a:r>
            <a:r>
              <a:rPr lang="en-US" dirty="0"/>
              <a:t>, &gt; for command prompt</a:t>
            </a:r>
          </a:p>
          <a:p>
            <a:pPr>
              <a:lnSpc>
                <a:spcPct val="90000"/>
              </a:lnSpc>
              <a:defRPr/>
            </a:pPr>
            <a:r>
              <a:rPr lang="en-US" sz="2000" dirty="0"/>
              <a:t>To check shell:</a:t>
            </a:r>
          </a:p>
          <a:p>
            <a:pPr lvl="1">
              <a:lnSpc>
                <a:spcPct val="90000"/>
              </a:lnSpc>
              <a:defRPr/>
            </a:pPr>
            <a:r>
              <a:rPr lang="en-US" sz="2000" dirty="0">
                <a:latin typeface="Courier New" panose="02070309020205020404" pitchFamily="49" charset="0"/>
                <a:cs typeface="Courier New" panose="02070309020205020404" pitchFamily="49" charset="0"/>
              </a:rPr>
              <a:t>% echo $SHELL</a:t>
            </a:r>
            <a:r>
              <a:rPr lang="en-US" sz="2000" dirty="0"/>
              <a:t> (shell is a pre-defined variable</a:t>
            </a:r>
            <a:r>
              <a:rPr lang="pl-PL" sz="2000" dirty="0"/>
              <a:t> -default</a:t>
            </a:r>
            <a:r>
              <a:rPr lang="en-US" sz="2000" dirty="0"/>
              <a:t>)</a:t>
            </a:r>
            <a:endParaRPr lang="pl-PL" sz="2000" dirty="0"/>
          </a:p>
          <a:p>
            <a:pPr lvl="1">
              <a:lnSpc>
                <a:spcPct val="90000"/>
              </a:lnSpc>
              <a:defRPr/>
            </a:pPr>
            <a:r>
              <a:rPr lang="en-US" sz="2000" dirty="0">
                <a:latin typeface="Courier New" panose="02070309020205020404" pitchFamily="49" charset="0"/>
                <a:cs typeface="Courier New" panose="02070309020205020404" pitchFamily="49" charset="0"/>
              </a:rPr>
              <a:t>% echo $</a:t>
            </a:r>
            <a:r>
              <a:rPr lang="pl-PL" sz="2000" dirty="0">
                <a:latin typeface="Courier New" panose="02070309020205020404" pitchFamily="49" charset="0"/>
                <a:cs typeface="Courier New" panose="02070309020205020404" pitchFamily="49" charset="0"/>
              </a:rPr>
              <a:t>shell</a:t>
            </a:r>
            <a:r>
              <a:rPr lang="en-US" sz="2000" dirty="0">
                <a:latin typeface="Courier New" panose="02070309020205020404" pitchFamily="49" charset="0"/>
                <a:cs typeface="Courier New" panose="02070309020205020404" pitchFamily="49" charset="0"/>
              </a:rPr>
              <a:t> </a:t>
            </a:r>
            <a:r>
              <a:rPr lang="en-US" sz="2000" dirty="0"/>
              <a:t>(shell </a:t>
            </a:r>
            <a:r>
              <a:rPr lang="pl-PL" sz="2000" dirty="0"/>
              <a:t>that is running</a:t>
            </a:r>
            <a:r>
              <a:rPr lang="en-US" sz="2000" dirty="0"/>
              <a:t>)</a:t>
            </a:r>
            <a:endParaRPr lang="pl-PL" sz="2000" dirty="0"/>
          </a:p>
          <a:p>
            <a:pPr>
              <a:lnSpc>
                <a:spcPct val="90000"/>
              </a:lnSpc>
              <a:defRPr/>
            </a:pPr>
            <a:r>
              <a:rPr lang="en-US" sz="2000" dirty="0"/>
              <a:t>To switch shell:</a:t>
            </a:r>
          </a:p>
          <a:p>
            <a:pPr lvl="1">
              <a:lnSpc>
                <a:spcPct val="90000"/>
              </a:lnSpc>
              <a:defRPr/>
            </a:pPr>
            <a:r>
              <a:rPr lang="en-US" sz="2000" dirty="0">
                <a:latin typeface="Courier New" panose="02070309020205020404" pitchFamily="49" charset="0"/>
                <a:cs typeface="Courier New" panose="02070309020205020404" pitchFamily="49" charset="0"/>
              </a:rPr>
              <a:t>% exec &lt;</a:t>
            </a:r>
            <a:r>
              <a:rPr lang="en-US" sz="2000" dirty="0" err="1">
                <a:latin typeface="Courier New" panose="02070309020205020404" pitchFamily="49" charset="0"/>
                <a:cs typeface="Courier New" panose="02070309020205020404" pitchFamily="49" charset="0"/>
              </a:rPr>
              <a:t>shellname</a:t>
            </a:r>
            <a:r>
              <a:rPr lang="en-US" sz="2000" dirty="0">
                <a:latin typeface="Courier New" panose="02070309020205020404" pitchFamily="49" charset="0"/>
                <a:cs typeface="Courier New" panose="02070309020205020404" pitchFamily="49" charset="0"/>
              </a:rPr>
              <a:t>&gt;   #e.g., % exec bash</a:t>
            </a:r>
            <a:endParaRPr lang="pl-PL" sz="2000" dirty="0">
              <a:latin typeface="Courier New" panose="02070309020205020404" pitchFamily="49" charset="0"/>
              <a:cs typeface="Courier New" panose="02070309020205020404" pitchFamily="49" charset="0"/>
            </a:endParaRPr>
          </a:p>
          <a:p>
            <a:pPr lvl="1">
              <a:lnSpc>
                <a:spcPct val="90000"/>
              </a:lnSpc>
              <a:defRPr/>
            </a:pPr>
            <a:r>
              <a:rPr lang="pl-PL" sz="2000" dirty="0">
                <a:latin typeface="Courier New" panose="02070309020205020404" pitchFamily="49" charset="0"/>
                <a:cs typeface="Courier New" panose="02070309020205020404" pitchFamily="49" charset="0"/>
              </a:rPr>
              <a:t>$ shellname</a:t>
            </a:r>
            <a:endParaRPr lang="en-US" sz="20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p:txBody>
          <a:bodyPr/>
          <a:lstStyle/>
          <a:p>
            <a:fld id="{2266C759-6229-40DE-AD56-03C6C1B55D06}" type="slidenum">
              <a:rPr lang="nl-BE" smtClean="0"/>
              <a:t>132</a:t>
            </a:fld>
            <a:endParaRPr lang="nl-BE"/>
          </a:p>
        </p:txBody>
      </p:sp>
    </p:spTree>
    <p:extLst>
      <p:ext uri="{BB962C8B-B14F-4D97-AF65-F5344CB8AC3E}">
        <p14:creationId xmlns:p14="http://schemas.microsoft.com/office/powerpoint/2010/main" val="323369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2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26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26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26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6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26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267">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267">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26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67">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267">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26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0"/>
            <a:ext cx="7827000" cy="900000"/>
          </a:xfrm>
        </p:spPr>
        <p:txBody>
          <a:bodyPr/>
          <a:lstStyle/>
          <a:p>
            <a:pPr>
              <a:defRPr/>
            </a:pPr>
            <a:r>
              <a:rPr lang="en-US" dirty="0"/>
              <a:t>What shell am I running?</a:t>
            </a:r>
          </a:p>
        </p:txBody>
      </p:sp>
      <p:sp>
        <p:nvSpPr>
          <p:cNvPr id="11269" name="Rectangle 6"/>
          <p:cNvSpPr>
            <a:spLocks noChangeArrowheads="1"/>
          </p:cNvSpPr>
          <p:nvPr/>
        </p:nvSpPr>
        <p:spPr bwMode="auto">
          <a:xfrm>
            <a:off x="1905001" y="1276172"/>
            <a:ext cx="6221575"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285750" indent="-285750">
              <a:buFont typeface="Arial" panose="020B0604020202020204" pitchFamily="34" charset="0"/>
              <a:buChar char="•"/>
            </a:pPr>
            <a:r>
              <a:rPr lang="en-US" altLang="nl-BE" sz="2000" dirty="0">
                <a:latin typeface="+mn-lt"/>
              </a:rPr>
              <a:t>Use the </a:t>
            </a:r>
            <a:r>
              <a:rPr lang="en-US" altLang="nl-BE" sz="2000" dirty="0">
                <a:solidFill>
                  <a:schemeClr val="accent1"/>
                </a:solidFill>
                <a:latin typeface="Courier New" panose="02070309020205020404" pitchFamily="49" charset="0"/>
              </a:rPr>
              <a:t>echo </a:t>
            </a:r>
            <a:r>
              <a:rPr lang="en-US" altLang="nl-BE" sz="2000" dirty="0">
                <a:latin typeface="+mj-lt"/>
              </a:rPr>
              <a:t>command </a:t>
            </a:r>
            <a:br>
              <a:rPr lang="en-US" altLang="nl-BE" sz="2000" dirty="0">
                <a:latin typeface="+mj-lt"/>
              </a:rPr>
            </a:br>
            <a:r>
              <a:rPr lang="en-US" altLang="nl-BE" sz="2000" dirty="0">
                <a:latin typeface="+mj-lt"/>
              </a:rPr>
              <a:t>E.g., to check your</a:t>
            </a:r>
            <a:r>
              <a:rPr lang="en-US" altLang="nl-BE" sz="2000" dirty="0">
                <a:solidFill>
                  <a:schemeClr val="accent1"/>
                </a:solidFill>
                <a:latin typeface="+mj-lt"/>
              </a:rPr>
              <a:t> </a:t>
            </a:r>
            <a:r>
              <a:rPr lang="en-US" altLang="nl-BE" sz="2000" dirty="0">
                <a:solidFill>
                  <a:schemeClr val="accent1"/>
                </a:solidFill>
                <a:latin typeface="Courier New" panose="02070309020205020404" pitchFamily="49" charset="0"/>
                <a:cs typeface="Courier New" panose="02070309020205020404" pitchFamily="49" charset="0"/>
              </a:rPr>
              <a:t>SHELL</a:t>
            </a:r>
            <a:r>
              <a:rPr lang="en-US" altLang="nl-BE" sz="2000" dirty="0">
                <a:solidFill>
                  <a:schemeClr val="accent1"/>
                </a:solidFill>
                <a:latin typeface="+mj-lt"/>
              </a:rPr>
              <a:t> </a:t>
            </a:r>
            <a:r>
              <a:rPr lang="en-US" altLang="nl-BE" sz="2000" dirty="0">
                <a:latin typeface="+mj-lt"/>
              </a:rPr>
              <a:t>environment variable:</a:t>
            </a:r>
            <a:endParaRPr lang="pl-PL" altLang="nl-BE" sz="2000" dirty="0">
              <a:latin typeface="+mj-lt"/>
            </a:endParaRPr>
          </a:p>
          <a:p>
            <a:pPr marL="285750" indent="-285750">
              <a:buFont typeface="Arial" panose="020B0604020202020204" pitchFamily="34" charset="0"/>
              <a:buChar char="•"/>
            </a:pPr>
            <a:endParaRPr lang="pl-PL" altLang="nl-BE" sz="2000" dirty="0">
              <a:latin typeface="Courier New" panose="02070309020205020404" pitchFamily="49" charset="0"/>
            </a:endParaRPr>
          </a:p>
          <a:p>
            <a:pPr lvl="1"/>
            <a:r>
              <a:rPr lang="es-ES" altLang="nl-BE" sz="2000" dirty="0" err="1"/>
              <a:t>mag@localhost</a:t>
            </a:r>
            <a:r>
              <a:rPr lang="es-ES" altLang="nl-BE" sz="2000" dirty="0"/>
              <a:t> ~]$ </a:t>
            </a:r>
            <a:r>
              <a:rPr lang="es-ES" altLang="nl-BE" sz="2000" dirty="0" err="1">
                <a:latin typeface="Courier New" panose="02070309020205020404" pitchFamily="49" charset="0"/>
                <a:cs typeface="Courier New" panose="02070309020205020404" pitchFamily="49" charset="0"/>
              </a:rPr>
              <a:t>tcsh</a:t>
            </a:r>
            <a:endParaRPr lang="es-ES" altLang="nl-BE" sz="2000" dirty="0">
              <a:latin typeface="Courier New" panose="02070309020205020404" pitchFamily="49" charset="0"/>
              <a:cs typeface="Courier New" panose="02070309020205020404" pitchFamily="49" charset="0"/>
            </a:endParaRPr>
          </a:p>
          <a:p>
            <a:pPr lvl="1"/>
            <a:r>
              <a:rPr lang="es-ES" altLang="nl-BE" sz="2000" dirty="0"/>
              <a:t>[</a:t>
            </a:r>
            <a:r>
              <a:rPr lang="es-ES" altLang="nl-BE" sz="2000" dirty="0" err="1"/>
              <a:t>mag@localhost</a:t>
            </a:r>
            <a:r>
              <a:rPr lang="es-ES" altLang="nl-BE" sz="2000" dirty="0"/>
              <a:t> ~]$ </a:t>
            </a:r>
            <a:r>
              <a:rPr lang="es-ES" altLang="nl-BE" sz="2000" dirty="0">
                <a:latin typeface="Courier New" panose="02070309020205020404" pitchFamily="49" charset="0"/>
                <a:cs typeface="Courier New" panose="02070309020205020404" pitchFamily="49" charset="0"/>
              </a:rPr>
              <a:t>echo $SHELL</a:t>
            </a:r>
          </a:p>
          <a:p>
            <a:pPr lvl="1"/>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bin</a:t>
            </a:r>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bash</a:t>
            </a:r>
            <a:endParaRPr lang="es-ES" altLang="nl-BE" sz="2000" dirty="0">
              <a:latin typeface="Courier New" panose="02070309020205020404" pitchFamily="49" charset="0"/>
              <a:cs typeface="Courier New" panose="02070309020205020404" pitchFamily="49" charset="0"/>
            </a:endParaRPr>
          </a:p>
          <a:p>
            <a:pPr lvl="1"/>
            <a:r>
              <a:rPr lang="es-ES" altLang="nl-BE" sz="2000" dirty="0"/>
              <a:t>[</a:t>
            </a:r>
            <a:r>
              <a:rPr lang="es-ES" altLang="nl-BE" sz="2000" dirty="0" err="1"/>
              <a:t>mag@localhost</a:t>
            </a:r>
            <a:r>
              <a:rPr lang="es-ES" altLang="nl-BE" sz="2000" dirty="0"/>
              <a:t> ~]$ </a:t>
            </a:r>
            <a:r>
              <a:rPr lang="es-ES" altLang="nl-BE" sz="2000" dirty="0">
                <a:latin typeface="Courier New" panose="02070309020205020404" pitchFamily="49" charset="0"/>
                <a:cs typeface="Courier New" panose="02070309020205020404" pitchFamily="49" charset="0"/>
              </a:rPr>
              <a:t>echo $</a:t>
            </a:r>
            <a:r>
              <a:rPr lang="es-ES" altLang="nl-BE" sz="2000" dirty="0" err="1">
                <a:latin typeface="Courier New" panose="02070309020205020404" pitchFamily="49" charset="0"/>
                <a:cs typeface="Courier New" panose="02070309020205020404" pitchFamily="49" charset="0"/>
              </a:rPr>
              <a:t>shell</a:t>
            </a:r>
            <a:endParaRPr lang="es-ES" altLang="nl-BE" sz="2000" dirty="0">
              <a:latin typeface="Courier New" panose="02070309020205020404" pitchFamily="49" charset="0"/>
              <a:cs typeface="Courier New" panose="02070309020205020404" pitchFamily="49" charset="0"/>
            </a:endParaRPr>
          </a:p>
          <a:p>
            <a:pPr lvl="1"/>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bin</a:t>
            </a:r>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tcsh</a:t>
            </a:r>
            <a:endParaRPr lang="es-ES" altLang="nl-BE" sz="2000" dirty="0">
              <a:latin typeface="Courier New" panose="02070309020205020404" pitchFamily="49" charset="0"/>
              <a:cs typeface="Courier New" panose="02070309020205020404" pitchFamily="49" charset="0"/>
            </a:endParaRPr>
          </a:p>
          <a:p>
            <a:pPr lvl="1"/>
            <a:r>
              <a:rPr lang="es-ES" altLang="nl-BE" sz="2000" dirty="0"/>
              <a:t>[</a:t>
            </a:r>
            <a:r>
              <a:rPr lang="es-ES" altLang="nl-BE" sz="2000" dirty="0" err="1"/>
              <a:t>mag@localhost</a:t>
            </a:r>
            <a:r>
              <a:rPr lang="es-ES" altLang="nl-BE" sz="2000" dirty="0"/>
              <a:t> ~]$ </a:t>
            </a:r>
          </a:p>
          <a:p>
            <a:pPr marL="285750" indent="-285750">
              <a:buFont typeface="Arial" panose="020B0604020202020204" pitchFamily="34" charset="0"/>
              <a:buChar char="•"/>
            </a:pPr>
            <a:endParaRPr lang="es-ES" altLang="nl-BE" sz="2000" dirty="0"/>
          </a:p>
          <a:p>
            <a:pPr marL="285750" indent="-285750">
              <a:buFont typeface="Arial" panose="020B0604020202020204" pitchFamily="34" charset="0"/>
              <a:buChar char="•"/>
            </a:pPr>
            <a:endParaRPr lang="en-US" altLang="nl-BE" sz="2000" dirty="0"/>
          </a:p>
        </p:txBody>
      </p:sp>
      <p:sp>
        <p:nvSpPr>
          <p:cNvPr id="11270" name="Rectangle 7"/>
          <p:cNvSpPr>
            <a:spLocks noChangeArrowheads="1"/>
          </p:cNvSpPr>
          <p:nvPr/>
        </p:nvSpPr>
        <p:spPr bwMode="auto">
          <a:xfrm>
            <a:off x="1855716" y="4719047"/>
            <a:ext cx="713368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285750" indent="-285750">
              <a:buFont typeface="Arial" panose="020B0604020202020204" pitchFamily="34" charset="0"/>
              <a:buChar char="•"/>
            </a:pPr>
            <a:r>
              <a:rPr lang="en-US" altLang="nl-BE" sz="2000" dirty="0">
                <a:latin typeface="+mn-lt"/>
              </a:rPr>
              <a:t>Issue a </a:t>
            </a:r>
            <a:r>
              <a:rPr lang="en-US" altLang="nl-BE" sz="2000" dirty="0" err="1">
                <a:solidFill>
                  <a:schemeClr val="accent1"/>
                </a:solidFill>
                <a:latin typeface="Courier New" panose="02070309020205020404" pitchFamily="49" charset="0"/>
              </a:rPr>
              <a:t>ps</a:t>
            </a:r>
            <a:r>
              <a:rPr lang="en-US" altLang="nl-BE" sz="2000" dirty="0">
                <a:latin typeface="Courier New" panose="02070309020205020404" pitchFamily="49" charset="0"/>
              </a:rPr>
              <a:t> </a:t>
            </a:r>
            <a:r>
              <a:rPr lang="en-US" altLang="nl-BE" sz="2000" dirty="0">
                <a:latin typeface="+mn-lt"/>
              </a:rPr>
              <a:t>command to see all the processes in your current</a:t>
            </a:r>
            <a:br>
              <a:rPr lang="en-US" altLang="nl-BE" sz="2000" dirty="0">
                <a:latin typeface="+mn-lt"/>
              </a:rPr>
            </a:br>
            <a:r>
              <a:rPr lang="en-US" altLang="nl-BE" sz="2000" dirty="0">
                <a:latin typeface="+mn-lt"/>
              </a:rPr>
              <a:t>login session </a:t>
            </a:r>
          </a:p>
        </p:txBody>
      </p:sp>
      <p:sp>
        <p:nvSpPr>
          <p:cNvPr id="3" name="Slide Number Placeholder 2"/>
          <p:cNvSpPr>
            <a:spLocks noGrp="1"/>
          </p:cNvSpPr>
          <p:nvPr>
            <p:ph type="sldNum" sz="quarter" idx="12"/>
          </p:nvPr>
        </p:nvSpPr>
        <p:spPr/>
        <p:txBody>
          <a:bodyPr/>
          <a:lstStyle/>
          <a:p>
            <a:fld id="{2266C759-6229-40DE-AD56-03C6C1B55D06}" type="slidenum">
              <a:rPr lang="nl-BE" smtClean="0"/>
              <a:t>133</a:t>
            </a:fld>
            <a:endParaRPr lang="nl-BE"/>
          </a:p>
        </p:txBody>
      </p:sp>
    </p:spTree>
    <p:extLst>
      <p:ext uri="{BB962C8B-B14F-4D97-AF65-F5344CB8AC3E}">
        <p14:creationId xmlns:p14="http://schemas.microsoft.com/office/powerpoint/2010/main" val="207310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064000" y="180000"/>
            <a:ext cx="8334000" cy="656712"/>
          </a:xfrm>
        </p:spPr>
        <p:txBody>
          <a:bodyPr>
            <a:normAutofit fontScale="90000"/>
          </a:bodyPr>
          <a:lstStyle/>
          <a:p>
            <a:pPr eaLnBrk="1" hangingPunct="1">
              <a:defRPr/>
            </a:pPr>
            <a:r>
              <a:rPr lang="en-US" dirty="0"/>
              <a:t>Customization of a Session</a:t>
            </a:r>
          </a:p>
        </p:txBody>
      </p:sp>
      <p:sp>
        <p:nvSpPr>
          <p:cNvPr id="9219" name="Rectangle 3"/>
          <p:cNvSpPr>
            <a:spLocks noGrp="1" noChangeArrowheads="1"/>
          </p:cNvSpPr>
          <p:nvPr>
            <p:ph type="body" idx="1"/>
          </p:nvPr>
        </p:nvSpPr>
        <p:spPr/>
        <p:txBody>
          <a:bodyPr/>
          <a:lstStyle/>
          <a:p>
            <a:pPr>
              <a:lnSpc>
                <a:spcPct val="90000"/>
              </a:lnSpc>
              <a:defRPr/>
            </a:pPr>
            <a:r>
              <a:rPr lang="en-US" sz="2000" dirty="0"/>
              <a:t>Each shell supports some customization.</a:t>
            </a:r>
          </a:p>
          <a:p>
            <a:pPr lvl="1">
              <a:lnSpc>
                <a:spcPct val="90000"/>
              </a:lnSpc>
              <a:defRPr/>
            </a:pPr>
            <a:r>
              <a:rPr lang="en-US" sz="2000" dirty="0"/>
              <a:t>User prompt</a:t>
            </a:r>
          </a:p>
          <a:p>
            <a:pPr lvl="1">
              <a:lnSpc>
                <a:spcPct val="90000"/>
              </a:lnSpc>
              <a:defRPr/>
            </a:pPr>
            <a:r>
              <a:rPr lang="en-US" sz="2000" dirty="0"/>
              <a:t>Where to find mail</a:t>
            </a:r>
          </a:p>
          <a:p>
            <a:pPr lvl="1">
              <a:lnSpc>
                <a:spcPct val="90000"/>
              </a:lnSpc>
              <a:defRPr/>
            </a:pPr>
            <a:r>
              <a:rPr lang="en-US" sz="2000" dirty="0"/>
              <a:t>Shortcuts (alias)</a:t>
            </a:r>
          </a:p>
          <a:p>
            <a:pPr>
              <a:lnSpc>
                <a:spcPct val="90000"/>
              </a:lnSpc>
              <a:defRPr/>
            </a:pPr>
            <a:r>
              <a:rPr lang="en-US" sz="2000" dirty="0"/>
              <a:t>The customization takes place in </a:t>
            </a:r>
            <a:r>
              <a:rPr lang="en-US" sz="2000" i="1" dirty="0"/>
              <a:t>startup</a:t>
            </a:r>
            <a:r>
              <a:rPr lang="en-US" sz="2000" dirty="0"/>
              <a:t> files </a:t>
            </a:r>
          </a:p>
          <a:p>
            <a:pPr lvl="1">
              <a:lnSpc>
                <a:spcPct val="90000"/>
              </a:lnSpc>
              <a:defRPr/>
            </a:pPr>
            <a:r>
              <a:rPr lang="en-US" sz="2000" dirty="0"/>
              <a:t>Startup files are read by the shell when it starts up</a:t>
            </a:r>
          </a:p>
          <a:p>
            <a:pPr lvl="1">
              <a:lnSpc>
                <a:spcPct val="90000"/>
              </a:lnSpc>
              <a:defRPr/>
            </a:pPr>
            <a:r>
              <a:rPr lang="en-US" sz="2000" dirty="0"/>
              <a:t>The Startup files can differ for different shell</a:t>
            </a:r>
          </a:p>
        </p:txBody>
      </p:sp>
      <p:sp>
        <p:nvSpPr>
          <p:cNvPr id="2" name="Slide Number Placeholder 1"/>
          <p:cNvSpPr>
            <a:spLocks noGrp="1"/>
          </p:cNvSpPr>
          <p:nvPr>
            <p:ph type="sldNum" sz="quarter" idx="12"/>
          </p:nvPr>
        </p:nvSpPr>
        <p:spPr/>
        <p:txBody>
          <a:bodyPr/>
          <a:lstStyle/>
          <a:p>
            <a:fld id="{2266C759-6229-40DE-AD56-03C6C1B55D06}" type="slidenum">
              <a:rPr lang="nl-BE" smtClean="0"/>
              <a:t>134</a:t>
            </a:fld>
            <a:endParaRPr lang="nl-BE"/>
          </a:p>
        </p:txBody>
      </p:sp>
    </p:spTree>
    <p:extLst>
      <p:ext uri="{BB962C8B-B14F-4D97-AF65-F5344CB8AC3E}">
        <p14:creationId xmlns:p14="http://schemas.microsoft.com/office/powerpoint/2010/main" val="1232687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1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21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21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21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21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2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529760" y="0"/>
            <a:ext cx="9138240" cy="609600"/>
          </a:xfrm>
        </p:spPr>
        <p:txBody>
          <a:bodyPr>
            <a:normAutofit fontScale="90000"/>
          </a:bodyPr>
          <a:lstStyle/>
          <a:p>
            <a:pPr algn="ctr" eaLnBrk="1" hangingPunct="1">
              <a:defRPr/>
            </a:pPr>
            <a:r>
              <a:rPr lang="en-US" dirty="0"/>
              <a:t>Startup files</a:t>
            </a:r>
          </a:p>
        </p:txBody>
      </p:sp>
      <p:sp>
        <p:nvSpPr>
          <p:cNvPr id="10243" name="Rectangle 3"/>
          <p:cNvSpPr>
            <a:spLocks noGrp="1" noChangeArrowheads="1"/>
          </p:cNvSpPr>
          <p:nvPr>
            <p:ph type="body" idx="1"/>
          </p:nvPr>
        </p:nvSpPr>
        <p:spPr>
          <a:xfrm>
            <a:off x="1831680" y="620688"/>
            <a:ext cx="8534400" cy="5105400"/>
          </a:xfrm>
        </p:spPr>
        <p:txBody>
          <a:bodyPr>
            <a:normAutofit lnSpcReduction="10000"/>
          </a:bodyPr>
          <a:lstStyle/>
          <a:p>
            <a:pPr>
              <a:defRPr/>
            </a:pPr>
            <a:r>
              <a:rPr lang="en-US" sz="1600" b="1" dirty="0" err="1">
                <a:solidFill>
                  <a:schemeClr val="accent1"/>
                </a:solidFill>
              </a:rPr>
              <a:t>sh,ksh</a:t>
            </a:r>
            <a:r>
              <a:rPr lang="en-US" sz="1600" b="1" dirty="0">
                <a:solidFill>
                  <a:schemeClr val="accent1"/>
                </a:solidFill>
              </a:rPr>
              <a:t>: </a:t>
            </a:r>
          </a:p>
          <a:p>
            <a:pPr eaLnBrk="1" hangingPunct="1">
              <a:buFont typeface="Wingdings" pitchFamily="-32" charset="2"/>
              <a:buNone/>
              <a:defRPr/>
            </a:pPr>
            <a:r>
              <a:rPr lang="en-US" sz="1600" b="1" dirty="0"/>
              <a:t>	/etc/profile 	(out-of-the-box login shell settings)</a:t>
            </a:r>
            <a:br>
              <a:rPr lang="en-US" sz="1600" b="1" dirty="0"/>
            </a:br>
            <a:r>
              <a:rPr lang="en-US" sz="1600" b="1" dirty="0"/>
              <a:t>/etc/</a:t>
            </a:r>
            <a:r>
              <a:rPr lang="en-US" sz="1600" b="1" dirty="0" err="1"/>
              <a:t>profile.local</a:t>
            </a:r>
            <a:r>
              <a:rPr lang="en-US" sz="1600" b="1" dirty="0"/>
              <a:t> (</a:t>
            </a:r>
            <a:r>
              <a:rPr lang="en-US" sz="1600" b="1" dirty="0" err="1"/>
              <a:t>addtnl</a:t>
            </a:r>
            <a:r>
              <a:rPr lang="en-US" sz="1600" b="1" dirty="0"/>
              <a:t>. local system settings)</a:t>
            </a:r>
            <a:br>
              <a:rPr lang="en-US" sz="1600" b="1" dirty="0"/>
            </a:br>
            <a:r>
              <a:rPr lang="en-US" sz="1600" b="1" dirty="0"/>
              <a:t>~/.profile 	(</a:t>
            </a:r>
            <a:r>
              <a:rPr lang="en-US" sz="1600" b="1" dirty="0" err="1"/>
              <a:t>addtnl</a:t>
            </a:r>
            <a:r>
              <a:rPr lang="en-US" sz="1600" b="1" dirty="0"/>
              <a:t>. user customized settings)</a:t>
            </a:r>
            <a:br>
              <a:rPr lang="en-US" sz="1600" b="1" dirty="0"/>
            </a:br>
            <a:r>
              <a:rPr lang="en-US" sz="1600" b="1" dirty="0"/>
              <a:t>~/.</a:t>
            </a:r>
            <a:r>
              <a:rPr lang="en-US" sz="1600" b="1" dirty="0" err="1"/>
              <a:t>kcshrc</a:t>
            </a:r>
            <a:r>
              <a:rPr lang="en-US" sz="1600" b="1" dirty="0"/>
              <a:t>	(non-login shell user customization)</a:t>
            </a:r>
          </a:p>
          <a:p>
            <a:pPr>
              <a:defRPr/>
            </a:pPr>
            <a:r>
              <a:rPr lang="en-US" sz="1600" b="1" dirty="0">
                <a:solidFill>
                  <a:schemeClr val="accent1"/>
                </a:solidFill>
              </a:rPr>
              <a:t>bash:</a:t>
            </a:r>
            <a:br>
              <a:rPr lang="en-US" sz="1600" b="1" dirty="0"/>
            </a:br>
            <a:r>
              <a:rPr lang="en-US" sz="1600" b="1" dirty="0"/>
              <a:t>/etc/profile  (out-of-the-box login shell settings) </a:t>
            </a:r>
            <a:br>
              <a:rPr lang="en-US" sz="1600" b="1" dirty="0"/>
            </a:br>
            <a:r>
              <a:rPr lang="en-US" sz="1600" b="1" dirty="0"/>
              <a:t>/etc/</a:t>
            </a:r>
            <a:r>
              <a:rPr lang="en-US" sz="1600" b="1" dirty="0" err="1"/>
              <a:t>bash.bashrc</a:t>
            </a:r>
            <a:r>
              <a:rPr lang="en-US" sz="1600" b="1" dirty="0"/>
              <a:t> (out-of-box non-login settings)</a:t>
            </a:r>
            <a:br>
              <a:rPr lang="en-US" sz="1600" b="1" dirty="0"/>
            </a:br>
            <a:r>
              <a:rPr lang="en-US" sz="1600" b="1" dirty="0"/>
              <a:t>/etc/</a:t>
            </a:r>
            <a:r>
              <a:rPr lang="en-US" sz="1600" b="1" dirty="0" err="1"/>
              <a:t>bash.bashrc.local</a:t>
            </a:r>
            <a:r>
              <a:rPr lang="en-US" sz="1600" b="1" dirty="0"/>
              <a:t> (global non-login settings)	</a:t>
            </a:r>
          </a:p>
          <a:p>
            <a:pPr eaLnBrk="1" hangingPunct="1">
              <a:buFont typeface="Wingdings" pitchFamily="-32" charset="2"/>
              <a:buNone/>
              <a:defRPr/>
            </a:pPr>
            <a:r>
              <a:rPr lang="en-US" sz="1600" b="1" dirty="0"/>
              <a:t>	~/.</a:t>
            </a:r>
            <a:r>
              <a:rPr lang="en-US" sz="1600" b="1" dirty="0" err="1"/>
              <a:t>bash_profile</a:t>
            </a:r>
            <a:r>
              <a:rPr lang="en-US" sz="1600" b="1" dirty="0"/>
              <a:t>	 (login shell user customization)</a:t>
            </a:r>
          </a:p>
          <a:p>
            <a:pPr eaLnBrk="1" hangingPunct="1">
              <a:buFont typeface="Wingdings" pitchFamily="-32" charset="2"/>
              <a:buNone/>
              <a:defRPr/>
            </a:pPr>
            <a:r>
              <a:rPr lang="en-US" sz="1600" b="1" dirty="0"/>
              <a:t>	~/.</a:t>
            </a:r>
            <a:r>
              <a:rPr lang="en-US" sz="1600" b="1" dirty="0" err="1"/>
              <a:t>bashrc</a:t>
            </a:r>
            <a:r>
              <a:rPr lang="en-US" sz="1600" b="1" dirty="0"/>
              <a:t>	(non-login shell user customization)</a:t>
            </a:r>
          </a:p>
          <a:p>
            <a:pPr eaLnBrk="1" hangingPunct="1">
              <a:buFont typeface="Wingdings" pitchFamily="-32" charset="2"/>
              <a:buNone/>
              <a:defRPr/>
            </a:pPr>
            <a:r>
              <a:rPr lang="en-US" sz="1600" b="1" dirty="0"/>
              <a:t> 	~/.</a:t>
            </a:r>
            <a:r>
              <a:rPr lang="en-US" sz="1600" b="1" dirty="0" err="1"/>
              <a:t>bash_logout</a:t>
            </a:r>
            <a:r>
              <a:rPr lang="en-US" sz="1600" b="1" dirty="0"/>
              <a:t> (user exits from interactive login shell)</a:t>
            </a:r>
          </a:p>
          <a:p>
            <a:pPr>
              <a:defRPr/>
            </a:pPr>
            <a:r>
              <a:rPr lang="en-US" sz="1600" b="1" dirty="0" err="1">
                <a:solidFill>
                  <a:schemeClr val="accent1"/>
                </a:solidFill>
              </a:rPr>
              <a:t>csh</a:t>
            </a:r>
            <a:r>
              <a:rPr lang="en-US" sz="1600" b="1" dirty="0">
                <a:solidFill>
                  <a:schemeClr val="accent1"/>
                </a:solidFill>
              </a:rPr>
              <a:t>/</a:t>
            </a:r>
            <a:r>
              <a:rPr lang="en-US" sz="1600" b="1" dirty="0" err="1">
                <a:solidFill>
                  <a:schemeClr val="accent1"/>
                </a:solidFill>
              </a:rPr>
              <a:t>tcsh</a:t>
            </a:r>
            <a:r>
              <a:rPr lang="en-US" sz="1600" b="1" dirty="0">
                <a:solidFill>
                  <a:schemeClr val="accent1"/>
                </a:solidFill>
              </a:rPr>
              <a:t>:</a:t>
            </a:r>
            <a:br>
              <a:rPr lang="en-US" sz="1600" b="1" dirty="0"/>
            </a:br>
            <a:r>
              <a:rPr lang="en-US" sz="1600" b="1" dirty="0"/>
              <a:t>/etc/login	 (out-of-the-box login shell settings)</a:t>
            </a:r>
            <a:br>
              <a:rPr lang="en-US" sz="1600" b="1" dirty="0"/>
            </a:br>
            <a:r>
              <a:rPr lang="en-US" sz="1600" b="1" dirty="0"/>
              <a:t>/etc/</a:t>
            </a:r>
            <a:r>
              <a:rPr lang="en-US" sz="1600" b="1" dirty="0" err="1"/>
              <a:t>csh.login</a:t>
            </a:r>
            <a:r>
              <a:rPr lang="en-US" sz="1600" b="1" dirty="0"/>
              <a:t> (non-login shell customizations)</a:t>
            </a:r>
            <a:br>
              <a:rPr lang="en-US" sz="1600" b="1" dirty="0"/>
            </a:br>
            <a:r>
              <a:rPr lang="en-US" sz="1600" b="1" dirty="0"/>
              <a:t>/etc/</a:t>
            </a:r>
            <a:r>
              <a:rPr lang="en-US" sz="1600" b="1" dirty="0" err="1"/>
              <a:t>csh.login.local</a:t>
            </a:r>
            <a:r>
              <a:rPr lang="en-US" sz="1600" b="1" dirty="0"/>
              <a:t>  (global non-login settings)</a:t>
            </a:r>
          </a:p>
          <a:p>
            <a:pPr lvl="1" eaLnBrk="1" hangingPunct="1">
              <a:buFont typeface="Wingdings" panose="05000000000000000000" pitchFamily="2" charset="2"/>
              <a:buNone/>
              <a:defRPr/>
            </a:pPr>
            <a:r>
              <a:rPr lang="en-US" sz="1600" b="1" dirty="0"/>
              <a:t>~/.login: (login shell user customizations)</a:t>
            </a:r>
          </a:p>
          <a:p>
            <a:pPr lvl="1" eaLnBrk="1" hangingPunct="1">
              <a:buFont typeface="Wingdings" panose="05000000000000000000" pitchFamily="2" charset="2"/>
              <a:buNone/>
              <a:defRPr/>
            </a:pPr>
            <a:r>
              <a:rPr lang="en-US" sz="1600" b="1" dirty="0"/>
              <a:t>~/.</a:t>
            </a:r>
            <a:r>
              <a:rPr lang="en-US" sz="1600" b="1" dirty="0" err="1"/>
              <a:t>cshrc</a:t>
            </a:r>
            <a:r>
              <a:rPr lang="en-US" sz="1600" b="1" dirty="0"/>
              <a:t>: (non-login shell user customizations)</a:t>
            </a:r>
          </a:p>
          <a:p>
            <a:pPr lvl="1" eaLnBrk="1" hangingPunct="1">
              <a:buFont typeface="Wingdings" panose="05000000000000000000" pitchFamily="2" charset="2"/>
              <a:buNone/>
              <a:defRPr/>
            </a:pPr>
            <a:r>
              <a:rPr lang="en-US" sz="1600" b="1" dirty="0"/>
              <a:t>~/.</a:t>
            </a:r>
            <a:r>
              <a:rPr lang="en-US" sz="1600" b="1" dirty="0" err="1"/>
              <a:t>cshrc.logout</a:t>
            </a:r>
            <a:r>
              <a:rPr lang="en-US" sz="1600" b="1" dirty="0"/>
              <a:t>: (non-login shells at logout)</a:t>
            </a:r>
          </a:p>
          <a:p>
            <a:pPr lvl="1" eaLnBrk="1" hangingPunct="1">
              <a:buFont typeface="Wingdings" panose="05000000000000000000" pitchFamily="2" charset="2"/>
              <a:buNone/>
              <a:defRPr/>
            </a:pPr>
            <a:r>
              <a:rPr lang="en-US" sz="1600" b="1" dirty="0"/>
              <a:t>~/.logout: (read by login shells at logout)</a:t>
            </a:r>
          </a:p>
          <a:p>
            <a:pPr eaLnBrk="1" hangingPunct="1">
              <a:buFont typeface="Wingdings" pitchFamily="-32" charset="2"/>
              <a:buNone/>
              <a:defRPr/>
            </a:pPr>
            <a:endParaRPr lang="en-US" sz="1600" b="1" dirty="0">
              <a:latin typeface="Courier New" pitchFamily="49" charset="0"/>
            </a:endParaRPr>
          </a:p>
        </p:txBody>
      </p:sp>
      <p:sp>
        <p:nvSpPr>
          <p:cNvPr id="2" name="Slide Number Placeholder 1"/>
          <p:cNvSpPr>
            <a:spLocks noGrp="1"/>
          </p:cNvSpPr>
          <p:nvPr>
            <p:ph type="sldNum" sz="quarter" idx="12"/>
          </p:nvPr>
        </p:nvSpPr>
        <p:spPr/>
        <p:txBody>
          <a:bodyPr/>
          <a:lstStyle/>
          <a:p>
            <a:fld id="{2266C759-6229-40DE-AD56-03C6C1B55D06}" type="slidenum">
              <a:rPr lang="nl-BE" smtClean="0"/>
              <a:t>135</a:t>
            </a:fld>
            <a:endParaRPr lang="nl-BE"/>
          </a:p>
        </p:txBody>
      </p:sp>
    </p:spTree>
    <p:extLst>
      <p:ext uri="{BB962C8B-B14F-4D97-AF65-F5344CB8AC3E}">
        <p14:creationId xmlns:p14="http://schemas.microsoft.com/office/powerpoint/2010/main" val="14617157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dirty="0"/>
              <a:t>Customization of a Session</a:t>
            </a:r>
            <a:r>
              <a:rPr lang="pl-PL" dirty="0"/>
              <a:t> - </a:t>
            </a:r>
            <a:r>
              <a:rPr lang="pl-PL" dirty="0" err="1"/>
              <a:t>prompt</a:t>
            </a:r>
            <a:endParaRPr lang="en-US" dirty="0"/>
          </a:p>
        </p:txBody>
      </p:sp>
      <p:sp>
        <p:nvSpPr>
          <p:cNvPr id="9219" name="Rectangle 3"/>
          <p:cNvSpPr>
            <a:spLocks noGrp="1" noChangeArrowheads="1"/>
          </p:cNvSpPr>
          <p:nvPr>
            <p:ph type="body" idx="1"/>
          </p:nvPr>
        </p:nvSpPr>
        <p:spPr>
          <a:xfrm>
            <a:off x="2064000" y="1349999"/>
            <a:ext cx="8334000" cy="4959321"/>
          </a:xfrm>
        </p:spPr>
        <p:txBody>
          <a:bodyPr>
            <a:normAutofit fontScale="92500" lnSpcReduction="20000"/>
          </a:bodyPr>
          <a:lstStyle/>
          <a:p>
            <a:pPr>
              <a:lnSpc>
                <a:spcPct val="90000"/>
              </a:lnSpc>
            </a:pPr>
            <a:r>
              <a:rPr lang="en-US" altLang="en-US" dirty="0">
                <a:solidFill>
                  <a:srgbClr val="3366FF"/>
                </a:solidFill>
              </a:rPr>
              <a:t>LOGNAME</a:t>
            </a:r>
            <a:r>
              <a:rPr lang="en-US" altLang="en-US" dirty="0"/>
              <a:t>:  contains the user name</a:t>
            </a:r>
          </a:p>
          <a:p>
            <a:pPr>
              <a:lnSpc>
                <a:spcPct val="90000"/>
              </a:lnSpc>
            </a:pPr>
            <a:r>
              <a:rPr lang="en-US" altLang="en-US" dirty="0">
                <a:solidFill>
                  <a:srgbClr val="3366FF"/>
                </a:solidFill>
              </a:rPr>
              <a:t>HOSTNAME</a:t>
            </a:r>
            <a:r>
              <a:rPr lang="en-US" altLang="en-US" dirty="0"/>
              <a:t>: contains the computer name.</a:t>
            </a:r>
          </a:p>
          <a:p>
            <a:pPr>
              <a:lnSpc>
                <a:spcPct val="90000"/>
              </a:lnSpc>
            </a:pPr>
            <a:r>
              <a:rPr lang="en-US" altLang="en-US" dirty="0">
                <a:solidFill>
                  <a:srgbClr val="3366FF"/>
                </a:solidFill>
              </a:rPr>
              <a:t>RANDOM</a:t>
            </a:r>
            <a:r>
              <a:rPr lang="en-US" altLang="en-US" dirty="0"/>
              <a:t>: random number generator</a:t>
            </a:r>
          </a:p>
          <a:p>
            <a:pPr>
              <a:lnSpc>
                <a:spcPct val="90000"/>
              </a:lnSpc>
            </a:pPr>
            <a:r>
              <a:rPr lang="en-US" altLang="en-US" dirty="0">
                <a:solidFill>
                  <a:srgbClr val="3366FF"/>
                </a:solidFill>
              </a:rPr>
              <a:t>SECONDS</a:t>
            </a:r>
            <a:r>
              <a:rPr lang="en-US" altLang="en-US" dirty="0"/>
              <a:t>: seconds from the beginning of the execution</a:t>
            </a:r>
          </a:p>
          <a:p>
            <a:pPr>
              <a:lnSpc>
                <a:spcPct val="90000"/>
              </a:lnSpc>
            </a:pPr>
            <a:endParaRPr lang="en-US" altLang="en-US" dirty="0"/>
          </a:p>
          <a:p>
            <a:pPr>
              <a:lnSpc>
                <a:spcPct val="90000"/>
              </a:lnSpc>
            </a:pPr>
            <a:r>
              <a:rPr lang="en-US" altLang="en-US" dirty="0">
                <a:solidFill>
                  <a:srgbClr val="3366FF"/>
                </a:solidFill>
              </a:rPr>
              <a:t>PS1</a:t>
            </a:r>
            <a:r>
              <a:rPr lang="en-US" altLang="en-US" dirty="0"/>
              <a:t>: sequence of characters shown before the prompt</a:t>
            </a:r>
          </a:p>
          <a:p>
            <a:pPr>
              <a:lnSpc>
                <a:spcPct val="90000"/>
              </a:lnSpc>
              <a:buFontTx/>
              <a:buNone/>
            </a:pPr>
            <a:r>
              <a:rPr lang="en-US" altLang="en-US" dirty="0"/>
              <a:t>	</a:t>
            </a:r>
            <a:r>
              <a:rPr lang="en-US" altLang="en-US" dirty="0">
                <a:solidFill>
                  <a:srgbClr val="FF0066"/>
                </a:solidFill>
              </a:rPr>
              <a:t>\t</a:t>
            </a:r>
            <a:r>
              <a:rPr lang="en-US" altLang="en-US" dirty="0"/>
              <a:t>	hour</a:t>
            </a:r>
          </a:p>
          <a:p>
            <a:pPr>
              <a:lnSpc>
                <a:spcPct val="90000"/>
              </a:lnSpc>
              <a:buFontTx/>
              <a:buNone/>
            </a:pPr>
            <a:r>
              <a:rPr lang="en-US" altLang="en-US" dirty="0"/>
              <a:t>	</a:t>
            </a:r>
            <a:r>
              <a:rPr lang="en-US" altLang="en-US" dirty="0">
                <a:solidFill>
                  <a:srgbClr val="FF0066"/>
                </a:solidFill>
              </a:rPr>
              <a:t>\d</a:t>
            </a:r>
            <a:r>
              <a:rPr lang="en-US" altLang="en-US" dirty="0"/>
              <a:t>	date</a:t>
            </a:r>
          </a:p>
          <a:p>
            <a:pPr>
              <a:lnSpc>
                <a:spcPct val="90000"/>
              </a:lnSpc>
              <a:buFontTx/>
              <a:buNone/>
            </a:pPr>
            <a:r>
              <a:rPr lang="en-US" altLang="en-US" dirty="0"/>
              <a:t>	</a:t>
            </a:r>
            <a:r>
              <a:rPr lang="en-US" altLang="en-US" dirty="0">
                <a:solidFill>
                  <a:srgbClr val="FF0066"/>
                </a:solidFill>
              </a:rPr>
              <a:t>\w</a:t>
            </a:r>
            <a:r>
              <a:rPr lang="en-US" altLang="en-US" dirty="0"/>
              <a:t>	current directory</a:t>
            </a:r>
          </a:p>
          <a:p>
            <a:pPr>
              <a:lnSpc>
                <a:spcPct val="90000"/>
              </a:lnSpc>
              <a:buFontTx/>
              <a:buNone/>
            </a:pPr>
            <a:r>
              <a:rPr lang="en-US" altLang="en-US" dirty="0"/>
              <a:t>	</a:t>
            </a:r>
            <a:r>
              <a:rPr lang="en-US" altLang="en-US" dirty="0">
                <a:solidFill>
                  <a:srgbClr val="FF0066"/>
                </a:solidFill>
              </a:rPr>
              <a:t>\W</a:t>
            </a:r>
            <a:r>
              <a:rPr lang="en-US" altLang="en-US" dirty="0"/>
              <a:t>	last part of the current directory</a:t>
            </a:r>
          </a:p>
          <a:p>
            <a:pPr>
              <a:lnSpc>
                <a:spcPct val="90000"/>
              </a:lnSpc>
              <a:buFontTx/>
              <a:buNone/>
            </a:pPr>
            <a:r>
              <a:rPr lang="en-US" altLang="en-US" dirty="0"/>
              <a:t>	</a:t>
            </a:r>
            <a:r>
              <a:rPr lang="en-US" altLang="en-US" dirty="0">
                <a:solidFill>
                  <a:srgbClr val="FF0066"/>
                </a:solidFill>
              </a:rPr>
              <a:t>\u</a:t>
            </a:r>
            <a:r>
              <a:rPr lang="en-US" altLang="en-US" dirty="0"/>
              <a:t>	user name</a:t>
            </a:r>
          </a:p>
          <a:p>
            <a:pPr>
              <a:lnSpc>
                <a:spcPct val="90000"/>
              </a:lnSpc>
              <a:buFontTx/>
              <a:buNone/>
            </a:pPr>
            <a:r>
              <a:rPr lang="en-US" altLang="en-US" dirty="0"/>
              <a:t>	</a:t>
            </a:r>
            <a:r>
              <a:rPr lang="en-US" altLang="en-US" dirty="0">
                <a:solidFill>
                  <a:srgbClr val="FF0066"/>
                </a:solidFill>
              </a:rPr>
              <a:t>\$</a:t>
            </a:r>
            <a:r>
              <a:rPr lang="en-US" altLang="en-US" dirty="0"/>
              <a:t>	prompt character</a:t>
            </a:r>
          </a:p>
          <a:p>
            <a:pPr>
              <a:lnSpc>
                <a:spcPct val="90000"/>
              </a:lnSpc>
              <a:buFontTx/>
              <a:buNone/>
            </a:pPr>
            <a:endParaRPr lang="en-US" altLang="en-US" dirty="0"/>
          </a:p>
          <a:p>
            <a:pPr>
              <a:lnSpc>
                <a:spcPct val="90000"/>
              </a:lnSpc>
              <a:buFontTx/>
              <a:buNone/>
            </a:pPr>
            <a:endParaRPr lang="en-US" altLang="en-US" dirty="0"/>
          </a:p>
          <a:p>
            <a:pPr>
              <a:lnSpc>
                <a:spcPct val="90000"/>
              </a:lnSpc>
              <a:buFontTx/>
              <a:buNone/>
            </a:pPr>
            <a:endParaRPr lang="en-US" altLang="en-US" dirty="0"/>
          </a:p>
          <a:p>
            <a:pPr>
              <a:lnSpc>
                <a:spcPct val="90000"/>
              </a:lnSpc>
              <a:defRPr/>
            </a:pPr>
            <a:endParaRPr lang="en-US" dirty="0"/>
          </a:p>
        </p:txBody>
      </p:sp>
      <p:sp>
        <p:nvSpPr>
          <p:cNvPr id="2" name="Slide Number Placeholder 1"/>
          <p:cNvSpPr>
            <a:spLocks noGrp="1"/>
          </p:cNvSpPr>
          <p:nvPr>
            <p:ph type="sldNum" sz="quarter" idx="12"/>
          </p:nvPr>
        </p:nvSpPr>
        <p:spPr/>
        <p:txBody>
          <a:bodyPr/>
          <a:lstStyle/>
          <a:p>
            <a:fld id="{2266C759-6229-40DE-AD56-03C6C1B55D06}" type="slidenum">
              <a:rPr lang="nl-BE" smtClean="0"/>
              <a:t>136</a:t>
            </a:fld>
            <a:endParaRPr lang="nl-BE"/>
          </a:p>
        </p:txBody>
      </p:sp>
    </p:spTree>
    <p:extLst>
      <p:ext uri="{BB962C8B-B14F-4D97-AF65-F5344CB8AC3E}">
        <p14:creationId xmlns:p14="http://schemas.microsoft.com/office/powerpoint/2010/main" val="203778602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dirty="0"/>
              <a:t>Customization of a Session</a:t>
            </a:r>
          </a:p>
        </p:txBody>
      </p:sp>
      <p:sp>
        <p:nvSpPr>
          <p:cNvPr id="9219" name="Rectangle 3"/>
          <p:cNvSpPr>
            <a:spLocks noGrp="1" noChangeArrowheads="1"/>
          </p:cNvSpPr>
          <p:nvPr>
            <p:ph type="body" idx="1"/>
          </p:nvPr>
        </p:nvSpPr>
        <p:spPr>
          <a:xfrm>
            <a:off x="167950" y="1419464"/>
            <a:ext cx="11353800" cy="4351338"/>
          </a:xfrm>
        </p:spPr>
        <p:txBody>
          <a:bodyPr/>
          <a:lstStyle/>
          <a:p>
            <a:pPr>
              <a:lnSpc>
                <a:spcPct val="90000"/>
              </a:lnSpc>
            </a:pPr>
            <a:r>
              <a:rPr lang="en-US" altLang="en-US" dirty="0"/>
              <a:t>To add colors to the shell prompt check the following command syntax:</a:t>
            </a:r>
            <a:br>
              <a:rPr lang="en-US" altLang="en-US" dirty="0"/>
            </a:br>
            <a:r>
              <a:rPr lang="en-US" altLang="en-US" dirty="0"/>
              <a:t>$ </a:t>
            </a:r>
            <a:r>
              <a:rPr lang="en-US" altLang="en-US" dirty="0">
                <a:latin typeface="Courier New" panose="02070309020205020404" pitchFamily="49" charset="0"/>
                <a:cs typeface="Courier New" panose="02070309020205020404" pitchFamily="49" charset="0"/>
              </a:rPr>
              <a:t>echo ‘\e[</a:t>
            </a:r>
            <a:r>
              <a:rPr lang="en-US" altLang="en-US" dirty="0" err="1">
                <a:latin typeface="Courier New" panose="02070309020205020404" pitchFamily="49" charset="0"/>
                <a:cs typeface="Courier New" panose="02070309020205020404" pitchFamily="49" charset="0"/>
              </a:rPr>
              <a:t>x;ym</a:t>
            </a:r>
            <a:r>
              <a:rPr lang="en-US" altLang="en-US" dirty="0">
                <a:latin typeface="Courier New" panose="02070309020205020404" pitchFamily="49" charset="0"/>
                <a:cs typeface="Courier New" panose="02070309020205020404" pitchFamily="49" charset="0"/>
              </a:rPr>
              <a:t> test \e[m’</a:t>
            </a:r>
            <a:br>
              <a:rPr lang="en-US" altLang="en-US" dirty="0"/>
            </a:br>
            <a:r>
              <a:rPr lang="en-US" altLang="en-US" dirty="0"/>
              <a:t>Where,</a:t>
            </a:r>
          </a:p>
          <a:p>
            <a:pPr lvl="1">
              <a:lnSpc>
                <a:spcPct val="90000"/>
              </a:lnSpc>
            </a:pPr>
            <a:r>
              <a:rPr lang="en-US" altLang="en-US" dirty="0"/>
              <a:t>\e[ : Start color scheme.</a:t>
            </a:r>
          </a:p>
          <a:p>
            <a:pPr lvl="1">
              <a:lnSpc>
                <a:spcPct val="90000"/>
              </a:lnSpc>
            </a:pPr>
            <a:r>
              <a:rPr lang="en-US" altLang="en-US" dirty="0" err="1"/>
              <a:t>x;y</a:t>
            </a:r>
            <a:r>
              <a:rPr lang="en-US" altLang="en-US" dirty="0"/>
              <a:t> : Color pair to use (</a:t>
            </a:r>
            <a:r>
              <a:rPr lang="en-US" altLang="en-US" dirty="0" err="1"/>
              <a:t>x;y</a:t>
            </a:r>
            <a:r>
              <a:rPr lang="en-US" altLang="en-US" dirty="0"/>
              <a:t>)</a:t>
            </a:r>
          </a:p>
          <a:p>
            <a:pPr lvl="1">
              <a:lnSpc>
                <a:spcPct val="90000"/>
              </a:lnSpc>
            </a:pPr>
            <a:r>
              <a:rPr lang="en-US" altLang="en-US" dirty="0"/>
              <a:t>test: to be printed</a:t>
            </a:r>
          </a:p>
          <a:p>
            <a:pPr lvl="1">
              <a:lnSpc>
                <a:spcPct val="90000"/>
              </a:lnSpc>
            </a:pPr>
            <a:r>
              <a:rPr lang="en-US" altLang="en-US" dirty="0"/>
              <a:t>\e[m : Stop color scheme.</a:t>
            </a:r>
            <a:endParaRPr lang="pl-PL" altLang="en-US" dirty="0"/>
          </a:p>
          <a:p>
            <a:pPr>
              <a:lnSpc>
                <a:spcPct val="90000"/>
              </a:lnSpc>
            </a:pPr>
            <a:r>
              <a:rPr lang="pl-PL" altLang="en-US" dirty="0" err="1"/>
              <a:t>More</a:t>
            </a:r>
            <a:r>
              <a:rPr lang="pl-PL" altLang="en-US" dirty="0"/>
              <a:t> info </a:t>
            </a:r>
            <a:r>
              <a:rPr lang="pl-PL" altLang="en-US" dirty="0" err="1"/>
              <a:t>about</a:t>
            </a:r>
            <a:r>
              <a:rPr lang="pl-PL" altLang="en-US" dirty="0"/>
              <a:t> </a:t>
            </a:r>
            <a:r>
              <a:rPr lang="pl-PL" altLang="en-US" dirty="0" err="1"/>
              <a:t>colors</a:t>
            </a:r>
            <a:r>
              <a:rPr lang="pl-PL" altLang="en-US" dirty="0"/>
              <a:t> </a:t>
            </a:r>
            <a:r>
              <a:rPr lang="pl-PL" altLang="en-US" dirty="0" err="1"/>
              <a:t>e.g</a:t>
            </a:r>
            <a:r>
              <a:rPr lang="pl-PL" altLang="en-US" dirty="0"/>
              <a:t>. </a:t>
            </a:r>
            <a:r>
              <a:rPr lang="pl-PL" altLang="en-US" dirty="0" err="1"/>
              <a:t>at</a:t>
            </a:r>
            <a:r>
              <a:rPr lang="pl-PL" altLang="en-US" dirty="0"/>
              <a:t> </a:t>
            </a:r>
            <a:r>
              <a:rPr lang="pl-PL" altLang="en-US" dirty="0">
                <a:hlinkClick r:id="rId3"/>
              </a:rPr>
              <a:t>http://misc.flogisoft.com/bash/tip_colors_and_formatting</a:t>
            </a:r>
            <a:endParaRPr lang="pl-PL" altLang="en-US" dirty="0"/>
          </a:p>
          <a:p>
            <a:pPr>
              <a:lnSpc>
                <a:spcPct val="90000"/>
              </a:lnSpc>
            </a:pPr>
            <a:endParaRPr lang="en-US" altLang="en-US" dirty="0"/>
          </a:p>
        </p:txBody>
      </p:sp>
      <p:sp>
        <p:nvSpPr>
          <p:cNvPr id="2" name="Slide Number Placeholder 1"/>
          <p:cNvSpPr>
            <a:spLocks noGrp="1"/>
          </p:cNvSpPr>
          <p:nvPr>
            <p:ph type="sldNum" sz="quarter" idx="12"/>
          </p:nvPr>
        </p:nvSpPr>
        <p:spPr/>
        <p:txBody>
          <a:bodyPr/>
          <a:lstStyle/>
          <a:p>
            <a:fld id="{2266C759-6229-40DE-AD56-03C6C1B55D06}" type="slidenum">
              <a:rPr lang="nl-BE" smtClean="0"/>
              <a:t>137</a:t>
            </a:fld>
            <a:endParaRPr lang="nl-BE"/>
          </a:p>
        </p:txBody>
      </p:sp>
      <p:graphicFrame>
        <p:nvGraphicFramePr>
          <p:cNvPr id="6" name="Table 5"/>
          <p:cNvGraphicFramePr>
            <a:graphicFrameLocks noGrp="1"/>
          </p:cNvGraphicFramePr>
          <p:nvPr>
            <p:extLst>
              <p:ext uri="{D42A27DB-BD31-4B8C-83A1-F6EECF244321}">
                <p14:modId xmlns:p14="http://schemas.microsoft.com/office/powerpoint/2010/main" val="810523841"/>
              </p:ext>
            </p:extLst>
          </p:nvPr>
        </p:nvGraphicFramePr>
        <p:xfrm>
          <a:off x="7829430" y="1920023"/>
          <a:ext cx="2488816" cy="4521048"/>
        </p:xfrm>
        <a:graphic>
          <a:graphicData uri="http://schemas.openxmlformats.org/drawingml/2006/table">
            <a:tbl>
              <a:tblPr/>
              <a:tblGrid>
                <a:gridCol w="1244408">
                  <a:extLst>
                    <a:ext uri="{9D8B030D-6E8A-4147-A177-3AD203B41FA5}">
                      <a16:colId xmlns:a16="http://schemas.microsoft.com/office/drawing/2014/main" val="20000"/>
                    </a:ext>
                  </a:extLst>
                </a:gridCol>
                <a:gridCol w="1244408">
                  <a:extLst>
                    <a:ext uri="{9D8B030D-6E8A-4147-A177-3AD203B41FA5}">
                      <a16:colId xmlns:a16="http://schemas.microsoft.com/office/drawing/2014/main" val="20001"/>
                    </a:ext>
                  </a:extLst>
                </a:gridCol>
              </a:tblGrid>
              <a:tr h="195450">
                <a:tc>
                  <a:txBody>
                    <a:bodyPr/>
                    <a:lstStyle/>
                    <a:p>
                      <a:r>
                        <a:rPr lang="en-US" sz="1600" b="1" dirty="0"/>
                        <a:t>Color</a:t>
                      </a:r>
                      <a:endParaRPr lang="en-US" sz="1600" dirty="0"/>
                    </a:p>
                  </a:txBody>
                  <a:tcPr marL="79092" marR="79092" marT="39546" marB="39546" anchor="ctr">
                    <a:lnL>
                      <a:noFill/>
                    </a:lnL>
                    <a:lnR>
                      <a:noFill/>
                    </a:lnR>
                    <a:lnT>
                      <a:noFill/>
                    </a:lnT>
                    <a:lnB>
                      <a:noFill/>
                    </a:lnB>
                  </a:tcPr>
                </a:tc>
                <a:tc>
                  <a:txBody>
                    <a:bodyPr/>
                    <a:lstStyle/>
                    <a:p>
                      <a:r>
                        <a:rPr lang="en-US" sz="1600" b="1"/>
                        <a:t>Code</a:t>
                      </a:r>
                      <a:endParaRPr lang="en-US" sz="1600"/>
                    </a:p>
                  </a:txBody>
                  <a:tcPr marL="79092" marR="79092" marT="39546" marB="39546" anchor="ctr">
                    <a:lnL>
                      <a:noFill/>
                    </a:lnL>
                    <a:lnR>
                      <a:noFill/>
                    </a:lnR>
                    <a:lnT>
                      <a:noFill/>
                    </a:lnT>
                    <a:lnB>
                      <a:noFill/>
                    </a:lnB>
                  </a:tcPr>
                </a:tc>
                <a:extLst>
                  <a:ext uri="{0D108BD9-81ED-4DB2-BD59-A6C34878D82A}">
                    <a16:rowId xmlns:a16="http://schemas.microsoft.com/office/drawing/2014/main" val="10000"/>
                  </a:ext>
                </a:extLst>
              </a:tr>
              <a:tr h="195450">
                <a:tc>
                  <a:txBody>
                    <a:bodyPr/>
                    <a:lstStyle/>
                    <a:p>
                      <a:r>
                        <a:rPr lang="en-US" sz="1600" dirty="0"/>
                        <a:t>Black</a:t>
                      </a:r>
                    </a:p>
                  </a:txBody>
                  <a:tcPr marL="79092" marR="79092" marT="39546" marB="39546" anchor="ctr">
                    <a:lnL>
                      <a:noFill/>
                    </a:lnL>
                    <a:lnR>
                      <a:noFill/>
                    </a:lnR>
                    <a:lnT>
                      <a:noFill/>
                    </a:lnT>
                    <a:lnB>
                      <a:noFill/>
                    </a:lnB>
                  </a:tcPr>
                </a:tc>
                <a:tc>
                  <a:txBody>
                    <a:bodyPr/>
                    <a:lstStyle/>
                    <a:p>
                      <a:r>
                        <a:rPr lang="en-US" sz="1600"/>
                        <a:t>0;30</a:t>
                      </a:r>
                    </a:p>
                  </a:txBody>
                  <a:tcPr marL="79092" marR="79092" marT="39546" marB="39546" anchor="ctr">
                    <a:lnL>
                      <a:noFill/>
                    </a:lnL>
                    <a:lnR>
                      <a:noFill/>
                    </a:lnR>
                    <a:lnT>
                      <a:noFill/>
                    </a:lnT>
                    <a:lnB>
                      <a:noFill/>
                    </a:lnB>
                  </a:tcPr>
                </a:tc>
                <a:extLst>
                  <a:ext uri="{0D108BD9-81ED-4DB2-BD59-A6C34878D82A}">
                    <a16:rowId xmlns:a16="http://schemas.microsoft.com/office/drawing/2014/main" val="10001"/>
                  </a:ext>
                </a:extLst>
              </a:tr>
              <a:tr h="195450">
                <a:tc>
                  <a:txBody>
                    <a:bodyPr/>
                    <a:lstStyle/>
                    <a:p>
                      <a:r>
                        <a:rPr lang="en-US" sz="1600"/>
                        <a:t>Blue</a:t>
                      </a:r>
                    </a:p>
                  </a:txBody>
                  <a:tcPr marL="79092" marR="79092" marT="39546" marB="39546" anchor="ctr">
                    <a:lnL>
                      <a:noFill/>
                    </a:lnL>
                    <a:lnR>
                      <a:noFill/>
                    </a:lnR>
                    <a:lnT>
                      <a:noFill/>
                    </a:lnT>
                    <a:lnB>
                      <a:noFill/>
                    </a:lnB>
                  </a:tcPr>
                </a:tc>
                <a:tc>
                  <a:txBody>
                    <a:bodyPr/>
                    <a:lstStyle/>
                    <a:p>
                      <a:r>
                        <a:rPr lang="en-US" sz="1600"/>
                        <a:t>0;34</a:t>
                      </a:r>
                    </a:p>
                  </a:txBody>
                  <a:tcPr marL="79092" marR="79092" marT="39546" marB="39546" anchor="ctr">
                    <a:lnL>
                      <a:noFill/>
                    </a:lnL>
                    <a:lnR>
                      <a:noFill/>
                    </a:lnR>
                    <a:lnT>
                      <a:noFill/>
                    </a:lnT>
                    <a:lnB>
                      <a:noFill/>
                    </a:lnB>
                  </a:tcPr>
                </a:tc>
                <a:extLst>
                  <a:ext uri="{0D108BD9-81ED-4DB2-BD59-A6C34878D82A}">
                    <a16:rowId xmlns:a16="http://schemas.microsoft.com/office/drawing/2014/main" val="10002"/>
                  </a:ext>
                </a:extLst>
              </a:tr>
              <a:tr h="195450">
                <a:tc>
                  <a:txBody>
                    <a:bodyPr/>
                    <a:lstStyle/>
                    <a:p>
                      <a:r>
                        <a:rPr lang="en-US" sz="1600"/>
                        <a:t>Green</a:t>
                      </a:r>
                    </a:p>
                  </a:txBody>
                  <a:tcPr marL="79092" marR="79092" marT="39546" marB="39546" anchor="ctr">
                    <a:lnL>
                      <a:noFill/>
                    </a:lnL>
                    <a:lnR>
                      <a:noFill/>
                    </a:lnR>
                    <a:lnT>
                      <a:noFill/>
                    </a:lnT>
                    <a:lnB>
                      <a:noFill/>
                    </a:lnB>
                  </a:tcPr>
                </a:tc>
                <a:tc>
                  <a:txBody>
                    <a:bodyPr/>
                    <a:lstStyle/>
                    <a:p>
                      <a:r>
                        <a:rPr lang="en-US" sz="1600"/>
                        <a:t>0;32</a:t>
                      </a:r>
                    </a:p>
                  </a:txBody>
                  <a:tcPr marL="79092" marR="79092" marT="39546" marB="39546" anchor="ctr">
                    <a:lnL>
                      <a:noFill/>
                    </a:lnL>
                    <a:lnR>
                      <a:noFill/>
                    </a:lnR>
                    <a:lnT>
                      <a:noFill/>
                    </a:lnT>
                    <a:lnB>
                      <a:noFill/>
                    </a:lnB>
                  </a:tcPr>
                </a:tc>
                <a:extLst>
                  <a:ext uri="{0D108BD9-81ED-4DB2-BD59-A6C34878D82A}">
                    <a16:rowId xmlns:a16="http://schemas.microsoft.com/office/drawing/2014/main" val="10003"/>
                  </a:ext>
                </a:extLst>
              </a:tr>
              <a:tr h="195450">
                <a:tc>
                  <a:txBody>
                    <a:bodyPr/>
                    <a:lstStyle/>
                    <a:p>
                      <a:r>
                        <a:rPr lang="en-US" sz="1600"/>
                        <a:t>Cyan</a:t>
                      </a:r>
                    </a:p>
                  </a:txBody>
                  <a:tcPr marL="79092" marR="79092" marT="39546" marB="39546" anchor="ctr">
                    <a:lnL>
                      <a:noFill/>
                    </a:lnL>
                    <a:lnR>
                      <a:noFill/>
                    </a:lnR>
                    <a:lnT>
                      <a:noFill/>
                    </a:lnT>
                    <a:lnB>
                      <a:noFill/>
                    </a:lnB>
                  </a:tcPr>
                </a:tc>
                <a:tc>
                  <a:txBody>
                    <a:bodyPr/>
                    <a:lstStyle/>
                    <a:p>
                      <a:r>
                        <a:rPr lang="en-US" sz="1600"/>
                        <a:t>0;36</a:t>
                      </a:r>
                    </a:p>
                  </a:txBody>
                  <a:tcPr marL="79092" marR="79092" marT="39546" marB="39546" anchor="ctr">
                    <a:lnL>
                      <a:noFill/>
                    </a:lnL>
                    <a:lnR>
                      <a:noFill/>
                    </a:lnR>
                    <a:lnT>
                      <a:noFill/>
                    </a:lnT>
                    <a:lnB>
                      <a:noFill/>
                    </a:lnB>
                  </a:tcPr>
                </a:tc>
                <a:extLst>
                  <a:ext uri="{0D108BD9-81ED-4DB2-BD59-A6C34878D82A}">
                    <a16:rowId xmlns:a16="http://schemas.microsoft.com/office/drawing/2014/main" val="10004"/>
                  </a:ext>
                </a:extLst>
              </a:tr>
              <a:tr h="195450">
                <a:tc>
                  <a:txBody>
                    <a:bodyPr/>
                    <a:lstStyle/>
                    <a:p>
                      <a:r>
                        <a:rPr lang="en-US" sz="1600"/>
                        <a:t>Red</a:t>
                      </a:r>
                    </a:p>
                  </a:txBody>
                  <a:tcPr marL="79092" marR="79092" marT="39546" marB="39546" anchor="ctr">
                    <a:lnL>
                      <a:noFill/>
                    </a:lnL>
                    <a:lnR>
                      <a:noFill/>
                    </a:lnR>
                    <a:lnT>
                      <a:noFill/>
                    </a:lnT>
                    <a:lnB>
                      <a:noFill/>
                    </a:lnB>
                  </a:tcPr>
                </a:tc>
                <a:tc>
                  <a:txBody>
                    <a:bodyPr/>
                    <a:lstStyle/>
                    <a:p>
                      <a:r>
                        <a:rPr lang="en-US" sz="1600"/>
                        <a:t>0;31</a:t>
                      </a:r>
                    </a:p>
                  </a:txBody>
                  <a:tcPr marL="79092" marR="79092" marT="39546" marB="39546" anchor="ctr">
                    <a:lnL>
                      <a:noFill/>
                    </a:lnL>
                    <a:lnR>
                      <a:noFill/>
                    </a:lnR>
                    <a:lnT>
                      <a:noFill/>
                    </a:lnT>
                    <a:lnB>
                      <a:noFill/>
                    </a:lnB>
                  </a:tcPr>
                </a:tc>
                <a:extLst>
                  <a:ext uri="{0D108BD9-81ED-4DB2-BD59-A6C34878D82A}">
                    <a16:rowId xmlns:a16="http://schemas.microsoft.com/office/drawing/2014/main" val="10005"/>
                  </a:ext>
                </a:extLst>
              </a:tr>
              <a:tr h="195450">
                <a:tc>
                  <a:txBody>
                    <a:bodyPr/>
                    <a:lstStyle/>
                    <a:p>
                      <a:r>
                        <a:rPr lang="en-US" sz="1600"/>
                        <a:t>Purple</a:t>
                      </a:r>
                    </a:p>
                  </a:txBody>
                  <a:tcPr marL="79092" marR="79092" marT="39546" marB="39546" anchor="ctr">
                    <a:lnL>
                      <a:noFill/>
                    </a:lnL>
                    <a:lnR>
                      <a:noFill/>
                    </a:lnR>
                    <a:lnT>
                      <a:noFill/>
                    </a:lnT>
                    <a:lnB>
                      <a:noFill/>
                    </a:lnB>
                  </a:tcPr>
                </a:tc>
                <a:tc>
                  <a:txBody>
                    <a:bodyPr/>
                    <a:lstStyle/>
                    <a:p>
                      <a:r>
                        <a:rPr lang="en-US" sz="1600"/>
                        <a:t>0;35</a:t>
                      </a:r>
                    </a:p>
                  </a:txBody>
                  <a:tcPr marL="79092" marR="79092" marT="39546" marB="39546" anchor="ctr">
                    <a:lnL>
                      <a:noFill/>
                    </a:lnL>
                    <a:lnR>
                      <a:noFill/>
                    </a:lnR>
                    <a:lnT>
                      <a:noFill/>
                    </a:lnT>
                    <a:lnB>
                      <a:noFill/>
                    </a:lnB>
                  </a:tcPr>
                </a:tc>
                <a:extLst>
                  <a:ext uri="{0D108BD9-81ED-4DB2-BD59-A6C34878D82A}">
                    <a16:rowId xmlns:a16="http://schemas.microsoft.com/office/drawing/2014/main" val="10006"/>
                  </a:ext>
                </a:extLst>
              </a:tr>
              <a:tr h="195450">
                <a:tc>
                  <a:txBody>
                    <a:bodyPr/>
                    <a:lstStyle/>
                    <a:p>
                      <a:r>
                        <a:rPr lang="en-US" sz="1600"/>
                        <a:t>Brown</a:t>
                      </a:r>
                    </a:p>
                  </a:txBody>
                  <a:tcPr marL="79092" marR="79092" marT="39546" marB="39546" anchor="ctr">
                    <a:lnL>
                      <a:noFill/>
                    </a:lnL>
                    <a:lnR>
                      <a:noFill/>
                    </a:lnR>
                    <a:lnT>
                      <a:noFill/>
                    </a:lnT>
                    <a:lnB>
                      <a:noFill/>
                    </a:lnB>
                  </a:tcPr>
                </a:tc>
                <a:tc>
                  <a:txBody>
                    <a:bodyPr/>
                    <a:lstStyle/>
                    <a:p>
                      <a:r>
                        <a:rPr lang="en-US" sz="1600"/>
                        <a:t>0;33</a:t>
                      </a:r>
                    </a:p>
                  </a:txBody>
                  <a:tcPr marL="79092" marR="79092" marT="39546" marB="39546" anchor="ctr">
                    <a:lnL>
                      <a:noFill/>
                    </a:lnL>
                    <a:lnR>
                      <a:noFill/>
                    </a:lnR>
                    <a:lnT>
                      <a:noFill/>
                    </a:lnT>
                    <a:lnB>
                      <a:noFill/>
                    </a:lnB>
                  </a:tcPr>
                </a:tc>
                <a:extLst>
                  <a:ext uri="{0D108BD9-81ED-4DB2-BD59-A6C34878D82A}">
                    <a16:rowId xmlns:a16="http://schemas.microsoft.com/office/drawing/2014/main" val="10007"/>
                  </a:ext>
                </a:extLst>
              </a:tr>
              <a:tr h="195450">
                <a:tc>
                  <a:txBody>
                    <a:bodyPr/>
                    <a:lstStyle/>
                    <a:p>
                      <a:endParaRPr lang="en-US" sz="1600" dirty="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08"/>
                  </a:ext>
                </a:extLst>
              </a:tr>
              <a:tr h="195450">
                <a:tc>
                  <a:txBody>
                    <a:bodyPr/>
                    <a:lstStyle/>
                    <a:p>
                      <a:endParaRPr lang="en-US" sz="1600" dirty="0"/>
                    </a:p>
                  </a:txBody>
                  <a:tcPr marL="79092" marR="79092" marT="39546" marB="39546" anchor="ctr">
                    <a:lnL>
                      <a:noFill/>
                    </a:lnL>
                    <a:lnR>
                      <a:noFill/>
                    </a:lnR>
                    <a:lnT>
                      <a:noFill/>
                    </a:lnT>
                    <a:lnB>
                      <a:noFill/>
                    </a:lnB>
                  </a:tcPr>
                </a:tc>
                <a:tc>
                  <a:txBody>
                    <a:bodyPr/>
                    <a:lstStyle/>
                    <a:p>
                      <a:endParaRPr lang="en-US" sz="1600"/>
                    </a:p>
                  </a:txBody>
                  <a:tcPr marL="79092" marR="79092" marT="39546" marB="39546" anchor="ctr">
                    <a:lnL>
                      <a:noFill/>
                    </a:lnL>
                    <a:lnR>
                      <a:noFill/>
                    </a:lnR>
                    <a:lnT>
                      <a:noFill/>
                    </a:lnT>
                    <a:lnB>
                      <a:noFill/>
                    </a:lnB>
                  </a:tcPr>
                </a:tc>
                <a:extLst>
                  <a:ext uri="{0D108BD9-81ED-4DB2-BD59-A6C34878D82A}">
                    <a16:rowId xmlns:a16="http://schemas.microsoft.com/office/drawing/2014/main" val="10009"/>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0"/>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1"/>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2"/>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3"/>
                  </a:ext>
                </a:extLst>
              </a:tr>
            </a:tbl>
          </a:graphicData>
        </a:graphic>
      </p:graphicFrame>
      <p:sp>
        <p:nvSpPr>
          <p:cNvPr id="8" name="TextBox 7"/>
          <p:cNvSpPr txBox="1"/>
          <p:nvPr/>
        </p:nvSpPr>
        <p:spPr>
          <a:xfrm>
            <a:off x="9863477" y="2530415"/>
            <a:ext cx="2488816" cy="1200329"/>
          </a:xfrm>
          <a:prstGeom prst="rect">
            <a:avLst/>
          </a:prstGeom>
          <a:noFill/>
        </p:spPr>
        <p:txBody>
          <a:bodyPr wrap="square" rtlCol="0">
            <a:spAutoFit/>
          </a:bodyPr>
          <a:lstStyle/>
          <a:p>
            <a:r>
              <a:rPr lang="en-US" dirty="0"/>
              <a:t>Note: You need to replace digit 0 with 1 to get light color version.</a:t>
            </a:r>
          </a:p>
        </p:txBody>
      </p:sp>
      <p:pic>
        <p:nvPicPr>
          <p:cNvPr id="4" name="Picture 3"/>
          <p:cNvPicPr>
            <a:picLocks noChangeAspect="1"/>
          </p:cNvPicPr>
          <p:nvPr/>
        </p:nvPicPr>
        <p:blipFill rotWithShape="1">
          <a:blip r:embed="rId4"/>
          <a:srcRect b="53956"/>
          <a:stretch/>
        </p:blipFill>
        <p:spPr>
          <a:xfrm>
            <a:off x="2492984" y="5079533"/>
            <a:ext cx="6296025" cy="1728000"/>
          </a:xfrm>
          <a:prstGeom prst="rect">
            <a:avLst/>
          </a:prstGeom>
        </p:spPr>
      </p:pic>
    </p:spTree>
    <p:extLst>
      <p:ext uri="{BB962C8B-B14F-4D97-AF65-F5344CB8AC3E}">
        <p14:creationId xmlns:p14="http://schemas.microsoft.com/office/powerpoint/2010/main" val="15312578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dirty="0"/>
              <a:t>Customization of a Session</a:t>
            </a:r>
          </a:p>
        </p:txBody>
      </p:sp>
      <p:sp>
        <p:nvSpPr>
          <p:cNvPr id="9219" name="Rectangle 3"/>
          <p:cNvSpPr>
            <a:spLocks noGrp="1" noChangeArrowheads="1"/>
          </p:cNvSpPr>
          <p:nvPr>
            <p:ph type="body" idx="1"/>
          </p:nvPr>
        </p:nvSpPr>
        <p:spPr>
          <a:xfrm>
            <a:off x="0" y="1459407"/>
            <a:ext cx="11965021" cy="4351338"/>
          </a:xfrm>
        </p:spPr>
        <p:txBody>
          <a:bodyPr>
            <a:normAutofit fontScale="92500"/>
          </a:bodyPr>
          <a:lstStyle/>
          <a:p>
            <a:pPr>
              <a:lnSpc>
                <a:spcPct val="90000"/>
              </a:lnSpc>
            </a:pPr>
            <a:r>
              <a:rPr lang="en-US" altLang="en-US" dirty="0"/>
              <a:t>Standard PS1: </a:t>
            </a:r>
          </a:p>
          <a:p>
            <a:pPr marL="360000" lvl="1" indent="0">
              <a:buNone/>
            </a:pPr>
            <a:r>
              <a:rPr lang="pl-PL" altLang="en-US" dirty="0"/>
              <a:t>\u@\[\e[1;31m\]\h\[\e[0m\] \w `</a:t>
            </a:r>
            <a:r>
              <a:rPr lang="pl-PL" altLang="en-US" dirty="0" err="1"/>
              <a:t>date</a:t>
            </a:r>
            <a:r>
              <a:rPr lang="pl-PL" altLang="en-US" dirty="0"/>
              <a:t> +%H:%M` </a:t>
            </a:r>
            <a:endParaRPr lang="en-US" altLang="en-US" dirty="0"/>
          </a:p>
          <a:p>
            <a:pPr>
              <a:lnSpc>
                <a:spcPct val="90000"/>
              </a:lnSpc>
            </a:pPr>
            <a:endParaRPr lang="en-US" altLang="en-US" dirty="0"/>
          </a:p>
          <a:p>
            <a:pPr>
              <a:lnSpc>
                <a:spcPct val="90000"/>
              </a:lnSpc>
            </a:pPr>
            <a:endParaRPr lang="en-US" altLang="en-US" dirty="0"/>
          </a:p>
          <a:p>
            <a:pPr>
              <a:lnSpc>
                <a:spcPct val="90000"/>
              </a:lnSpc>
            </a:pPr>
            <a:r>
              <a:rPr lang="en-US" altLang="en-US" dirty="0"/>
              <a:t>Change PS1, e.g.</a:t>
            </a:r>
          </a:p>
          <a:p>
            <a:pPr marL="359637" lvl="1" indent="0">
              <a:buNone/>
            </a:pPr>
            <a:r>
              <a:rPr lang="pl-PL" altLang="en-US" dirty="0"/>
              <a:t>PS1=":\e[0m $LOGNAME@\e[3</a:t>
            </a:r>
            <a:r>
              <a:rPr lang="en-US" altLang="en-US" dirty="0"/>
              <a:t>2</a:t>
            </a:r>
            <a:r>
              <a:rPr lang="pl-PL" altLang="en-US" dirty="0"/>
              <a:t>m\h\e[0m \W \d $“</a:t>
            </a:r>
            <a:endParaRPr lang="en-US" altLang="en-US" dirty="0"/>
          </a:p>
          <a:p>
            <a:pPr marL="359637" lvl="1" indent="0">
              <a:buNone/>
            </a:pPr>
            <a:endParaRPr lang="en-US" altLang="en-US" dirty="0"/>
          </a:p>
          <a:p>
            <a:pPr marL="359637" lvl="1" indent="0">
              <a:buNone/>
            </a:pPr>
            <a:endParaRPr lang="en-US" altLang="en-US" dirty="0"/>
          </a:p>
          <a:p>
            <a:pPr>
              <a:lnSpc>
                <a:spcPct val="90000"/>
              </a:lnSpc>
            </a:pPr>
            <a:r>
              <a:rPr lang="en-US" altLang="en-US" dirty="0"/>
              <a:t>Another example:</a:t>
            </a:r>
          </a:p>
          <a:p>
            <a:pPr marL="360000" lvl="1" indent="0">
              <a:buNone/>
            </a:pPr>
            <a:r>
              <a:rPr lang="pt-BR" altLang="en-US" dirty="0"/>
              <a:t>PS1="\e[0m $LOGNAME \e[0m \e[36m\h\e[0m \e[32m\t\e[0m \e[31m\w\e[0m  \n\e[36m&gt;  \e[0m"</a:t>
            </a:r>
            <a:endParaRPr lang="en-US" altLang="en-US" dirty="0"/>
          </a:p>
          <a:p>
            <a:pPr marL="359637" lvl="1" indent="0">
              <a:buNone/>
            </a:pPr>
            <a:endParaRPr lang="pl-PL" altLang="en-US" dirty="0"/>
          </a:p>
          <a:p>
            <a:pPr>
              <a:lnSpc>
                <a:spcPct val="90000"/>
              </a:lnSpc>
            </a:pPr>
            <a:endParaRPr lang="en-US" altLang="en-US" dirty="0"/>
          </a:p>
        </p:txBody>
      </p:sp>
      <p:sp>
        <p:nvSpPr>
          <p:cNvPr id="2" name="Slide Number Placeholder 1"/>
          <p:cNvSpPr>
            <a:spLocks noGrp="1"/>
          </p:cNvSpPr>
          <p:nvPr>
            <p:ph type="sldNum" sz="quarter" idx="12"/>
          </p:nvPr>
        </p:nvSpPr>
        <p:spPr/>
        <p:txBody>
          <a:bodyPr/>
          <a:lstStyle/>
          <a:p>
            <a:fld id="{2266C759-6229-40DE-AD56-03C6C1B55D06}" type="slidenum">
              <a:rPr lang="nl-BE" smtClean="0"/>
              <a:t>138</a:t>
            </a:fld>
            <a:endParaRPr lang="nl-BE"/>
          </a:p>
        </p:txBody>
      </p:sp>
      <p:pic>
        <p:nvPicPr>
          <p:cNvPr id="5" name="Picture 4"/>
          <p:cNvPicPr>
            <a:picLocks noChangeAspect="1"/>
          </p:cNvPicPr>
          <p:nvPr/>
        </p:nvPicPr>
        <p:blipFill rotWithShape="1">
          <a:blip r:embed="rId3"/>
          <a:srcRect t="-1" r="54266" b="81775"/>
          <a:stretch/>
        </p:blipFill>
        <p:spPr>
          <a:xfrm>
            <a:off x="3670323" y="2375884"/>
            <a:ext cx="5040000" cy="684000"/>
          </a:xfrm>
          <a:prstGeom prst="rect">
            <a:avLst/>
          </a:prstGeom>
        </p:spPr>
      </p:pic>
      <p:pic>
        <p:nvPicPr>
          <p:cNvPr id="10" name="Picture 9"/>
          <p:cNvPicPr>
            <a:picLocks noChangeAspect="1"/>
          </p:cNvPicPr>
          <p:nvPr/>
        </p:nvPicPr>
        <p:blipFill rotWithShape="1">
          <a:blip r:embed="rId4"/>
          <a:srcRect l="-1" t="-1" r="44465" b="77937"/>
          <a:stretch/>
        </p:blipFill>
        <p:spPr>
          <a:xfrm>
            <a:off x="3130323" y="4154166"/>
            <a:ext cx="6120000" cy="828000"/>
          </a:xfrm>
          <a:prstGeom prst="rect">
            <a:avLst/>
          </a:prstGeom>
        </p:spPr>
      </p:pic>
      <p:pic>
        <p:nvPicPr>
          <p:cNvPr id="11" name="Picture 10"/>
          <p:cNvPicPr>
            <a:picLocks noChangeAspect="1"/>
          </p:cNvPicPr>
          <p:nvPr/>
        </p:nvPicPr>
        <p:blipFill rotWithShape="1">
          <a:blip r:embed="rId5"/>
          <a:srcRect l="-2" r="15720" b="71407"/>
          <a:stretch/>
        </p:blipFill>
        <p:spPr>
          <a:xfrm>
            <a:off x="1210681" y="5717222"/>
            <a:ext cx="9036496" cy="1044000"/>
          </a:xfrm>
          <a:prstGeom prst="rect">
            <a:avLst/>
          </a:prstGeom>
        </p:spPr>
      </p:pic>
    </p:spTree>
    <p:extLst>
      <p:ext uri="{BB962C8B-B14F-4D97-AF65-F5344CB8AC3E}">
        <p14:creationId xmlns:p14="http://schemas.microsoft.com/office/powerpoint/2010/main" val="264953667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1380"/>
            <a:ext cx="9144000" cy="671316"/>
          </a:xfrm>
        </p:spPr>
        <p:txBody>
          <a:bodyPr>
            <a:normAutofit fontScale="90000"/>
          </a:bodyPr>
          <a:lstStyle/>
          <a:p>
            <a:pPr marL="536575">
              <a:defRPr/>
            </a:pPr>
            <a:r>
              <a:rPr lang="en-US" dirty="0"/>
              <a:t>Environment Variables</a:t>
            </a:r>
          </a:p>
        </p:txBody>
      </p:sp>
      <p:sp>
        <p:nvSpPr>
          <p:cNvPr id="16388" name="Rectangle 7"/>
          <p:cNvSpPr>
            <a:spLocks noChangeArrowheads="1"/>
          </p:cNvSpPr>
          <p:nvPr/>
        </p:nvSpPr>
        <p:spPr bwMode="auto">
          <a:xfrm>
            <a:off x="155643" y="708820"/>
            <a:ext cx="11468910" cy="59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342900" indent="-342900">
              <a:buFont typeface="Arial" panose="020B0604020202020204" pitchFamily="34" charset="0"/>
              <a:buChar char="•"/>
            </a:pPr>
            <a:r>
              <a:rPr lang="en-US" altLang="nl-BE" sz="2000" dirty="0"/>
              <a:t>Use the </a:t>
            </a:r>
            <a:r>
              <a:rPr lang="en-US" altLang="nl-BE" sz="2000" dirty="0" err="1">
                <a:solidFill>
                  <a:schemeClr val="accent1"/>
                </a:solidFill>
              </a:rPr>
              <a:t>env</a:t>
            </a:r>
            <a:r>
              <a:rPr lang="en-US" altLang="nl-BE" sz="2000" dirty="0"/>
              <a:t> command to see all environment variables </a:t>
            </a:r>
            <a:endParaRPr lang="pl-PL" altLang="nl-BE" sz="2000" dirty="0"/>
          </a:p>
          <a:p>
            <a:pPr marL="342900" indent="-342900">
              <a:buClr>
                <a:schemeClr val="tx2"/>
              </a:buClr>
              <a:buFont typeface="Arial" panose="020B0604020202020204" pitchFamily="34" charset="0"/>
              <a:buChar char="•"/>
            </a:pPr>
            <a:r>
              <a:rPr lang="en-US" altLang="nl-BE" sz="2000" dirty="0">
                <a:solidFill>
                  <a:schemeClr val="accent1"/>
                </a:solidFill>
              </a:rPr>
              <a:t>set</a:t>
            </a:r>
            <a:r>
              <a:rPr lang="pl-PL" altLang="nl-BE" sz="2000" dirty="0">
                <a:solidFill>
                  <a:schemeClr val="accent1"/>
                </a:solidFill>
              </a:rPr>
              <a:t>/export</a:t>
            </a:r>
            <a:r>
              <a:rPr lang="en-US" altLang="nl-BE" sz="2000" dirty="0"/>
              <a:t> to see all shell variables</a:t>
            </a:r>
          </a:p>
          <a:p>
            <a:pPr marL="342900" indent="-342900">
              <a:buFont typeface="Arial" panose="020B0604020202020204" pitchFamily="34" charset="0"/>
              <a:buChar char="•"/>
            </a:pPr>
            <a:r>
              <a:rPr lang="en-US" altLang="nl-BE" sz="2000" dirty="0">
                <a:latin typeface="+mj-lt"/>
              </a:rPr>
              <a:t>Set or change environment variables from the command-line:</a:t>
            </a:r>
            <a:br>
              <a:rPr lang="en-US" altLang="nl-BE" sz="2000" dirty="0">
                <a:latin typeface="+mj-lt"/>
              </a:rPr>
            </a:br>
            <a:r>
              <a:rPr lang="en-US" altLang="nl-BE" sz="2000" dirty="0">
                <a:latin typeface="+mj-lt"/>
              </a:rPr>
              <a:t>new values last only for current login session.</a:t>
            </a:r>
          </a:p>
          <a:p>
            <a:endParaRPr lang="en-US" altLang="nl-BE" sz="2000" dirty="0">
              <a:latin typeface="+mj-lt"/>
            </a:endParaRPr>
          </a:p>
          <a:p>
            <a:r>
              <a:rPr lang="en-US" altLang="nl-BE" sz="2000" dirty="0" err="1">
                <a:latin typeface="+mj-lt"/>
              </a:rPr>
              <a:t>sh</a:t>
            </a:r>
            <a:r>
              <a:rPr lang="en-US" altLang="nl-BE" sz="2000" dirty="0">
                <a:latin typeface="+mj-lt"/>
              </a:rPr>
              <a:t>/bash/</a:t>
            </a:r>
            <a:r>
              <a:rPr lang="en-US" altLang="nl-BE" sz="2000" dirty="0" err="1">
                <a:latin typeface="+mj-lt"/>
              </a:rPr>
              <a:t>ksh</a:t>
            </a:r>
            <a:r>
              <a:rPr lang="en-US" altLang="nl-BE" sz="2000" dirty="0">
                <a:latin typeface="+mj-lt"/>
              </a:rPr>
              <a:t> </a:t>
            </a:r>
            <a:r>
              <a:rPr lang="pl-PL" altLang="nl-BE" sz="2000" dirty="0">
                <a:latin typeface="+mj-lt"/>
              </a:rPr>
              <a:t> </a:t>
            </a:r>
            <a:r>
              <a:rPr lang="en-US" altLang="nl-BE" sz="2000" dirty="0">
                <a:latin typeface="+mj-lt"/>
              </a:rPr>
              <a:t>   </a:t>
            </a:r>
            <a:r>
              <a:rPr lang="pl-PL" altLang="nl-BE" sz="2000" dirty="0">
                <a:latin typeface="+mj-lt"/>
              </a:rPr>
              <a:t>   </a:t>
            </a:r>
            <a:r>
              <a:rPr lang="en-US" altLang="nl-BE" sz="2000" dirty="0">
                <a:solidFill>
                  <a:schemeClr val="accent1"/>
                </a:solidFill>
                <a:latin typeface="+mj-lt"/>
              </a:rPr>
              <a:t>set:</a:t>
            </a:r>
            <a:r>
              <a:rPr lang="en-US" altLang="nl-BE" sz="2000" dirty="0">
                <a:latin typeface="+mj-lt"/>
              </a:rPr>
              <a:t> NEW_VARIABLE=</a:t>
            </a:r>
            <a:r>
              <a:rPr lang="en-US" altLang="nl-BE" sz="2000" dirty="0" err="1">
                <a:latin typeface="+mj-lt"/>
              </a:rPr>
              <a:t>newvalue</a:t>
            </a:r>
            <a:br>
              <a:rPr lang="en-US" altLang="nl-BE" sz="2000" dirty="0">
                <a:latin typeface="+mj-lt"/>
              </a:rPr>
            </a:br>
            <a:r>
              <a:rPr lang="en-US" altLang="nl-BE" sz="2000" dirty="0">
                <a:latin typeface="+mj-lt"/>
              </a:rPr>
              <a:t>	 </a:t>
            </a:r>
            <a:r>
              <a:rPr lang="pl-PL" altLang="nl-BE" sz="2000" dirty="0">
                <a:latin typeface="+mj-lt"/>
              </a:rPr>
              <a:t> </a:t>
            </a:r>
            <a:r>
              <a:rPr lang="en-US" altLang="nl-BE" sz="2000" dirty="0">
                <a:latin typeface="+mj-lt"/>
              </a:rPr>
              <a:t>     </a:t>
            </a:r>
            <a:r>
              <a:rPr lang="en-US" altLang="nl-BE" sz="2000" dirty="0">
                <a:solidFill>
                  <a:schemeClr val="accent1"/>
                </a:solidFill>
                <a:latin typeface="+mj-lt"/>
              </a:rPr>
              <a:t>append:</a:t>
            </a:r>
            <a:r>
              <a:rPr lang="pl-PL" altLang="nl-BE" sz="2000" dirty="0">
                <a:latin typeface="+mj-lt"/>
              </a:rPr>
              <a:t> </a:t>
            </a:r>
            <a:r>
              <a:rPr lang="en-US" altLang="nl-BE" sz="2000" dirty="0">
                <a:latin typeface="+mj-lt"/>
              </a:rPr>
              <a:t>OLD_VARIABLE=$</a:t>
            </a:r>
            <a:r>
              <a:rPr lang="en-US" altLang="nl-BE" sz="2000" dirty="0" err="1">
                <a:latin typeface="+mj-lt"/>
              </a:rPr>
              <a:t>OLD_VARIABLEnewvalue</a:t>
            </a:r>
            <a:br>
              <a:rPr lang="en-US" altLang="nl-BE" sz="2000" dirty="0">
                <a:latin typeface="+mj-lt"/>
              </a:rPr>
            </a:br>
            <a:r>
              <a:rPr lang="en-US" altLang="nl-BE" sz="2000" dirty="0">
                <a:latin typeface="+mj-lt"/>
              </a:rPr>
              <a:t>	</a:t>
            </a:r>
            <a:r>
              <a:rPr lang="pl-PL" altLang="nl-BE" sz="2000" dirty="0">
                <a:latin typeface="+mj-lt"/>
              </a:rPr>
              <a:t> </a:t>
            </a:r>
            <a:r>
              <a:rPr lang="en-US" altLang="nl-BE" sz="2000" dirty="0">
                <a:latin typeface="+mj-lt"/>
              </a:rPr>
              <a:t>     </a:t>
            </a:r>
            <a:r>
              <a:rPr lang="en-US" altLang="nl-BE" sz="2000" dirty="0">
                <a:solidFill>
                  <a:schemeClr val="accent1"/>
                </a:solidFill>
                <a:latin typeface="+mj-lt"/>
              </a:rPr>
              <a:t>prepend:</a:t>
            </a:r>
            <a:r>
              <a:rPr lang="en-US" altLang="nl-BE" sz="2000" dirty="0">
                <a:latin typeface="+mj-lt"/>
              </a:rPr>
              <a:t> OLD_VARIABLE=</a:t>
            </a:r>
            <a:r>
              <a:rPr lang="en-US" altLang="nl-BE" sz="2000" dirty="0" err="1">
                <a:latin typeface="+mj-lt"/>
              </a:rPr>
              <a:t>newvalue$OLD_VARIABLE</a:t>
            </a:r>
            <a:endParaRPr lang="pl-PL" altLang="nl-BE" sz="2000" dirty="0">
              <a:latin typeface="+mj-lt"/>
            </a:endParaRPr>
          </a:p>
          <a:p>
            <a:r>
              <a:rPr lang="pl-PL" altLang="nl-BE" sz="2000" dirty="0">
                <a:latin typeface="+mj-lt"/>
              </a:rPr>
              <a:t>	        	</a:t>
            </a:r>
            <a:r>
              <a:rPr lang="pl-PL" altLang="nl-BE" sz="2000" dirty="0">
                <a:solidFill>
                  <a:schemeClr val="accent1"/>
                </a:solidFill>
                <a:latin typeface="+mj-lt"/>
              </a:rPr>
              <a:t>add:</a:t>
            </a:r>
            <a:r>
              <a:rPr lang="pl-PL" altLang="nl-BE" sz="2000" dirty="0">
                <a:latin typeface="+mj-lt"/>
              </a:rPr>
              <a:t> </a:t>
            </a:r>
            <a:r>
              <a:rPr lang="en-US" altLang="nl-BE" sz="2000" dirty="0"/>
              <a:t>OLD_VARIABLE</a:t>
            </a:r>
            <a:r>
              <a:rPr lang="pl-PL" altLang="nl-BE" sz="2000" dirty="0">
                <a:latin typeface="+mj-lt"/>
              </a:rPr>
              <a:t>=${</a:t>
            </a:r>
            <a:r>
              <a:rPr lang="en-US" altLang="nl-BE" sz="2000" dirty="0"/>
              <a:t>OLD_VARIABLE</a:t>
            </a:r>
            <a:r>
              <a:rPr lang="pl-PL" altLang="nl-BE" sz="2000" dirty="0">
                <a:latin typeface="+mj-lt"/>
              </a:rPr>
              <a:t>}:</a:t>
            </a:r>
            <a:r>
              <a:rPr lang="en-US" altLang="nl-BE" sz="2000" dirty="0" err="1"/>
              <a:t>newvalue</a:t>
            </a:r>
            <a:endParaRPr lang="pl-PL" altLang="nl-BE" sz="2000" dirty="0">
              <a:latin typeface="+mj-lt"/>
            </a:endParaRPr>
          </a:p>
          <a:p>
            <a:r>
              <a:rPr lang="pl-PL" altLang="nl-BE" sz="2000" dirty="0">
                <a:latin typeface="+mj-lt"/>
              </a:rPr>
              <a:t>                       </a:t>
            </a:r>
            <a:r>
              <a:rPr lang="pl-PL" altLang="nl-BE" sz="2000" dirty="0">
                <a:solidFill>
                  <a:schemeClr val="accent1"/>
                </a:solidFill>
                <a:latin typeface="+mj-lt"/>
              </a:rPr>
              <a:t>export</a:t>
            </a:r>
            <a:r>
              <a:rPr lang="pl-PL" altLang="nl-BE" sz="2000" dirty="0">
                <a:latin typeface="+mj-lt"/>
              </a:rPr>
              <a:t> </a:t>
            </a:r>
            <a:r>
              <a:rPr lang="en-US" altLang="nl-BE" sz="2000" dirty="0"/>
              <a:t>OLD_VARIABLE</a:t>
            </a:r>
            <a:endParaRPr lang="en-US" altLang="nl-BE" sz="2000" dirty="0">
              <a:latin typeface="+mj-lt"/>
            </a:endParaRPr>
          </a:p>
          <a:p>
            <a:br>
              <a:rPr lang="en-US" altLang="nl-BE" sz="2000" dirty="0">
                <a:latin typeface="+mj-lt"/>
              </a:rPr>
            </a:br>
            <a:r>
              <a:rPr lang="en-US" altLang="nl-BE" sz="2000" dirty="0" err="1">
                <a:latin typeface="+mj-lt"/>
              </a:rPr>
              <a:t>csh</a:t>
            </a:r>
            <a:r>
              <a:rPr lang="en-US" altLang="nl-BE" sz="2000" dirty="0">
                <a:latin typeface="+mj-lt"/>
              </a:rPr>
              <a:t>/</a:t>
            </a:r>
            <a:r>
              <a:rPr lang="en-US" altLang="nl-BE" sz="2000" dirty="0" err="1">
                <a:latin typeface="+mj-lt"/>
              </a:rPr>
              <a:t>tcsh</a:t>
            </a:r>
            <a:r>
              <a:rPr lang="en-US" altLang="nl-BE" sz="2000" dirty="0">
                <a:latin typeface="+mj-lt"/>
              </a:rPr>
              <a:t> 	  set:</a:t>
            </a:r>
            <a:r>
              <a:rPr lang="pl-PL" altLang="nl-BE" sz="2000" dirty="0">
                <a:latin typeface="+mj-lt"/>
              </a:rPr>
              <a:t>  </a:t>
            </a:r>
            <a:r>
              <a:rPr lang="en-US" altLang="nl-BE" sz="2000" dirty="0">
                <a:latin typeface="+mj-lt"/>
              </a:rPr>
              <a:t>set NEW_VAR=</a:t>
            </a:r>
            <a:r>
              <a:rPr lang="en-US" altLang="nl-BE" sz="2000" dirty="0" err="1">
                <a:latin typeface="+mj-lt"/>
              </a:rPr>
              <a:t>newvalue</a:t>
            </a:r>
            <a:endParaRPr lang="en-US" altLang="nl-BE" sz="2000" dirty="0">
              <a:latin typeface="+mj-lt"/>
            </a:endParaRPr>
          </a:p>
          <a:p>
            <a:r>
              <a:rPr lang="pl-PL" altLang="nl-BE" sz="2000" dirty="0">
                <a:latin typeface="+mj-lt"/>
              </a:rPr>
              <a:t>              </a:t>
            </a:r>
            <a:r>
              <a:rPr lang="en-US" altLang="nl-BE" sz="2000" dirty="0">
                <a:latin typeface="+mj-lt"/>
              </a:rPr>
              <a:t>       append: </a:t>
            </a:r>
            <a:r>
              <a:rPr lang="pl-PL" altLang="nl-BE" sz="2000" dirty="0">
                <a:latin typeface="+mj-lt"/>
              </a:rPr>
              <a:t> </a:t>
            </a:r>
            <a:r>
              <a:rPr lang="en-US" altLang="nl-BE" sz="2000" dirty="0">
                <a:latin typeface="+mj-lt"/>
              </a:rPr>
              <a:t>set OLD_VAR=($OLD_VAR </a:t>
            </a:r>
            <a:r>
              <a:rPr lang="en-US" altLang="nl-BE" sz="2000" dirty="0" err="1">
                <a:latin typeface="+mj-lt"/>
              </a:rPr>
              <a:t>newvalue</a:t>
            </a:r>
            <a:r>
              <a:rPr lang="en-US" altLang="nl-BE" sz="2000" dirty="0">
                <a:latin typeface="+mj-lt"/>
              </a:rPr>
              <a:t>)</a:t>
            </a:r>
          </a:p>
          <a:p>
            <a:r>
              <a:rPr lang="en-US" altLang="nl-BE" sz="2000" dirty="0">
                <a:latin typeface="+mj-lt"/>
              </a:rPr>
              <a:t>	</a:t>
            </a:r>
            <a:r>
              <a:rPr lang="pl-PL" altLang="nl-BE" sz="2000" dirty="0">
                <a:latin typeface="+mj-lt"/>
              </a:rPr>
              <a:t>       </a:t>
            </a:r>
            <a:r>
              <a:rPr lang="en-US" altLang="nl-BE" sz="2000" dirty="0">
                <a:latin typeface="+mj-lt"/>
              </a:rPr>
              <a:t>prepend: </a:t>
            </a:r>
            <a:r>
              <a:rPr lang="pl-PL" altLang="nl-BE" sz="2000" dirty="0">
                <a:latin typeface="+mj-lt"/>
              </a:rPr>
              <a:t> </a:t>
            </a:r>
            <a:r>
              <a:rPr lang="en-US" altLang="nl-BE" sz="2000" dirty="0">
                <a:latin typeface="+mj-lt"/>
              </a:rPr>
              <a:t>set OLD_VAR=(</a:t>
            </a:r>
            <a:r>
              <a:rPr lang="en-US" altLang="nl-BE" sz="2000" dirty="0" err="1">
                <a:latin typeface="+mj-lt"/>
              </a:rPr>
              <a:t>newvalue</a:t>
            </a:r>
            <a:r>
              <a:rPr lang="en-US" altLang="nl-BE" sz="2000" dirty="0">
                <a:latin typeface="+mj-lt"/>
              </a:rPr>
              <a:t> $OLD_VAR)</a:t>
            </a:r>
            <a:br>
              <a:rPr lang="en-US" altLang="nl-BE" sz="2000" dirty="0">
                <a:latin typeface="+mj-lt"/>
              </a:rPr>
            </a:br>
            <a:r>
              <a:rPr lang="en-US" altLang="nl-BE" sz="2000" dirty="0">
                <a:latin typeface="+mj-lt"/>
              </a:rPr>
              <a:t>	      </a:t>
            </a:r>
          </a:p>
          <a:p>
            <a:r>
              <a:rPr lang="en-US" altLang="nl-BE" sz="2000" dirty="0">
                <a:latin typeface="+mj-lt"/>
              </a:rPr>
              <a:t>		  set: </a:t>
            </a:r>
            <a:r>
              <a:rPr lang="en-US" altLang="nl-BE" sz="2000" dirty="0" err="1">
                <a:latin typeface="+mj-lt"/>
              </a:rPr>
              <a:t>setenv</a:t>
            </a:r>
            <a:r>
              <a:rPr lang="en-US" altLang="nl-BE" sz="2000" dirty="0">
                <a:latin typeface="+mj-lt"/>
              </a:rPr>
              <a:t> OLD_VAR </a:t>
            </a:r>
            <a:r>
              <a:rPr lang="en-US" altLang="nl-BE" sz="2000" dirty="0" err="1">
                <a:latin typeface="+mj-lt"/>
              </a:rPr>
              <a:t>newvalue</a:t>
            </a:r>
            <a:r>
              <a:rPr lang="en-US" altLang="nl-BE" sz="2000" dirty="0">
                <a:latin typeface="+mj-lt"/>
              </a:rPr>
              <a:t> </a:t>
            </a:r>
          </a:p>
          <a:p>
            <a:r>
              <a:rPr lang="en-US" altLang="nl-BE" sz="2000" dirty="0">
                <a:latin typeface="+mj-lt"/>
              </a:rPr>
              <a:t>	</a:t>
            </a:r>
            <a:r>
              <a:rPr lang="pl-PL" altLang="nl-BE" sz="2000" dirty="0">
                <a:latin typeface="+mj-lt"/>
              </a:rPr>
              <a:t>        </a:t>
            </a:r>
            <a:r>
              <a:rPr lang="en-US" altLang="nl-BE" sz="2000" dirty="0">
                <a:latin typeface="+mj-lt"/>
              </a:rPr>
              <a:t>append: </a:t>
            </a:r>
            <a:r>
              <a:rPr lang="en-US" altLang="nl-BE" sz="2000" dirty="0" err="1">
                <a:latin typeface="+mj-lt"/>
              </a:rPr>
              <a:t>setenv</a:t>
            </a:r>
            <a:r>
              <a:rPr lang="en-US" altLang="nl-BE" sz="2000" dirty="0">
                <a:latin typeface="+mj-lt"/>
              </a:rPr>
              <a:t> OLD_VAR ${OLD_VAR}</a:t>
            </a:r>
            <a:r>
              <a:rPr lang="en-US" altLang="nl-BE" sz="2000" dirty="0" err="1">
                <a:latin typeface="+mj-lt"/>
              </a:rPr>
              <a:t>newvalue</a:t>
            </a:r>
            <a:endParaRPr lang="en-US" altLang="nl-BE" sz="2000" dirty="0">
              <a:latin typeface="+mj-lt"/>
            </a:endParaRPr>
          </a:p>
          <a:p>
            <a:r>
              <a:rPr lang="pl-PL" altLang="nl-BE" sz="2000" dirty="0">
                <a:latin typeface="+mj-lt"/>
              </a:rPr>
              <a:t>              </a:t>
            </a:r>
            <a:r>
              <a:rPr lang="en-US" altLang="nl-BE" sz="2000" dirty="0">
                <a:latin typeface="+mj-lt"/>
              </a:rPr>
              <a:t>      prepend: </a:t>
            </a:r>
            <a:r>
              <a:rPr lang="en-US" altLang="nl-BE" sz="2000" dirty="0" err="1">
                <a:latin typeface="+mj-lt"/>
              </a:rPr>
              <a:t>setenv</a:t>
            </a:r>
            <a:r>
              <a:rPr lang="en-US" altLang="nl-BE" sz="2000" dirty="0">
                <a:latin typeface="+mj-lt"/>
              </a:rPr>
              <a:t> OLD_VAR </a:t>
            </a:r>
            <a:r>
              <a:rPr lang="en-US" altLang="nl-BE" sz="2000" dirty="0" err="1">
                <a:latin typeface="+mj-lt"/>
              </a:rPr>
              <a:t>newvalue</a:t>
            </a:r>
            <a:r>
              <a:rPr lang="en-US" altLang="nl-BE" sz="2000" dirty="0">
                <a:latin typeface="+mj-lt"/>
              </a:rPr>
              <a:t>${OLD_VAR} 	</a:t>
            </a:r>
            <a:br>
              <a:rPr lang="en-US" altLang="nl-BE" sz="2000" dirty="0">
                <a:latin typeface="+mj-lt"/>
              </a:rPr>
            </a:br>
            <a:endParaRPr lang="en-US" altLang="nl-BE" sz="2000" dirty="0">
              <a:latin typeface="+mj-lt"/>
            </a:endParaRPr>
          </a:p>
        </p:txBody>
      </p:sp>
      <p:sp>
        <p:nvSpPr>
          <p:cNvPr id="3" name="Slide Number Placeholder 2"/>
          <p:cNvSpPr>
            <a:spLocks noGrp="1"/>
          </p:cNvSpPr>
          <p:nvPr>
            <p:ph type="sldNum" sz="quarter" idx="12"/>
          </p:nvPr>
        </p:nvSpPr>
        <p:spPr/>
        <p:txBody>
          <a:bodyPr/>
          <a:lstStyle/>
          <a:p>
            <a:fld id="{2266C759-6229-40DE-AD56-03C6C1B55D06}" type="slidenum">
              <a:rPr lang="nl-BE" smtClean="0"/>
              <a:t>139</a:t>
            </a:fld>
            <a:endParaRPr lang="nl-BE"/>
          </a:p>
        </p:txBody>
      </p:sp>
      <p:cxnSp>
        <p:nvCxnSpPr>
          <p:cNvPr id="5" name="Straight Arrow Connector 4"/>
          <p:cNvCxnSpPr>
            <a:cxnSpLocks/>
          </p:cNvCxnSpPr>
          <p:nvPr/>
        </p:nvCxnSpPr>
        <p:spPr>
          <a:xfrm flipH="1">
            <a:off x="8256240" y="3278221"/>
            <a:ext cx="1389877" cy="222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646117" y="2413337"/>
            <a:ext cx="1728192" cy="2031325"/>
          </a:xfrm>
          <a:prstGeom prst="rect">
            <a:avLst/>
          </a:prstGeom>
          <a:noFill/>
          <a:ln w="19050">
            <a:solidFill>
              <a:schemeClr val="accent1">
                <a:shade val="95000"/>
                <a:satMod val="105000"/>
              </a:schemeClr>
            </a:solidFill>
          </a:ln>
        </p:spPr>
        <p:txBody>
          <a:bodyPr wrap="square" rtlCol="0">
            <a:spAutoFit/>
          </a:bodyPr>
          <a:lstStyle/>
          <a:p>
            <a:r>
              <a:rPr lang="pl-PL" sz="1400" dirty="0"/>
              <a:t>The order </a:t>
            </a:r>
            <a:r>
              <a:rPr lang="pl-PL" sz="1400" dirty="0" err="1"/>
              <a:t>decides</a:t>
            </a:r>
            <a:r>
              <a:rPr lang="pl-PL" sz="1400" dirty="0"/>
              <a:t> </a:t>
            </a:r>
            <a:r>
              <a:rPr lang="pl-PL" sz="1400" dirty="0" err="1"/>
              <a:t>where</a:t>
            </a:r>
            <a:r>
              <a:rPr lang="pl-PL" sz="1400" dirty="0"/>
              <a:t> system </a:t>
            </a:r>
            <a:r>
              <a:rPr lang="pl-PL" sz="1400" dirty="0" err="1"/>
              <a:t>checks</a:t>
            </a:r>
            <a:r>
              <a:rPr lang="pl-PL" sz="1400" dirty="0"/>
              <a:t> for </a:t>
            </a:r>
            <a:r>
              <a:rPr lang="pl-PL" sz="1400" dirty="0" err="1"/>
              <a:t>command</a:t>
            </a:r>
            <a:r>
              <a:rPr lang="pl-PL" sz="1400" dirty="0"/>
              <a:t> </a:t>
            </a:r>
            <a:r>
              <a:rPr lang="pl-PL" sz="1400" dirty="0" err="1"/>
              <a:t>first</a:t>
            </a:r>
            <a:r>
              <a:rPr lang="pl-PL" sz="1400" dirty="0"/>
              <a:t> (</a:t>
            </a:r>
            <a:r>
              <a:rPr lang="pl-PL" sz="1400" dirty="0" err="1"/>
              <a:t>important</a:t>
            </a:r>
            <a:r>
              <a:rPr lang="pl-PL" sz="1400" dirty="0"/>
              <a:t> </a:t>
            </a:r>
            <a:r>
              <a:rPr lang="pl-PL" sz="1400" dirty="0" err="1"/>
              <a:t>if</a:t>
            </a:r>
            <a:r>
              <a:rPr lang="pl-PL" sz="1400" dirty="0"/>
              <a:t> </a:t>
            </a:r>
            <a:r>
              <a:rPr lang="pl-PL" sz="1400" dirty="0" err="1"/>
              <a:t>you</a:t>
            </a:r>
            <a:r>
              <a:rPr lang="pl-PL" sz="1400" dirty="0"/>
              <a:t> </a:t>
            </a:r>
            <a:r>
              <a:rPr lang="pl-PL" sz="1400" dirty="0" err="1"/>
              <a:t>have</a:t>
            </a:r>
            <a:r>
              <a:rPr lang="pl-PL" sz="1400" dirty="0"/>
              <a:t> </a:t>
            </a:r>
            <a:r>
              <a:rPr lang="pl-PL" sz="1400" dirty="0" err="1"/>
              <a:t>your</a:t>
            </a:r>
            <a:r>
              <a:rPr lang="pl-PL" sz="1400" dirty="0"/>
              <a:t> </a:t>
            </a:r>
            <a:r>
              <a:rPr lang="pl-PL" sz="1400" dirty="0" err="1"/>
              <a:t>own</a:t>
            </a:r>
            <a:r>
              <a:rPr lang="pl-PL" sz="1400" dirty="0"/>
              <a:t> version and </a:t>
            </a:r>
            <a:r>
              <a:rPr lang="pl-PL" sz="1400" dirty="0" err="1"/>
              <a:t>there</a:t>
            </a:r>
            <a:r>
              <a:rPr lang="pl-PL" sz="1400" dirty="0"/>
              <a:t> </a:t>
            </a:r>
            <a:r>
              <a:rPr lang="pl-PL" sz="1400" dirty="0" err="1"/>
              <a:t>is</a:t>
            </a:r>
            <a:r>
              <a:rPr lang="pl-PL" sz="1400" dirty="0"/>
              <a:t> </a:t>
            </a:r>
            <a:r>
              <a:rPr lang="pl-PL" sz="1400" dirty="0" err="1"/>
              <a:t>another</a:t>
            </a:r>
            <a:r>
              <a:rPr lang="pl-PL" sz="1400" dirty="0"/>
              <a:t> </a:t>
            </a:r>
            <a:r>
              <a:rPr lang="pl-PL" sz="1400" dirty="0" err="1"/>
              <a:t>vesion</a:t>
            </a:r>
            <a:r>
              <a:rPr lang="pl-PL" sz="1400" dirty="0"/>
              <a:t> on the </a:t>
            </a:r>
            <a:r>
              <a:rPr lang="pl-PL" sz="1400" dirty="0" err="1"/>
              <a:t>cluster</a:t>
            </a:r>
            <a:r>
              <a:rPr lang="pl-PL" sz="1400" dirty="0"/>
              <a:t>)</a:t>
            </a:r>
            <a:endParaRPr lang="en-US" sz="1400" dirty="0"/>
          </a:p>
        </p:txBody>
      </p:sp>
    </p:spTree>
    <p:extLst>
      <p:ext uri="{BB962C8B-B14F-4D97-AF65-F5344CB8AC3E}">
        <p14:creationId xmlns:p14="http://schemas.microsoft.com/office/powerpoint/2010/main" val="2385391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14150" y="1349376"/>
            <a:ext cx="8233574" cy="4429125"/>
          </a:xfrm>
          <a:prstGeom prst="rect">
            <a:avLst/>
          </a:prstGeom>
        </p:spPr>
      </p:pic>
      <p:sp>
        <p:nvSpPr>
          <p:cNvPr id="5" name="Ovaal 4"/>
          <p:cNvSpPr/>
          <p:nvPr/>
        </p:nvSpPr>
        <p:spPr>
          <a:xfrm>
            <a:off x="1991544" y="2708920"/>
            <a:ext cx="597474" cy="57606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0" name="Group 9"/>
          <p:cNvGrpSpPr/>
          <p:nvPr/>
        </p:nvGrpSpPr>
        <p:grpSpPr>
          <a:xfrm>
            <a:off x="2589018" y="2564905"/>
            <a:ext cx="6603326" cy="1200329"/>
            <a:chOff x="1065018" y="2564904"/>
            <a:chExt cx="6603326" cy="1200329"/>
          </a:xfrm>
        </p:grpSpPr>
        <p:sp>
          <p:nvSpPr>
            <p:cNvPr id="7" name="TextBox 6"/>
            <p:cNvSpPr txBox="1"/>
            <p:nvPr/>
          </p:nvSpPr>
          <p:spPr>
            <a:xfrm>
              <a:off x="2843808" y="2564904"/>
              <a:ext cx="4824536" cy="1200329"/>
            </a:xfrm>
            <a:prstGeom prst="rect">
              <a:avLst/>
            </a:prstGeom>
            <a:noFill/>
            <a:ln w="25400">
              <a:solidFill>
                <a:srgbClr val="FF0000"/>
              </a:solidFill>
            </a:ln>
          </p:spPr>
          <p:txBody>
            <a:bodyPr wrap="square" rtlCol="0">
              <a:spAutoFit/>
            </a:bodyPr>
            <a:lstStyle/>
            <a:p>
              <a:r>
                <a:rPr lang="pl-PL" dirty="0" err="1">
                  <a:solidFill>
                    <a:schemeClr val="bg1"/>
                  </a:solidFill>
                </a:rPr>
                <a:t>Better</a:t>
              </a:r>
              <a:r>
                <a:rPr lang="pl-PL" dirty="0">
                  <a:solidFill>
                    <a:schemeClr val="bg1"/>
                  </a:solidFill>
                </a:rPr>
                <a:t> to </a:t>
              </a:r>
              <a:r>
                <a:rPr lang="pl-PL" dirty="0" err="1">
                  <a:solidFill>
                    <a:schemeClr val="bg1"/>
                  </a:solidFill>
                </a:rPr>
                <a:t>browse</a:t>
              </a:r>
              <a:r>
                <a:rPr lang="pl-PL" dirty="0">
                  <a:solidFill>
                    <a:schemeClr val="bg1"/>
                  </a:solidFill>
                </a:rPr>
                <a:t>, </a:t>
              </a:r>
              <a:r>
                <a:rPr lang="pl-PL" dirty="0" err="1">
                  <a:solidFill>
                    <a:schemeClr val="bg1"/>
                  </a:solidFill>
                </a:rPr>
                <a:t>copy</a:t>
              </a:r>
              <a:r>
                <a:rPr lang="pl-PL" dirty="0">
                  <a:solidFill>
                    <a:schemeClr val="bg1"/>
                  </a:solidFill>
                </a:rPr>
                <a:t> and open </a:t>
              </a:r>
              <a:r>
                <a:rPr lang="pl-PL" dirty="0" err="1">
                  <a:solidFill>
                    <a:schemeClr val="bg1"/>
                  </a:solidFill>
                </a:rPr>
                <a:t>files</a:t>
              </a:r>
              <a:r>
                <a:rPr lang="pl-PL" dirty="0">
                  <a:solidFill>
                    <a:schemeClr val="bg1"/>
                  </a:solidFill>
                </a:rPr>
                <a:t> </a:t>
              </a:r>
              <a:r>
                <a:rPr lang="pl-PL" dirty="0" err="1">
                  <a:solidFill>
                    <a:schemeClr val="bg1"/>
                  </a:solidFill>
                </a:rPr>
                <a:t>only</a:t>
              </a:r>
              <a:endParaRPr lang="pl-PL" dirty="0">
                <a:solidFill>
                  <a:schemeClr val="bg1"/>
                </a:solidFill>
              </a:endParaRPr>
            </a:p>
            <a:p>
              <a:endParaRPr lang="pl-PL" dirty="0">
                <a:solidFill>
                  <a:srgbClr val="FFFF00"/>
                </a:solidFill>
              </a:endParaRPr>
            </a:p>
            <a:p>
              <a:r>
                <a:rPr lang="pl-PL" dirty="0">
                  <a:solidFill>
                    <a:srgbClr val="FFFF00"/>
                  </a:solidFill>
                </a:rPr>
                <a:t>Do not </a:t>
              </a:r>
              <a:r>
                <a:rPr lang="pl-PL" dirty="0" err="1">
                  <a:solidFill>
                    <a:srgbClr val="FFFF00"/>
                  </a:solidFill>
                </a:rPr>
                <a:t>remove</a:t>
              </a:r>
              <a:r>
                <a:rPr lang="pl-PL" dirty="0">
                  <a:solidFill>
                    <a:srgbClr val="FFFF00"/>
                  </a:solidFill>
                </a:rPr>
                <a:t> </a:t>
              </a:r>
              <a:r>
                <a:rPr lang="pl-PL" dirty="0" err="1">
                  <a:solidFill>
                    <a:srgbClr val="FFFF00"/>
                  </a:solidFill>
                </a:rPr>
                <a:t>files</a:t>
              </a:r>
              <a:r>
                <a:rPr lang="pl-PL" dirty="0">
                  <a:solidFill>
                    <a:srgbClr val="FFFF00"/>
                  </a:solidFill>
                </a:rPr>
                <a:t> – </a:t>
              </a:r>
              <a:r>
                <a:rPr lang="pl-PL" dirty="0" err="1">
                  <a:solidFill>
                    <a:srgbClr val="FFFF00"/>
                  </a:solidFill>
                </a:rPr>
                <a:t>they</a:t>
              </a:r>
              <a:r>
                <a:rPr lang="pl-PL" dirty="0">
                  <a:solidFill>
                    <a:srgbClr val="FFFF00"/>
                  </a:solidFill>
                </a:rPr>
                <a:t> do not go to </a:t>
              </a:r>
              <a:r>
                <a:rPr lang="pl-PL" dirty="0" err="1">
                  <a:solidFill>
                    <a:srgbClr val="FFFF00"/>
                  </a:solidFill>
                </a:rPr>
                <a:t>trash</a:t>
              </a:r>
              <a:r>
                <a:rPr lang="pl-PL" dirty="0">
                  <a:solidFill>
                    <a:srgbClr val="FFFF00"/>
                  </a:solidFill>
                </a:rPr>
                <a:t> bin – </a:t>
              </a:r>
              <a:r>
                <a:rPr lang="pl-PL" dirty="0" err="1">
                  <a:solidFill>
                    <a:srgbClr val="FFFF00"/>
                  </a:solidFill>
                </a:rPr>
                <a:t>removed</a:t>
              </a:r>
              <a:r>
                <a:rPr lang="pl-PL" dirty="0">
                  <a:solidFill>
                    <a:srgbClr val="FFFF00"/>
                  </a:solidFill>
                </a:rPr>
                <a:t> </a:t>
              </a:r>
              <a:r>
                <a:rPr lang="pl-PL" dirty="0" err="1">
                  <a:solidFill>
                    <a:srgbClr val="FFFF00"/>
                  </a:solidFill>
                </a:rPr>
                <a:t>forever</a:t>
              </a:r>
              <a:r>
                <a:rPr lang="pl-PL" dirty="0">
                  <a:solidFill>
                    <a:srgbClr val="FFFF00"/>
                  </a:solidFill>
                </a:rPr>
                <a:t>!</a:t>
              </a:r>
              <a:endParaRPr lang="en-US" dirty="0">
                <a:solidFill>
                  <a:srgbClr val="FFFF00"/>
                </a:solidFill>
              </a:endParaRPr>
            </a:p>
          </p:txBody>
        </p:sp>
        <p:cxnSp>
          <p:nvCxnSpPr>
            <p:cNvPr id="9" name="Straight Arrow Connector 8"/>
            <p:cNvCxnSpPr/>
            <p:nvPr/>
          </p:nvCxnSpPr>
          <p:spPr>
            <a:xfrm flipH="1" flipV="1">
              <a:off x="1065018" y="2924944"/>
              <a:ext cx="1778790" cy="21602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1300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rrowheads="1"/>
          </p:cNvSpPr>
          <p:nvPr>
            <p:ph type="title"/>
          </p:nvPr>
        </p:nvSpPr>
        <p:spPr>
          <a:xfrm>
            <a:off x="1519472" y="0"/>
            <a:ext cx="9148528" cy="900000"/>
          </a:xfrm>
        </p:spPr>
        <p:txBody>
          <a:bodyPr/>
          <a:lstStyle/>
          <a:p>
            <a:pPr marL="536575"/>
            <a:r>
              <a:rPr lang="en-US" altLang="nl-BE" dirty="0">
                <a:solidFill>
                  <a:schemeClr val="tx1"/>
                </a:solidFill>
              </a:rPr>
              <a:t>Introduction to bash</a:t>
            </a:r>
          </a:p>
        </p:txBody>
      </p:sp>
      <p:sp>
        <p:nvSpPr>
          <p:cNvPr id="34819" name="Rectangle 3"/>
          <p:cNvSpPr>
            <a:spLocks noGrp="1" noChangeArrowheads="1"/>
          </p:cNvSpPr>
          <p:nvPr>
            <p:ph type="body" idx="1"/>
          </p:nvPr>
        </p:nvSpPr>
        <p:spPr>
          <a:xfrm>
            <a:off x="350196" y="1219200"/>
            <a:ext cx="11546732" cy="4874096"/>
          </a:xfrm>
        </p:spPr>
        <p:txBody>
          <a:bodyPr/>
          <a:lstStyle/>
          <a:p>
            <a:pPr>
              <a:lnSpc>
                <a:spcPct val="90000"/>
              </a:lnSpc>
            </a:pPr>
            <a:r>
              <a:rPr lang="en-US" altLang="nl-BE" dirty="0"/>
              <a:t>The bash shell is one of the many shells that are available to you on the VSC nodes.</a:t>
            </a:r>
          </a:p>
          <a:p>
            <a:pPr>
              <a:lnSpc>
                <a:spcPct val="90000"/>
              </a:lnSpc>
            </a:pPr>
            <a:r>
              <a:rPr lang="en-US" altLang="nl-BE" dirty="0"/>
              <a:t>Almost any installation of Linux defaults to the bash shell. </a:t>
            </a:r>
            <a:endParaRPr lang="en-US" altLang="nl-BE" b="1" dirty="0"/>
          </a:p>
          <a:p>
            <a:pPr>
              <a:lnSpc>
                <a:spcPct val="90000"/>
              </a:lnSpc>
            </a:pPr>
            <a:r>
              <a:rPr lang="en-US" altLang="nl-BE" dirty="0"/>
              <a:t>bash is one of the many GNU.org (</a:t>
            </a:r>
            <a:r>
              <a:rPr lang="en-US" altLang="nl-BE" dirty="0">
                <a:hlinkClick r:id="rId3"/>
              </a:rPr>
              <a:t>http://www.gnu.org</a:t>
            </a:r>
            <a:r>
              <a:rPr lang="en-US" altLang="nl-BE" dirty="0"/>
              <a:t>) projects.</a:t>
            </a:r>
          </a:p>
          <a:p>
            <a:pPr>
              <a:lnSpc>
                <a:spcPct val="90000"/>
              </a:lnSpc>
            </a:pPr>
            <a:r>
              <a:rPr lang="en-US" altLang="nl-BE" dirty="0"/>
              <a:t>bash manuals:</a:t>
            </a:r>
          </a:p>
          <a:p>
            <a:pPr lvl="1">
              <a:lnSpc>
                <a:spcPct val="90000"/>
              </a:lnSpc>
            </a:pPr>
            <a:r>
              <a:rPr lang="en-US" altLang="nl-BE" dirty="0"/>
              <a:t>A comprehensive online manual is provided at </a:t>
            </a:r>
            <a:r>
              <a:rPr lang="en-US" altLang="nl-BE" sz="2000" u="sng" dirty="0">
                <a:solidFill>
                  <a:schemeClr val="accent1"/>
                </a:solidFill>
              </a:rPr>
              <a:t>http://www.gnu.org/software/bash/manual/bashref.html</a:t>
            </a:r>
          </a:p>
          <a:p>
            <a:pPr lvl="1">
              <a:lnSpc>
                <a:spcPct val="90000"/>
              </a:lnSpc>
            </a:pPr>
            <a:r>
              <a:rPr lang="en-US" altLang="nl-BE" dirty="0"/>
              <a:t>Aliases - </a:t>
            </a:r>
            <a:r>
              <a:rPr lang="en-US" altLang="nl-BE" sz="2000" u="sng" dirty="0">
                <a:solidFill>
                  <a:schemeClr val="accent1"/>
                </a:solidFill>
              </a:rPr>
              <a:t>http://www.gnu.org/software/bash/manual/bashref.html#Aliases</a:t>
            </a:r>
          </a:p>
          <a:p>
            <a:pPr lvl="1">
              <a:lnSpc>
                <a:spcPct val="90000"/>
              </a:lnSpc>
            </a:pPr>
            <a:r>
              <a:rPr lang="en-US" altLang="nl-BE" dirty="0"/>
              <a:t>Controlling the Prompt - </a:t>
            </a:r>
            <a:r>
              <a:rPr lang="en-US" altLang="nl-BE" sz="2000" u="sng" dirty="0">
                <a:solidFill>
                  <a:schemeClr val="accent1"/>
                </a:solidFill>
                <a:hlinkClick r:id="rId4"/>
              </a:rPr>
              <a:t>http://www.gnu.org/software/bash/manual/bashref.html#Controlling-the-Prompt</a:t>
            </a:r>
            <a:endParaRPr lang="en-US" altLang="nl-BE" sz="2000" u="sng" dirty="0">
              <a:solidFill>
                <a:schemeClr val="accent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140</a:t>
            </a:fld>
            <a:endParaRPr lang="nl-BE" dirty="0"/>
          </a:p>
        </p:txBody>
      </p:sp>
    </p:spTree>
    <p:extLst>
      <p:ext uri="{BB962C8B-B14F-4D97-AF65-F5344CB8AC3E}">
        <p14:creationId xmlns:p14="http://schemas.microsoft.com/office/powerpoint/2010/main" val="365341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819">
                                            <p:txEl>
                                              <p:pRg st="5" end="5"/>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34819">
                                            <p:txEl>
                                              <p:pRg st="3" end="3"/>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48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141</a:t>
            </a:fld>
            <a:endParaRPr lang="nl-BE" dirty="0"/>
          </a:p>
        </p:txBody>
      </p:sp>
      <p:sp>
        <p:nvSpPr>
          <p:cNvPr id="11" name="Title 1"/>
          <p:cNvSpPr>
            <a:spLocks noGrp="1"/>
          </p:cNvSpPr>
          <p:nvPr>
            <p:ph type="title"/>
          </p:nvPr>
        </p:nvSpPr>
        <p:spPr>
          <a:xfrm>
            <a:off x="1847528" y="180000"/>
            <a:ext cx="8334000" cy="900000"/>
          </a:xfrm>
        </p:spPr>
        <p:txBody>
          <a:bodyPr/>
          <a:lstStyle/>
          <a:p>
            <a:r>
              <a:rPr lang="en-US" dirty="0">
                <a:solidFill>
                  <a:schemeClr val="tx1"/>
                </a:solidFill>
              </a:rPr>
              <a:t>Universal customization</a:t>
            </a:r>
          </a:p>
        </p:txBody>
      </p:sp>
      <p:sp>
        <p:nvSpPr>
          <p:cNvPr id="12" name="Tijdelijke aanduiding voor inhoud 2"/>
          <p:cNvSpPr>
            <a:spLocks noGrp="1"/>
          </p:cNvSpPr>
          <p:nvPr>
            <p:ph idx="1"/>
          </p:nvPr>
        </p:nvSpPr>
        <p:spPr>
          <a:xfrm>
            <a:off x="1631504" y="1196752"/>
            <a:ext cx="9000896" cy="4896890"/>
          </a:xfrm>
        </p:spPr>
        <p:txBody>
          <a:bodyPr/>
          <a:lstStyle/>
          <a:p>
            <a:pPr marL="342537" lvl="1" indent="-342900">
              <a:spcBef>
                <a:spcPts val="200"/>
              </a:spcBef>
              <a:buSzPct val="110000"/>
            </a:pPr>
            <a:r>
              <a:rPr lang="pl-PL" sz="1800" dirty="0"/>
              <a:t>Universal .</a:t>
            </a:r>
            <a:r>
              <a:rPr lang="pl-PL" sz="1800" dirty="0" err="1"/>
              <a:t>bashrc</a:t>
            </a:r>
            <a:r>
              <a:rPr lang="pl-PL" sz="1800" dirty="0"/>
              <a:t> - </a:t>
            </a:r>
            <a:r>
              <a:rPr lang="en-US" sz="1800" dirty="0"/>
              <a:t>written to run on all (relevant) clusters:</a:t>
            </a:r>
          </a:p>
          <a:p>
            <a:pPr marL="360000" lvl="1" indent="0">
              <a:buNone/>
            </a:pPr>
            <a:r>
              <a:rPr lang="en-US" sz="1400" dirty="0">
                <a:latin typeface="Courier New" panose="02070309020205020404" pitchFamily="49" charset="0"/>
                <a:cs typeface="Courier New" panose="02070309020205020404" pitchFamily="49" charset="0"/>
              </a:rPr>
              <a:t>case ${VSC_INSTITUTE_CLUSTER} in</a:t>
            </a:r>
          </a:p>
          <a:p>
            <a:pPr marL="360000" lvl="1"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breniac</a:t>
            </a:r>
            <a:r>
              <a:rPr lang="en-US" sz="1400" dirty="0">
                <a:latin typeface="Courier New" panose="02070309020205020404" pitchFamily="49" charset="0"/>
                <a:cs typeface="Courier New" panose="02070309020205020404" pitchFamily="49" charset="0"/>
              </a:rPr>
              <a:t>)</a:t>
            </a:r>
          </a:p>
          <a:p>
            <a:pPr marL="360000" lvl="1"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ulimit</a:t>
            </a:r>
            <a:r>
              <a:rPr lang="en-US" sz="1400" dirty="0">
                <a:latin typeface="Courier New" panose="02070309020205020404" pitchFamily="49" charset="0"/>
                <a:cs typeface="Courier New" panose="02070309020205020404" pitchFamily="49" charset="0"/>
              </a:rPr>
              <a:t> -c 500000</a:t>
            </a:r>
          </a:p>
          <a:p>
            <a:pPr marL="360000" lvl="1" indent="0">
              <a:buNone/>
            </a:pPr>
            <a:r>
              <a:rPr lang="en-US" sz="1400" dirty="0">
                <a:latin typeface="Courier New" panose="02070309020205020404" pitchFamily="49" charset="0"/>
                <a:cs typeface="Courier New" panose="02070309020205020404" pitchFamily="49" charset="0"/>
              </a:rPr>
              <a:t>        export LD_LIBRARY_PATH="${HOME}/lib:${LD_LIBRARY_PATH}"</a:t>
            </a:r>
          </a:p>
          <a:p>
            <a:pPr marL="360000" lvl="1" indent="0">
              <a:buNone/>
            </a:pPr>
            <a:r>
              <a:rPr lang="en-US" sz="1400" dirty="0">
                <a:latin typeface="Courier New" panose="02070309020205020404" pitchFamily="49" charset="0"/>
                <a:cs typeface="Courier New" panose="02070309020205020404" pitchFamily="49" charset="0"/>
              </a:rPr>
              <a:t>        export PATH="${HOME}/bin:${HOME}/</a:t>
            </a:r>
            <a:r>
              <a:rPr lang="en-US" sz="1400" dirty="0" err="1">
                <a:latin typeface="Courier New" panose="02070309020205020404" pitchFamily="49" charset="0"/>
                <a:cs typeface="Courier New" panose="02070309020205020404" pitchFamily="49" charset="0"/>
              </a:rPr>
              <a:t>sbin</a:t>
            </a:r>
            <a:r>
              <a:rPr lang="en-US" sz="1400" dirty="0">
                <a:latin typeface="Courier New" panose="02070309020205020404" pitchFamily="49" charset="0"/>
                <a:cs typeface="Courier New" panose="02070309020205020404" pitchFamily="49" charset="0"/>
              </a:rPr>
              <a:t>:${PATH}"</a:t>
            </a:r>
          </a:p>
          <a:p>
            <a:pPr marL="360000" lvl="1" indent="0">
              <a:buNone/>
            </a:pPr>
            <a:r>
              <a:rPr lang="en-US" sz="1400" dirty="0">
                <a:latin typeface="Courier New" panose="02070309020205020404" pitchFamily="49" charset="0"/>
                <a:cs typeface="Courier New" panose="02070309020205020404" pitchFamily="49" charset="0"/>
              </a:rPr>
              <a:t>        export EDITOR="/</a:t>
            </a:r>
            <a:r>
              <a:rPr lang="en-US" sz="1400" dirty="0" err="1">
                <a:latin typeface="Courier New" panose="02070309020205020404" pitchFamily="49" charset="0"/>
                <a:cs typeface="Courier New" panose="02070309020205020404" pitchFamily="49" charset="0"/>
              </a:rPr>
              <a:t>usr</a:t>
            </a:r>
            <a:r>
              <a:rPr lang="en-US" sz="1400" dirty="0">
                <a:latin typeface="Courier New" panose="02070309020205020404" pitchFamily="49" charset="0"/>
                <a:cs typeface="Courier New" panose="02070309020205020404" pitchFamily="49" charset="0"/>
              </a:rPr>
              <a:t>/bin/vim"</a:t>
            </a:r>
          </a:p>
          <a:p>
            <a:pPr marL="360000" lvl="1" indent="0">
              <a:buNone/>
            </a:pPr>
            <a:r>
              <a:rPr lang="en-US" sz="1400" dirty="0">
                <a:latin typeface="Courier New" panose="02070309020205020404" pitchFamily="49" charset="0"/>
                <a:cs typeface="Courier New" panose="02070309020205020404" pitchFamily="49" charset="0"/>
              </a:rPr>
              <a:t>        export PS1=': \u@\[\e[1;31m\]\h\[\e[0m\] \w `date +%H:%M` $'</a:t>
            </a:r>
          </a:p>
          <a:p>
            <a:pPr marL="360000" lvl="1" indent="0">
              <a:buNone/>
            </a:pPr>
            <a:r>
              <a:rPr lang="en-US" sz="1400" dirty="0">
                <a:latin typeface="Courier New" panose="02070309020205020404" pitchFamily="49" charset="0"/>
                <a:cs typeface="Courier New" panose="02070309020205020404" pitchFamily="49" charset="0"/>
              </a:rPr>
              <a:t>        source ${HOME}/.</a:t>
            </a:r>
            <a:r>
              <a:rPr lang="en-US" sz="1400" dirty="0" err="1">
                <a:latin typeface="Courier New" panose="02070309020205020404" pitchFamily="49" charset="0"/>
                <a:cs typeface="Courier New" panose="02070309020205020404" pitchFamily="49" charset="0"/>
              </a:rPr>
              <a:t>autoenv</a:t>
            </a:r>
            <a:r>
              <a:rPr lang="en-US" sz="1400" dirty="0">
                <a:latin typeface="Courier New" panose="02070309020205020404" pitchFamily="49" charset="0"/>
                <a:cs typeface="Courier New" panose="02070309020205020404" pitchFamily="49" charset="0"/>
              </a:rPr>
              <a:t>/activate.sh</a:t>
            </a:r>
          </a:p>
          <a:p>
            <a:pPr marL="360000" lvl="1" indent="0">
              <a:buNone/>
            </a:pPr>
            <a:r>
              <a:rPr lang="en-US" sz="1400" dirty="0">
                <a:latin typeface="Courier New" panose="02070309020205020404" pitchFamily="49" charset="0"/>
                <a:cs typeface="Courier New" panose="02070309020205020404" pitchFamily="49" charset="0"/>
              </a:rPr>
              <a:t>        ;;</a:t>
            </a:r>
          </a:p>
          <a:p>
            <a:pPr marL="360000" lvl="1" indent="0">
              <a:buNone/>
            </a:pPr>
            <a:r>
              <a:rPr lang="en-US" sz="1400" dirty="0">
                <a:latin typeface="Courier New" panose="02070309020205020404" pitchFamily="49" charset="0"/>
                <a:cs typeface="Courier New" panose="02070309020205020404" pitchFamily="49" charset="0"/>
              </a:rPr>
              <a:t>    genius)</a:t>
            </a:r>
          </a:p>
          <a:p>
            <a:pPr marL="360000" lvl="1" indent="0">
              <a:buNone/>
            </a:pPr>
            <a:r>
              <a:rPr lang="en-US" sz="1400" dirty="0">
                <a:latin typeface="Courier New" panose="02070309020205020404" pitchFamily="49" charset="0"/>
                <a:cs typeface="Courier New" panose="02070309020205020404" pitchFamily="49" charset="0"/>
              </a:rPr>
              <a:t>        export EDITOR="/</a:t>
            </a:r>
            <a:r>
              <a:rPr lang="en-US" sz="1400" dirty="0" err="1">
                <a:latin typeface="Courier New" panose="02070309020205020404" pitchFamily="49" charset="0"/>
                <a:cs typeface="Courier New" panose="02070309020205020404" pitchFamily="49" charset="0"/>
              </a:rPr>
              <a:t>usr</a:t>
            </a:r>
            <a:r>
              <a:rPr lang="en-US" sz="1400" dirty="0">
                <a:latin typeface="Courier New" panose="02070309020205020404" pitchFamily="49" charset="0"/>
                <a:cs typeface="Courier New" panose="02070309020205020404" pitchFamily="49" charset="0"/>
              </a:rPr>
              <a:t>/bin/vim"</a:t>
            </a:r>
          </a:p>
          <a:p>
            <a:pPr marL="360000" lvl="1" indent="0">
              <a:buNone/>
            </a:pPr>
            <a:r>
              <a:rPr lang="en-US" sz="1400" dirty="0">
                <a:latin typeface="Courier New" panose="02070309020205020404" pitchFamily="49" charset="0"/>
                <a:cs typeface="Courier New" panose="02070309020205020404" pitchFamily="49" charset="0"/>
              </a:rPr>
              <a:t>        alias vim="vim -u .</a:t>
            </a:r>
            <a:r>
              <a:rPr lang="en-US" sz="1400" dirty="0" err="1">
                <a:latin typeface="Courier New" panose="02070309020205020404" pitchFamily="49" charset="0"/>
                <a:cs typeface="Courier New" panose="02070309020205020404" pitchFamily="49" charset="0"/>
              </a:rPr>
              <a:t>vimrc</a:t>
            </a:r>
            <a:r>
              <a:rPr lang="en-US" sz="1400" dirty="0">
                <a:latin typeface="Courier New" panose="02070309020205020404" pitchFamily="49" charset="0"/>
                <a:cs typeface="Courier New" panose="02070309020205020404" pitchFamily="49" charset="0"/>
              </a:rPr>
              <a:t>-simple“</a:t>
            </a:r>
          </a:p>
          <a:p>
            <a:pPr marL="360000" lvl="1" indent="0">
              <a:buNone/>
            </a:pPr>
            <a:r>
              <a:rPr lang="en-US" sz="1400" dirty="0">
                <a:latin typeface="Courier New" panose="02070309020205020404" pitchFamily="49" charset="0"/>
                <a:cs typeface="Courier New" panose="02070309020205020404" pitchFamily="49" charset="0"/>
              </a:rPr>
              <a:t>        export PS1=': \u@\[\e[1;34m\]\h\[\e[0m\] \w `date +%H:%M` $ '</a:t>
            </a:r>
          </a:p>
          <a:p>
            <a:pPr marL="360000" lvl="1" indent="0">
              <a:buNone/>
            </a:pPr>
            <a:r>
              <a:rPr lang="en-US" sz="1400" dirty="0">
                <a:latin typeface="Courier New" panose="02070309020205020404" pitchFamily="49" charset="0"/>
                <a:cs typeface="Courier New" panose="02070309020205020404" pitchFamily="49" charset="0"/>
              </a:rPr>
              <a:t>        ;;</a:t>
            </a:r>
          </a:p>
          <a:p>
            <a:pPr marL="360000" lvl="1" indent="0">
              <a:buNone/>
            </a:pPr>
            <a:r>
              <a:rPr lang="en-US" sz="1400" dirty="0" err="1">
                <a:latin typeface="Courier New" panose="02070309020205020404" pitchFamily="49" charset="0"/>
                <a:cs typeface="Courier New" panose="02070309020205020404" pitchFamily="49" charset="0"/>
              </a:rPr>
              <a:t>esac</a:t>
            </a:r>
            <a:endParaRPr lang="en-US" sz="1400" dirty="0">
              <a:latin typeface="Courier New" panose="02070309020205020404" pitchFamily="49" charset="0"/>
              <a:cs typeface="Courier New" panose="02070309020205020404" pitchFamily="49" charset="0"/>
            </a:endParaRPr>
          </a:p>
          <a:p>
            <a:pPr marL="342537" lvl="1" indent="-342900">
              <a:spcBef>
                <a:spcPts val="200"/>
              </a:spcBef>
              <a:buSzPct val="110000"/>
            </a:pPr>
            <a:endParaRPr lang="en-US" sz="1800" dirty="0"/>
          </a:p>
        </p:txBody>
      </p:sp>
    </p:spTree>
    <p:extLst>
      <p:ext uri="{BB962C8B-B14F-4D97-AF65-F5344CB8AC3E}">
        <p14:creationId xmlns:p14="http://schemas.microsoft.com/office/powerpoint/2010/main" val="269075195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142</a:t>
            </a:fld>
            <a:endParaRPr lang="nl-NL"/>
          </a:p>
        </p:txBody>
      </p:sp>
      <p:sp>
        <p:nvSpPr>
          <p:cNvPr id="3" name="Picture Placeholder 2">
            <a:extLst>
              <a:ext uri="{FF2B5EF4-FFF2-40B4-BE49-F238E27FC236}">
                <a16:creationId xmlns:a16="http://schemas.microsoft.com/office/drawing/2014/main" id="{B117815D-1C1A-412E-92DB-217CC6F656ED}"/>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Hands-on</a:t>
            </a:r>
            <a:r>
              <a:rPr lang="pl-PL" dirty="0"/>
              <a:t> 3</a:t>
            </a:r>
            <a:endParaRPr lang="nl-BE" dirty="0"/>
          </a:p>
        </p:txBody>
      </p:sp>
    </p:spTree>
    <p:extLst>
      <p:ext uri="{BB962C8B-B14F-4D97-AF65-F5344CB8AC3E}">
        <p14:creationId xmlns:p14="http://schemas.microsoft.com/office/powerpoint/2010/main" val="105896246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143</a:t>
            </a:fld>
            <a:endParaRPr lang="nl-NL"/>
          </a:p>
        </p:txBody>
      </p:sp>
      <p:sp>
        <p:nvSpPr>
          <p:cNvPr id="3" name="Picture Placeholder 2">
            <a:extLst>
              <a:ext uri="{FF2B5EF4-FFF2-40B4-BE49-F238E27FC236}">
                <a16:creationId xmlns:a16="http://schemas.microsoft.com/office/drawing/2014/main" id="{60BD5BC3-2A28-4E70-B25D-A60C8D4EEA0D}"/>
              </a:ext>
            </a:extLst>
          </p:cNvPr>
          <p:cNvSpPr>
            <a:spLocks noGrp="1"/>
          </p:cNvSpPr>
          <p:nvPr>
            <p:ph type="pic" sz="quarter" idx="13"/>
          </p:nvPr>
        </p:nvSpPr>
        <p:spPr/>
      </p:sp>
      <p:sp>
        <p:nvSpPr>
          <p:cNvPr id="5" name="Titel 4"/>
          <p:cNvSpPr>
            <a:spLocks noGrp="1"/>
          </p:cNvSpPr>
          <p:nvPr>
            <p:ph type="title" idx="4294967295"/>
          </p:nvPr>
        </p:nvSpPr>
        <p:spPr>
          <a:xfrm>
            <a:off x="5400675" y="2303463"/>
            <a:ext cx="6791325" cy="1800225"/>
          </a:xfrm>
        </p:spPr>
        <p:txBody>
          <a:bodyPr/>
          <a:lstStyle/>
          <a:p>
            <a:pPr lvl="0"/>
            <a:r>
              <a:rPr lang="pl-PL" dirty="0"/>
              <a:t>Shell scripts</a:t>
            </a:r>
            <a:endParaRPr lang="nl-BE" dirty="0"/>
          </a:p>
        </p:txBody>
      </p:sp>
    </p:spTree>
    <p:extLst>
      <p:ext uri="{BB962C8B-B14F-4D97-AF65-F5344CB8AC3E}">
        <p14:creationId xmlns:p14="http://schemas.microsoft.com/office/powerpoint/2010/main" val="131345505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Command Line Interpreter or CLI</a:t>
            </a:r>
          </a:p>
        </p:txBody>
      </p:sp>
      <p:sp>
        <p:nvSpPr>
          <p:cNvPr id="10242" name="Rectangle 2"/>
          <p:cNvSpPr>
            <a:spLocks noGrp="1" noChangeArrowheads="1"/>
          </p:cNvSpPr>
          <p:nvPr>
            <p:ph type="body" idx="1"/>
          </p:nvPr>
        </p:nvSpPr>
        <p:spPr>
          <a:xfrm>
            <a:off x="2195041" y="1906922"/>
            <a:ext cx="7806240" cy="3178263"/>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To understand scripts let's practice a bit with the CLI. At the shell prompt try:</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 cd; echo “Hello, World” &gt; test.txt; </a:t>
            </a:r>
            <a:br>
              <a:rPr lang="en-GB" altLang="nl-BE" sz="2177" dirty="0">
                <a:latin typeface="Courier New" panose="02070309020205020404" pitchFamily="49" charset="0"/>
              </a:rPr>
            </a:br>
            <a:r>
              <a:rPr lang="en-GB" altLang="nl-BE" sz="2177" dirty="0" err="1">
                <a:latin typeface="Courier New" panose="02070309020205020404" pitchFamily="49" charset="0"/>
              </a:rPr>
              <a:t>cp</a:t>
            </a:r>
            <a:r>
              <a:rPr lang="en-GB" altLang="nl-BE" sz="2177" dirty="0">
                <a:latin typeface="Courier New" panose="02070309020205020404" pitchFamily="49" charset="0"/>
              </a:rPr>
              <a:t> test.txt </a:t>
            </a:r>
            <a:r>
              <a:rPr lang="en-GB" altLang="nl-BE" sz="2177" dirty="0" err="1">
                <a:latin typeface="Courier New" panose="02070309020205020404" pitchFamily="49" charset="0"/>
              </a:rPr>
              <a:t>test.txt.bak</a:t>
            </a:r>
            <a:r>
              <a:rPr lang="en-GB" altLang="nl-BE" sz="2177" dirty="0">
                <a:latin typeface="Courier New" panose="02070309020205020404" pitchFamily="49" charset="0"/>
              </a:rPr>
              <a:t>; vi test.txt</a:t>
            </a:r>
          </a:p>
          <a:p>
            <a:pPr algn="ct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t>The above is all on one line.</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What happened?</a:t>
            </a:r>
            <a:endParaRPr lang="pl-PL"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177"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144</a:t>
            </a:fld>
            <a:endParaRPr lang="nl-BE" dirty="0"/>
          </a:p>
        </p:txBody>
      </p:sp>
    </p:spTree>
    <p:extLst>
      <p:ext uri="{BB962C8B-B14F-4D97-AF65-F5344CB8AC3E}">
        <p14:creationId xmlns:p14="http://schemas.microsoft.com/office/powerpoint/2010/main" val="12840309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In a file</a:t>
            </a:r>
          </a:p>
        </p:txBody>
      </p:sp>
      <p:sp>
        <p:nvSpPr>
          <p:cNvPr id="11266" name="Rectangle 2"/>
          <p:cNvSpPr>
            <a:spLocks noGrp="1" noChangeArrowheads="1"/>
          </p:cNvSpPr>
          <p:nvPr>
            <p:ph type="body" idx="1"/>
          </p:nvPr>
        </p:nvSpPr>
        <p:spPr>
          <a:xfrm>
            <a:off x="2195041" y="1906922"/>
            <a:ext cx="7806240" cy="3106255"/>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t>C</a:t>
            </a:r>
            <a:r>
              <a:rPr lang="en-GB" altLang="nl-BE" dirty="0" err="1"/>
              <a:t>reate</a:t>
            </a:r>
            <a:r>
              <a:rPr lang="en-GB" altLang="nl-BE" dirty="0"/>
              <a:t> a new file and place the some of command</a:t>
            </a:r>
            <a:r>
              <a:rPr lang="pl-PL" altLang="nl-BE" dirty="0"/>
              <a:t>s</a:t>
            </a:r>
            <a:r>
              <a:rPr lang="en-GB" altLang="nl-BE" dirty="0"/>
              <a:t> in it:</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sz="2177" dirty="0">
                <a:latin typeface="Courier New" panose="02070309020205020404" pitchFamily="49" charset="0"/>
              </a:rPr>
              <a:t>$</a:t>
            </a:r>
            <a:r>
              <a:rPr lang="en-GB" altLang="nl-BE" sz="2177" dirty="0">
                <a:latin typeface="Courier New" panose="02070309020205020404" pitchFamily="49" charset="0"/>
              </a:rPr>
              <a:t> cd $VSC_DATA</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sz="2177" dirty="0">
                <a:latin typeface="Courier New" panose="02070309020205020404" pitchFamily="49" charset="0"/>
              </a:rPr>
              <a:t>$</a:t>
            </a:r>
            <a:r>
              <a:rPr lang="en-GB" altLang="nl-BE" sz="2177" dirty="0">
                <a:latin typeface="Courier New" panose="02070309020205020404" pitchFamily="49" charset="0"/>
              </a:rPr>
              <a:t> </a:t>
            </a:r>
            <a:r>
              <a:rPr lang="en-US" altLang="nl-BE" sz="2177" dirty="0">
                <a:latin typeface="Courier New" panose="02070309020205020404" pitchFamily="49" charset="0"/>
              </a:rPr>
              <a:t>vim</a:t>
            </a:r>
            <a:r>
              <a:rPr lang="en-GB" altLang="nl-BE" sz="2177" dirty="0">
                <a:latin typeface="Courier New" panose="02070309020205020404" pitchFamily="49" charset="0"/>
              </a:rPr>
              <a:t> newscript.sh</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echo “Hello world” &gt; hello.txt</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err="1">
                <a:latin typeface="Courier New" panose="02070309020205020404" pitchFamily="49" charset="0"/>
              </a:rPr>
              <a:t>cp</a:t>
            </a:r>
            <a:r>
              <a:rPr lang="en-GB" altLang="nl-BE" sz="2177" dirty="0">
                <a:latin typeface="Courier New" panose="02070309020205020404" pitchFamily="49" charset="0"/>
              </a:rPr>
              <a:t> hello.txt </a:t>
            </a:r>
            <a:r>
              <a:rPr lang="en-GB" altLang="nl-BE" sz="2177" dirty="0" err="1">
                <a:latin typeface="Courier New" panose="02070309020205020404" pitchFamily="49" charset="0"/>
              </a:rPr>
              <a:t>hello.txt.bak</a:t>
            </a:r>
            <a:endParaRPr lang="en-GB" altLang="nl-BE" sz="2177"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cat hello.txt</a:t>
            </a:r>
            <a:r>
              <a:rPr lang="pl-PL" altLang="nl-BE" sz="2177" dirty="0">
                <a:latin typeface="Courier New" panose="02070309020205020404" pitchFamily="49" charset="0"/>
              </a:rPr>
              <a:t> </a:t>
            </a:r>
            <a:r>
              <a:rPr lang="en-GB" altLang="nl-BE" sz="2177" dirty="0" err="1">
                <a:latin typeface="Courier New" panose="02070309020205020404" pitchFamily="49" charset="0"/>
              </a:rPr>
              <a:t>hello.txt.bak</a:t>
            </a:r>
            <a:r>
              <a:rPr lang="en-GB" altLang="nl-BE" sz="2177" dirty="0">
                <a:latin typeface="Courier New" panose="02070309020205020404" pitchFamily="49" charset="0"/>
              </a:rPr>
              <a:t> &gt; new.txt</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cat new.txt</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145</a:t>
            </a:fld>
            <a:endParaRPr lang="nl-BE" dirty="0"/>
          </a:p>
        </p:txBody>
      </p:sp>
    </p:spTree>
    <p:extLst>
      <p:ext uri="{BB962C8B-B14F-4D97-AF65-F5344CB8AC3E}">
        <p14:creationId xmlns:p14="http://schemas.microsoft.com/office/powerpoint/2010/main" val="16696483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In a file</a:t>
            </a:r>
          </a:p>
        </p:txBody>
      </p:sp>
      <p:sp>
        <p:nvSpPr>
          <p:cNvPr id="12290" name="Rectangle 2"/>
          <p:cNvSpPr>
            <a:spLocks noGrp="1" noChangeArrowheads="1"/>
          </p:cNvSpPr>
          <p:nvPr>
            <p:ph type="body" idx="1"/>
          </p:nvPr>
        </p:nvSpPr>
        <p:spPr>
          <a:xfrm>
            <a:off x="2195041" y="1906922"/>
            <a:ext cx="7806240" cy="3106255"/>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Now we can execute those commands in the order in which they appear in the file by doing this. </a:t>
            </a:r>
            <a:br>
              <a:rPr lang="en-GB" altLang="nl-BE" dirty="0"/>
            </a:br>
            <a:r>
              <a:rPr lang="en-GB" altLang="nl-BE" dirty="0"/>
              <a:t>There are 3 ways to execute a script:</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dirty="0"/>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$&gt; bash </a:t>
            </a:r>
            <a:r>
              <a:rPr lang="en-GB" altLang="nl-BE" dirty="0" err="1">
                <a:latin typeface="Courier New" panose="02070309020205020404" pitchFamily="49" charset="0"/>
              </a:rPr>
              <a:t>newscript</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$&gt; </a:t>
            </a:r>
            <a:r>
              <a:rPr lang="en-GB" altLang="nl-BE" dirty="0" err="1">
                <a:latin typeface="Courier New" panose="02070309020205020404" pitchFamily="49" charset="0"/>
              </a:rPr>
              <a:t>sh</a:t>
            </a:r>
            <a:r>
              <a:rPr lang="en-GB" altLang="nl-BE" dirty="0">
                <a:latin typeface="Courier New" panose="02070309020205020404" pitchFamily="49" charset="0"/>
              </a:rPr>
              <a:t> </a:t>
            </a:r>
            <a:r>
              <a:rPr lang="en-GB" altLang="nl-BE" dirty="0" err="1">
                <a:latin typeface="Courier New" panose="02070309020205020404" pitchFamily="49" charset="0"/>
              </a:rPr>
              <a:t>newscript</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$&gt; . </a:t>
            </a:r>
            <a:r>
              <a:rPr lang="en-GB" altLang="nl-BE" dirty="0" err="1">
                <a:latin typeface="Courier New" panose="02070309020205020404" pitchFamily="49" charset="0"/>
              </a:rPr>
              <a:t>newscript</a:t>
            </a:r>
            <a:endParaRPr lang="en-GB" altLang="nl-BE"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146</a:t>
            </a:fld>
            <a:endParaRPr lang="nl-BE" dirty="0"/>
          </a:p>
        </p:txBody>
      </p:sp>
      <p:grpSp>
        <p:nvGrpSpPr>
          <p:cNvPr id="9" name="Group 8"/>
          <p:cNvGrpSpPr/>
          <p:nvPr/>
        </p:nvGrpSpPr>
        <p:grpSpPr>
          <a:xfrm>
            <a:off x="5778230" y="3284984"/>
            <a:ext cx="3774154" cy="648072"/>
            <a:chOff x="4254230" y="2852936"/>
            <a:chExt cx="3774154" cy="648072"/>
          </a:xfrm>
        </p:grpSpPr>
        <p:sp>
          <p:nvSpPr>
            <p:cNvPr id="4" name="Rectangle 3"/>
            <p:cNvSpPr/>
            <p:nvPr/>
          </p:nvSpPr>
          <p:spPr>
            <a:xfrm>
              <a:off x="6084168" y="2852936"/>
              <a:ext cx="1944216" cy="648072"/>
            </a:xfrm>
            <a:prstGeom prst="rect">
              <a:avLst/>
            </a:pr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a sub-shell</a:t>
              </a:r>
              <a:endParaRPr lang="nl-BE" dirty="0"/>
            </a:p>
          </p:txBody>
        </p:sp>
        <p:cxnSp>
          <p:nvCxnSpPr>
            <p:cNvPr id="7" name="Straight Connector 6"/>
            <p:cNvCxnSpPr>
              <a:cxnSpLocks/>
            </p:cNvCxnSpPr>
            <p:nvPr/>
          </p:nvCxnSpPr>
          <p:spPr>
            <a:xfrm flipH="1">
              <a:off x="4254230" y="3164908"/>
              <a:ext cx="1851130" cy="3361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5323368" y="4389045"/>
            <a:ext cx="3672408" cy="936104"/>
            <a:chOff x="3491880" y="3789040"/>
            <a:chExt cx="3672408" cy="936104"/>
          </a:xfrm>
        </p:grpSpPr>
        <p:sp>
          <p:nvSpPr>
            <p:cNvPr id="5" name="Rectangle 4"/>
            <p:cNvSpPr/>
            <p:nvPr/>
          </p:nvSpPr>
          <p:spPr>
            <a:xfrm>
              <a:off x="5076056" y="4077072"/>
              <a:ext cx="2088232" cy="648072"/>
            </a:xfrm>
            <a:prstGeom prst="rect">
              <a:avLst/>
            </a:prstGeom>
            <a:solidFill>
              <a:srgbClr val="DB6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the current shell</a:t>
              </a:r>
              <a:endParaRPr lang="nl-BE" dirty="0"/>
            </a:p>
          </p:txBody>
        </p:sp>
        <p:cxnSp>
          <p:nvCxnSpPr>
            <p:cNvPr id="11" name="Straight Connector 10"/>
            <p:cNvCxnSpPr>
              <a:stCxn id="5" idx="1"/>
            </p:cNvCxnSpPr>
            <p:nvPr/>
          </p:nvCxnSpPr>
          <p:spPr>
            <a:xfrm flipH="1" flipV="1">
              <a:off x="3707904" y="3789040"/>
              <a:ext cx="1368152" cy="6120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5" idx="1"/>
            </p:cNvCxnSpPr>
            <p:nvPr/>
          </p:nvCxnSpPr>
          <p:spPr>
            <a:xfrm flipH="1" flipV="1">
              <a:off x="3491880" y="4149080"/>
              <a:ext cx="1584176" cy="252028"/>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718492"/>
      </p:ext>
    </p:extLst>
  </p:cSld>
  <p:clrMapOvr>
    <a:masterClrMapping/>
  </p:clrMapOvr>
  <p:transition spd="me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As a shell script</a:t>
            </a:r>
          </a:p>
        </p:txBody>
      </p:sp>
      <p:sp>
        <p:nvSpPr>
          <p:cNvPr id="13314" name="Rectangle 2"/>
          <p:cNvSpPr>
            <a:spLocks noGrp="1" noChangeArrowheads="1"/>
          </p:cNvSpPr>
          <p:nvPr>
            <p:ph type="body" idx="1"/>
          </p:nvPr>
        </p:nvSpPr>
        <p:spPr>
          <a:xfrm>
            <a:off x="2195041" y="1906922"/>
            <a:ext cx="7806240" cy="3106255"/>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Now we can take the last step and start to create self-contained scripts that run on their own.</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sz="2000"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We'll need to do two things:</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1. Specify the CLI to use, and</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2. Make the script executable</a:t>
            </a:r>
            <a:br>
              <a:rPr lang="en-GB" altLang="nl-BE" sz="2000" dirty="0"/>
            </a:br>
            <a:r>
              <a:rPr lang="en-GB" altLang="nl-BE" sz="2000" dirty="0" err="1">
                <a:latin typeface="Courier New" panose="02070309020205020404" pitchFamily="49" charset="0"/>
                <a:cs typeface="Courier New" panose="02070309020205020404" pitchFamily="49" charset="0"/>
              </a:rPr>
              <a:t>chmod</a:t>
            </a:r>
            <a:r>
              <a:rPr lang="en-GB" altLang="nl-BE" sz="2000" dirty="0">
                <a:latin typeface="Courier New" panose="02070309020205020404" pitchFamily="49" charset="0"/>
                <a:cs typeface="Courier New" panose="02070309020205020404" pitchFamily="49" charset="0"/>
              </a:rPr>
              <a:t> +x &lt;</a:t>
            </a:r>
            <a:r>
              <a:rPr lang="en-GB" altLang="nl-BE" sz="2000" dirty="0" err="1">
                <a:latin typeface="Courier New" panose="02070309020205020404" pitchFamily="49" charset="0"/>
                <a:cs typeface="Courier New" panose="02070309020205020404" pitchFamily="49" charset="0"/>
              </a:rPr>
              <a:t>script_name</a:t>
            </a:r>
            <a:r>
              <a:rPr lang="en-GB" altLang="nl-BE" sz="2000" dirty="0">
                <a:latin typeface="Courier New" panose="02070309020205020404" pitchFamily="49" charset="0"/>
                <a:cs typeface="Courier New" panose="02070309020205020404" pitchFamily="49" charset="0"/>
              </a:rPr>
              <a:t>&gt;</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147</a:t>
            </a:fld>
            <a:endParaRPr lang="nl-BE" dirty="0"/>
          </a:p>
        </p:txBody>
      </p:sp>
    </p:spTree>
    <p:extLst>
      <p:ext uri="{BB962C8B-B14F-4D97-AF65-F5344CB8AC3E}">
        <p14:creationId xmlns:p14="http://schemas.microsoft.com/office/powerpoint/2010/main" val="40414860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2063552" y="260649"/>
            <a:ext cx="5256584" cy="699599"/>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The “Shebang”</a:t>
            </a:r>
          </a:p>
        </p:txBody>
      </p:sp>
      <p:sp>
        <p:nvSpPr>
          <p:cNvPr id="14338" name="Rectangle 2"/>
          <p:cNvSpPr>
            <a:spLocks noGrp="1" noChangeArrowheads="1"/>
          </p:cNvSpPr>
          <p:nvPr>
            <p:ph type="body" idx="1"/>
          </p:nvPr>
        </p:nvSpPr>
        <p:spPr>
          <a:xfrm>
            <a:off x="2164844" y="1268760"/>
            <a:ext cx="7806240" cy="4824536"/>
          </a:xfrm>
          <a:ln/>
        </p:spPr>
        <p:txBody>
          <a:bodyPr/>
          <a:lstStyle/>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To specify that a file is to become a shell script you specify the interpreter like this at the very start of the file:</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sz="2000" dirty="0"/>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#!/bin/bash</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sz="2000" dirty="0"/>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Shebang is a comment line, so practically not executed</a:t>
            </a:r>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Shebang starts with #!</a:t>
            </a:r>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Then, shebang gives the path to an executable that will interpret the script</a:t>
            </a:r>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E.g. other typical </a:t>
            </a:r>
            <a:r>
              <a:rPr lang="en-GB" altLang="nl-BE" sz="2000" dirty="0" err="1"/>
              <a:t>shebangs</a:t>
            </a:r>
            <a:r>
              <a:rPr lang="en-GB" altLang="nl-BE" sz="2000" dirty="0"/>
              <a:t> could be:</a:t>
            </a:r>
          </a:p>
          <a:p>
            <a:pPr lvl="1">
              <a:lnSpc>
                <a:spcPct val="94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#!/bin/python</a:t>
            </a:r>
          </a:p>
          <a:p>
            <a:pPr lvl="1">
              <a:lnSpc>
                <a:spcPct val="94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a:t>
            </a:r>
            <a:r>
              <a:rPr lang="en-GB" altLang="nl-BE" sz="2000" dirty="0" err="1">
                <a:latin typeface="Courier New" panose="02070309020205020404" pitchFamily="49" charset="0"/>
                <a:cs typeface="Courier New" panose="02070309020205020404" pitchFamily="49" charset="0"/>
              </a:rPr>
              <a:t>perl</a:t>
            </a:r>
            <a:endParaRPr lang="en-GB" altLang="nl-BE" sz="2000" dirty="0">
              <a:latin typeface="Courier New" panose="02070309020205020404" pitchFamily="49" charset="0"/>
              <a:cs typeface="Courier New" panose="02070309020205020404" pitchFamily="49" charset="0"/>
            </a:endParaRPr>
          </a:p>
          <a:p>
            <a:pPr lvl="1">
              <a:lnSpc>
                <a:spcPct val="94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a:t>
            </a:r>
            <a:r>
              <a:rPr lang="en-GB" altLang="nl-BE" sz="2000" dirty="0" err="1">
                <a:latin typeface="Courier New" panose="02070309020205020404" pitchFamily="49" charset="0"/>
                <a:cs typeface="Courier New" panose="02070309020205020404" pitchFamily="49" charset="0"/>
              </a:rPr>
              <a:t>csh</a:t>
            </a:r>
            <a:endParaRPr lang="en-GB" altLang="nl-BE" sz="20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148</a:t>
            </a:fld>
            <a:endParaRPr lang="nl-BE" dirty="0"/>
          </a:p>
        </p:txBody>
      </p:sp>
    </p:spTree>
    <p:extLst>
      <p:ext uri="{BB962C8B-B14F-4D97-AF65-F5344CB8AC3E}">
        <p14:creationId xmlns:p14="http://schemas.microsoft.com/office/powerpoint/2010/main" val="278432038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xfrm>
            <a:off x="1919536" y="260648"/>
            <a:ext cx="7806240" cy="576064"/>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When Not to Use Scripts?</a:t>
            </a:r>
          </a:p>
        </p:txBody>
      </p:sp>
      <p:sp>
        <p:nvSpPr>
          <p:cNvPr id="17410" name="Rectangle 2"/>
          <p:cNvSpPr>
            <a:spLocks noGrp="1" noChangeArrowheads="1"/>
          </p:cNvSpPr>
          <p:nvPr>
            <p:ph type="body" idx="1"/>
          </p:nvPr>
        </p:nvSpPr>
        <p:spPr>
          <a:xfrm>
            <a:off x="1847528" y="1122344"/>
            <a:ext cx="8568952" cy="4466896"/>
          </a:xfrm>
          <a:ln/>
        </p:spPr>
        <p:txBody>
          <a:bodyPr/>
          <a:lstStyle/>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Resource-intensive tasks, especially where speed is a factor (sorting, hashing, etc.)</a:t>
            </a:r>
            <a:r>
              <a:rPr lang="ar-SA" altLang="nl-BE" sz="2000" dirty="0"/>
              <a:t>‏</a:t>
            </a:r>
            <a:endParaRPr lang="en-GB" altLang="nl-BE" sz="20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Procedures involving heavy-duty math operations, especially floating point arithmetic arbitrary precision calculations, or complex numbers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Cross-platform portability required</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Complex applications, where structured programming is a necessity (need type-checking of variables, function prototypes, etc.)</a:t>
            </a:r>
            <a:r>
              <a:rPr lang="ar-SA" altLang="nl-BE" sz="2000" dirty="0"/>
              <a:t>‏</a:t>
            </a:r>
            <a:endParaRPr lang="en-GB" altLang="nl-BE" sz="20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Project consists of subcomponents with interlocking dependencies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Extensive file operations required (Bash is limited to serial file access, and that only in a particularly clumsy and inefficient line-by-line fashion)</a:t>
            </a:r>
            <a:r>
              <a:rPr lang="ar-SA" altLang="nl-BE" sz="2000" dirty="0"/>
              <a:t>‏</a:t>
            </a:r>
            <a:endParaRPr lang="en-GB" altLang="nl-BE" sz="20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Need native support for multi-dimensional arrays or  data structures, such as linked lists or trees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Need to generate or manipulate graphics or GUIs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Need direct access to system hardware or port or socket I/O</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149</a:t>
            </a:fld>
            <a:endParaRPr lang="nl-BE" dirty="0"/>
          </a:p>
        </p:txBody>
      </p:sp>
    </p:spTree>
    <p:extLst>
      <p:ext uri="{BB962C8B-B14F-4D97-AF65-F5344CB8AC3E}">
        <p14:creationId xmlns:p14="http://schemas.microsoft.com/office/powerpoint/2010/main" val="2994747154"/>
      </p:ext>
    </p:extLst>
  </p:cSld>
  <p:clrMapOvr>
    <a:masterClrMapping/>
  </p:clrMapOvr>
  <p:transition spd="med"/>
  <p:timing>
    <p:tnLst>
      <p:par>
        <p:cTn id="1" dur="indefinite" restart="never" nodeType="tmRoot">
          <p:childTnLst>
            <p:seq concurrent="1" nextAc="seek">
              <p:cTn id="2" dur="0"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0">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41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41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41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41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410">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410">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410">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410">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4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uiExpand="1" build="p"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altLang="en-US" dirty="0">
                <a:solidFill>
                  <a:schemeClr val="tx1"/>
                </a:solidFill>
              </a:rPr>
              <a:t>Removing files on NX</a:t>
            </a:r>
          </a:p>
        </p:txBody>
      </p:sp>
      <p:pic>
        <p:nvPicPr>
          <p:cNvPr id="6" name="Tijdelijke aanduiding voor inhoud 1"/>
          <p:cNvPicPr>
            <a:picLocks noGrp="1" noChangeAspect="1"/>
          </p:cNvPicPr>
          <p:nvPr>
            <p:ph idx="1"/>
          </p:nvPr>
        </p:nvPicPr>
        <p:blipFill>
          <a:blip r:embed="rId2"/>
          <a:stretch>
            <a:fillRect/>
          </a:stretch>
        </p:blipFill>
        <p:spPr>
          <a:xfrm>
            <a:off x="2056861" y="1268761"/>
            <a:ext cx="8195829" cy="4429125"/>
          </a:xfrm>
          <a:prstGeom prst="rect">
            <a:avLst/>
          </a:prstGeom>
        </p:spPr>
      </p:pic>
      <p:sp>
        <p:nvSpPr>
          <p:cNvPr id="8" name="Ovaal 7"/>
          <p:cNvSpPr/>
          <p:nvPr/>
        </p:nvSpPr>
        <p:spPr>
          <a:xfrm>
            <a:off x="1982308" y="2242974"/>
            <a:ext cx="576064" cy="39277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extBox 1"/>
          <p:cNvSpPr txBox="1"/>
          <p:nvPr/>
        </p:nvSpPr>
        <p:spPr>
          <a:xfrm>
            <a:off x="3143672" y="2492896"/>
            <a:ext cx="6120680" cy="1938992"/>
          </a:xfrm>
          <a:prstGeom prst="rect">
            <a:avLst/>
          </a:prstGeom>
          <a:noFill/>
          <a:ln>
            <a:solidFill>
              <a:schemeClr val="bg1"/>
            </a:solidFill>
          </a:ln>
        </p:spPr>
        <p:txBody>
          <a:bodyPr wrap="square" rtlCol="0">
            <a:spAutoFit/>
          </a:bodyPr>
          <a:lstStyle/>
          <a:p>
            <a:r>
              <a:rPr lang="nl-BE" sz="2400" b="1" dirty="0">
                <a:solidFill>
                  <a:schemeClr val="bg1"/>
                </a:solidFill>
              </a:rPr>
              <a:t>Files in </a:t>
            </a:r>
            <a:r>
              <a:rPr lang="nl-BE" sz="2400" b="1" dirty="0" err="1">
                <a:solidFill>
                  <a:schemeClr val="bg1"/>
                </a:solidFill>
              </a:rPr>
              <a:t>trash</a:t>
            </a:r>
            <a:r>
              <a:rPr lang="nl-BE" sz="2400" b="1" dirty="0">
                <a:solidFill>
                  <a:schemeClr val="bg1"/>
                </a:solidFill>
              </a:rPr>
              <a:t> bin take </a:t>
            </a:r>
            <a:r>
              <a:rPr lang="nl-BE" sz="2400" b="1" dirty="0" err="1">
                <a:solidFill>
                  <a:schemeClr val="bg1"/>
                </a:solidFill>
              </a:rPr>
              <a:t>your</a:t>
            </a:r>
            <a:r>
              <a:rPr lang="nl-BE" sz="2400" b="1" dirty="0">
                <a:solidFill>
                  <a:schemeClr val="bg1"/>
                </a:solidFill>
              </a:rPr>
              <a:t> home quota.</a:t>
            </a:r>
          </a:p>
          <a:p>
            <a:r>
              <a:rPr lang="nl-BE" sz="2400" b="1" dirty="0" err="1">
                <a:solidFill>
                  <a:schemeClr val="bg1"/>
                </a:solidFill>
              </a:rPr>
              <a:t>When</a:t>
            </a:r>
            <a:r>
              <a:rPr lang="nl-BE" sz="2400" b="1" dirty="0">
                <a:solidFill>
                  <a:schemeClr val="bg1"/>
                </a:solidFill>
              </a:rPr>
              <a:t> over quota: </a:t>
            </a:r>
            <a:r>
              <a:rPr lang="nl-BE" sz="2400" b="1" dirty="0" err="1">
                <a:solidFill>
                  <a:schemeClr val="bg1"/>
                </a:solidFill>
              </a:rPr>
              <a:t>unable</a:t>
            </a:r>
            <a:r>
              <a:rPr lang="nl-BE" sz="2400" b="1" dirty="0">
                <a:solidFill>
                  <a:schemeClr val="bg1"/>
                </a:solidFill>
              </a:rPr>
              <a:t> </a:t>
            </a:r>
            <a:r>
              <a:rPr lang="nl-BE" sz="2400" b="1" dirty="0" err="1">
                <a:solidFill>
                  <a:schemeClr val="bg1"/>
                </a:solidFill>
              </a:rPr>
              <a:t>to</a:t>
            </a:r>
            <a:r>
              <a:rPr lang="nl-BE" sz="2400" b="1" dirty="0">
                <a:solidFill>
                  <a:schemeClr val="bg1"/>
                </a:solidFill>
              </a:rPr>
              <a:t> login </a:t>
            </a:r>
            <a:r>
              <a:rPr lang="nl-BE" sz="2400" b="1" dirty="0" err="1">
                <a:solidFill>
                  <a:schemeClr val="bg1"/>
                </a:solidFill>
              </a:rPr>
              <a:t>to</a:t>
            </a:r>
            <a:r>
              <a:rPr lang="nl-BE" sz="2400" b="1" dirty="0">
                <a:solidFill>
                  <a:schemeClr val="bg1"/>
                </a:solidFill>
              </a:rPr>
              <a:t> NX.</a:t>
            </a:r>
            <a:br>
              <a:rPr lang="nl-BE" sz="2400" b="1" dirty="0">
                <a:solidFill>
                  <a:schemeClr val="bg1"/>
                </a:solidFill>
              </a:rPr>
            </a:br>
            <a:br>
              <a:rPr lang="nl-BE" sz="2400" b="1" dirty="0">
                <a:solidFill>
                  <a:schemeClr val="bg1"/>
                </a:solidFill>
              </a:rPr>
            </a:br>
            <a:r>
              <a:rPr lang="nl-BE" sz="2400" b="1" dirty="0" err="1">
                <a:solidFill>
                  <a:schemeClr val="bg1"/>
                </a:solidFill>
              </a:rPr>
              <a:t>Remove</a:t>
            </a:r>
            <a:r>
              <a:rPr lang="nl-BE" sz="2400" b="1" dirty="0">
                <a:solidFill>
                  <a:schemeClr val="bg1"/>
                </a:solidFill>
              </a:rPr>
              <a:t> </a:t>
            </a:r>
            <a:r>
              <a:rPr lang="nl-BE" sz="2400" b="1" dirty="0" err="1">
                <a:solidFill>
                  <a:schemeClr val="bg1"/>
                </a:solidFill>
              </a:rPr>
              <a:t>deleted</a:t>
            </a:r>
            <a:r>
              <a:rPr lang="nl-BE" sz="2400" b="1" dirty="0">
                <a:solidFill>
                  <a:schemeClr val="bg1"/>
                </a:solidFill>
              </a:rPr>
              <a:t> files </a:t>
            </a:r>
            <a:r>
              <a:rPr lang="nl-BE" sz="2400" b="1" dirty="0" err="1">
                <a:solidFill>
                  <a:schemeClr val="bg1"/>
                </a:solidFill>
              </a:rPr>
              <a:t>from</a:t>
            </a:r>
            <a:r>
              <a:rPr lang="nl-BE" sz="2400" b="1" dirty="0">
                <a:solidFill>
                  <a:schemeClr val="bg1"/>
                </a:solidFill>
              </a:rPr>
              <a:t>: </a:t>
            </a:r>
            <a:br>
              <a:rPr lang="nl-BE" sz="2400" b="1" dirty="0">
                <a:solidFill>
                  <a:schemeClr val="bg1"/>
                </a:solidFill>
              </a:rPr>
            </a:br>
            <a:r>
              <a:rPr lang="nl-BE" sz="2400" b="1" dirty="0">
                <a:solidFill>
                  <a:schemeClr val="bg1"/>
                </a:solidFill>
              </a:rPr>
              <a:t>$VSC_HOME/.</a:t>
            </a:r>
            <a:r>
              <a:rPr lang="nl-BE" sz="2400" b="1" dirty="0" err="1">
                <a:solidFill>
                  <a:schemeClr val="bg1"/>
                </a:solidFill>
              </a:rPr>
              <a:t>local</a:t>
            </a:r>
            <a:r>
              <a:rPr lang="nl-BE" sz="2400" b="1" dirty="0">
                <a:solidFill>
                  <a:schemeClr val="bg1"/>
                </a:solidFill>
              </a:rPr>
              <a:t>/share/</a:t>
            </a:r>
            <a:r>
              <a:rPr lang="nl-BE" sz="2400" b="1" dirty="0" err="1">
                <a:solidFill>
                  <a:schemeClr val="bg1"/>
                </a:solidFill>
              </a:rPr>
              <a:t>Trash</a:t>
            </a:r>
            <a:r>
              <a:rPr lang="nl-BE" sz="2400" b="1" dirty="0">
                <a:solidFill>
                  <a:schemeClr val="bg1"/>
                </a:solidFill>
              </a:rPr>
              <a:t>/files</a:t>
            </a:r>
          </a:p>
        </p:txBody>
      </p:sp>
      <p:cxnSp>
        <p:nvCxnSpPr>
          <p:cNvPr id="5" name="Straight Arrow Connector 4"/>
          <p:cNvCxnSpPr/>
          <p:nvPr/>
        </p:nvCxnSpPr>
        <p:spPr>
          <a:xfrm flipH="1">
            <a:off x="2639616" y="2492896"/>
            <a:ext cx="504056"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489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2063552" y="260649"/>
            <a:ext cx="7806240" cy="771607"/>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What's Next?</a:t>
            </a:r>
          </a:p>
        </p:txBody>
      </p:sp>
      <p:sp>
        <p:nvSpPr>
          <p:cNvPr id="15362" name="Rectangle 2"/>
          <p:cNvSpPr>
            <a:spLocks noGrp="1" noChangeArrowheads="1"/>
          </p:cNvSpPr>
          <p:nvPr>
            <p:ph type="body" idx="1"/>
          </p:nvPr>
        </p:nvSpPr>
        <p:spPr>
          <a:xfrm>
            <a:off x="2063552" y="1412777"/>
            <a:ext cx="7806240" cy="3960439"/>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Now let's create a very simple shell script. This will simply echo back what you enter on the command line:</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000" dirty="0"/>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#!/bin/</a:t>
            </a:r>
            <a:r>
              <a:rPr lang="pl-PL" altLang="nl-BE" sz="2000" dirty="0">
                <a:latin typeface="Courier New" panose="02070309020205020404" pitchFamily="49" charset="0"/>
              </a:rPr>
              <a:t>ba</a:t>
            </a:r>
            <a:r>
              <a:rPr lang="en-GB" altLang="nl-BE" sz="2000" dirty="0" err="1">
                <a:latin typeface="Courier New" panose="02070309020205020404" pitchFamily="49" charset="0"/>
              </a:rPr>
              <a:t>sh</a:t>
            </a:r>
            <a:endParaRPr lang="en-GB" altLang="nl-BE" sz="2000"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echo $1</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000"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Enter this in a file new.sh, then do:</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 </a:t>
            </a:r>
            <a:r>
              <a:rPr lang="en-GB" altLang="nl-BE" sz="2000" dirty="0" err="1">
                <a:latin typeface="Courier New" panose="02070309020205020404" pitchFamily="49" charset="0"/>
              </a:rPr>
              <a:t>chmod</a:t>
            </a:r>
            <a:r>
              <a:rPr lang="en-GB" altLang="nl-BE" sz="2000" dirty="0">
                <a:latin typeface="Courier New" panose="02070309020205020404" pitchFamily="49" charset="0"/>
              </a:rPr>
              <a:t> 755 new.sh</a:t>
            </a:r>
            <a:endParaRPr lang="pl-PL" altLang="nl-BE" sz="2000" dirty="0">
              <a:latin typeface="Courier New" panose="02070309020205020404" pitchFamily="49" charset="0"/>
            </a:endParaRP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To run the script do:</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 ./new.sh text</a:t>
            </a:r>
          </a:p>
          <a:p>
            <a:pPr algn="just">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000"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150</a:t>
            </a:fld>
            <a:endParaRPr lang="nl-BE" dirty="0"/>
          </a:p>
        </p:txBody>
      </p:sp>
    </p:spTree>
    <p:extLst>
      <p:ext uri="{BB962C8B-B14F-4D97-AF65-F5344CB8AC3E}">
        <p14:creationId xmlns:p14="http://schemas.microsoft.com/office/powerpoint/2010/main" val="112203980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ltLang="nl-BE" dirty="0">
                <a:solidFill>
                  <a:schemeClr val="tx1"/>
                </a:solidFill>
              </a:rPr>
              <a:t>Shell scripts</a:t>
            </a:r>
            <a:endParaRPr lang="nl-BE" dirty="0">
              <a:solidFill>
                <a:schemeClr val="tx1"/>
              </a:solidFill>
            </a:endParaRPr>
          </a:p>
        </p:txBody>
      </p:sp>
      <p:sp>
        <p:nvSpPr>
          <p:cNvPr id="3" name="Content Placeholder 2"/>
          <p:cNvSpPr>
            <a:spLocks noGrp="1"/>
          </p:cNvSpPr>
          <p:nvPr>
            <p:ph idx="1"/>
          </p:nvPr>
        </p:nvSpPr>
        <p:spPr/>
        <p:txBody>
          <a:bodyPr/>
          <a:lstStyle/>
          <a:p>
            <a:pPr lvl="0"/>
            <a:r>
              <a:rPr lang="en-US" sz="2200" dirty="0"/>
              <a:t>Shell scripts are “programs” that are completely </a:t>
            </a:r>
            <a:r>
              <a:rPr lang="en-US" sz="2200" dirty="0" err="1"/>
              <a:t>uncompiled</a:t>
            </a:r>
            <a:r>
              <a:rPr lang="en-US" sz="2200" dirty="0"/>
              <a:t>, but read and executed by the shell line by line.</a:t>
            </a:r>
          </a:p>
          <a:p>
            <a:pPr lvl="0"/>
            <a:r>
              <a:rPr lang="en-US" sz="2200" dirty="0"/>
              <a:t>Typically end in .</a:t>
            </a:r>
            <a:r>
              <a:rPr lang="en-US" sz="2200" dirty="0" err="1"/>
              <a:t>sh</a:t>
            </a:r>
            <a:endParaRPr lang="en-US" sz="2200" dirty="0"/>
          </a:p>
          <a:p>
            <a:pPr lvl="0"/>
            <a:r>
              <a:rPr lang="en-US" sz="2200" dirty="0"/>
              <a:t>Must be executable with </a:t>
            </a:r>
            <a:r>
              <a:rPr lang="en-US" sz="2200" dirty="0" err="1">
                <a:latin typeface="Courier New" panose="02070309020205020404" pitchFamily="49" charset="0"/>
                <a:cs typeface="Courier New" panose="02070309020205020404" pitchFamily="49" charset="0"/>
              </a:rPr>
              <a:t>chmod</a:t>
            </a:r>
            <a:endParaRPr lang="en-US" sz="2200" dirty="0">
              <a:latin typeface="Courier New" panose="02070309020205020404" pitchFamily="49" charset="0"/>
              <a:cs typeface="Courier New" panose="02070309020205020404" pitchFamily="49" charset="0"/>
            </a:endParaRPr>
          </a:p>
          <a:p>
            <a:pPr lvl="0"/>
            <a:r>
              <a:rPr lang="en-US" sz="2200" dirty="0"/>
              <a:t>Start with a “shebang” – tells the shell what to use to interpret it.  e.g.,</a:t>
            </a:r>
          </a:p>
          <a:p>
            <a:pPr lvl="1"/>
            <a:r>
              <a:rPr lang="en-US" sz="2200" dirty="0"/>
              <a:t>#! /bin/bash    for a bash script.</a:t>
            </a:r>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151</a:t>
            </a:fld>
            <a:endParaRPr lang="nl-NL"/>
          </a:p>
        </p:txBody>
      </p:sp>
    </p:spTree>
    <p:extLst>
      <p:ext uri="{BB962C8B-B14F-4D97-AF65-F5344CB8AC3E}">
        <p14:creationId xmlns:p14="http://schemas.microsoft.com/office/powerpoint/2010/main" val="147285243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nl-BE" dirty="0">
                <a:solidFill>
                  <a:schemeClr val="tx1"/>
                </a:solidFill>
              </a:rPr>
              <a:t>Quick overview of BASH scripting</a:t>
            </a:r>
            <a:endParaRPr lang="nl-BE" dirty="0">
              <a:solidFill>
                <a:schemeClr val="tx1"/>
              </a:solidFill>
            </a:endParaRPr>
          </a:p>
        </p:txBody>
      </p:sp>
      <p:sp>
        <p:nvSpPr>
          <p:cNvPr id="3" name="Content Placeholder 2"/>
          <p:cNvSpPr>
            <a:spLocks noGrp="1"/>
          </p:cNvSpPr>
          <p:nvPr>
            <p:ph idx="1"/>
          </p:nvPr>
        </p:nvSpPr>
        <p:spPr/>
        <p:txBody>
          <a:bodyPr/>
          <a:lstStyle/>
          <a:p>
            <a:pPr lvl="0"/>
            <a:r>
              <a:rPr lang="en-US" sz="2200" dirty="0"/>
              <a:t>Easy hello world program:</a:t>
            </a:r>
            <a:br>
              <a:rPr lang="en-US" sz="2200" dirty="0"/>
            </a:br>
            <a:br>
              <a:rPr lang="en-US" sz="2200" dirty="0"/>
            </a:br>
            <a:endParaRPr lang="en-US" sz="2200" dirty="0"/>
          </a:p>
          <a:p>
            <a:pPr marL="360000" lvl="1" indent="0">
              <a:buNone/>
            </a:pPr>
            <a:r>
              <a:rPr lang="en-US" sz="2200" dirty="0"/>
              <a:t>#! /bin/bash</a:t>
            </a:r>
            <a:br>
              <a:rPr lang="en-US" sz="2200" dirty="0"/>
            </a:br>
            <a:r>
              <a:rPr lang="en-US" sz="2200" dirty="0"/>
              <a:t>echo “Hello World”</a:t>
            </a:r>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152</a:t>
            </a:fld>
            <a:endParaRPr lang="nl-NL"/>
          </a:p>
        </p:txBody>
      </p:sp>
    </p:spTree>
    <p:extLst>
      <p:ext uri="{BB962C8B-B14F-4D97-AF65-F5344CB8AC3E}">
        <p14:creationId xmlns:p14="http://schemas.microsoft.com/office/powerpoint/2010/main" val="203039655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ChangeArrowheads="1"/>
          </p:cNvSpPr>
          <p:nvPr>
            <p:ph type="title" idx="4294967295"/>
          </p:nvPr>
        </p:nvSpPr>
        <p:spPr>
          <a:xfrm>
            <a:off x="1981200" y="274638"/>
            <a:ext cx="7696200" cy="490066"/>
          </a:xfrm>
          <a:ln/>
        </p:spPr>
        <p:txBody>
          <a:bodyPr vert="horz" lIns="90000" tIns="57888" rIns="90000" bIns="46800" rtlCol="0" anchor="ctr">
            <a:normAutofit fontScale="90000"/>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nl-BE" dirty="0"/>
              <a:t>Bash vs. C</a:t>
            </a:r>
          </a:p>
        </p:txBody>
      </p:sp>
      <p:sp>
        <p:nvSpPr>
          <p:cNvPr id="31746" name="Rectangle 2"/>
          <p:cNvSpPr>
            <a:spLocks noGrp="1" noChangeArrowheads="1"/>
          </p:cNvSpPr>
          <p:nvPr>
            <p:ph type="body" idx="4294967295"/>
          </p:nvPr>
        </p:nvSpPr>
        <p:spPr>
          <a:xfrm>
            <a:off x="1913384" y="1600200"/>
            <a:ext cx="4038600" cy="4495800"/>
          </a:xfrm>
          <a:ln>
            <a:solidFill>
              <a:schemeClr val="tx1">
                <a:lumMod val="60000"/>
                <a:lumOff val="40000"/>
              </a:schemeClr>
            </a:solidFill>
          </a:ln>
        </p:spPr>
        <p:txBody>
          <a:bodyPr vert="horz" lIns="90000" tIns="89640" rIns="90000" bIns="46800" rtlCol="0">
            <a:normAutofit/>
          </a:bodyPr>
          <a:lstStyle/>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 /bin/bash</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pl-PL" altLang="nl-BE" sz="2000" dirty="0">
              <a:latin typeface="Courier New" panose="02070309020205020404" pitchFamily="49" charset="0"/>
            </a:endParaRP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2000" dirty="0">
              <a:latin typeface="Courier New" panose="02070309020205020404" pitchFamily="49" charset="0"/>
            </a:endParaRP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number=3</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name=</a:t>
            </a:r>
            <a:r>
              <a:rPr lang="en-US" altLang="nl-BE" sz="2000" dirty="0">
                <a:solidFill>
                  <a:srgbClr val="FF9900"/>
                </a:solidFill>
                <a:latin typeface="Courier New" panose="02070309020205020404" pitchFamily="49" charset="0"/>
              </a:rPr>
              <a:t>“bob”</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echo </a:t>
            </a:r>
            <a:r>
              <a:rPr lang="en-US" altLang="nl-BE" sz="2000" dirty="0">
                <a:solidFill>
                  <a:srgbClr val="FF9900"/>
                </a:solidFill>
                <a:latin typeface="Courier New" panose="02070309020205020404" pitchFamily="49" charset="0"/>
              </a:rPr>
              <a:t>“$name is your chosen name, $number your chosen number.”</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2000" dirty="0">
              <a:latin typeface="Courier New" panose="02070309020205020404" pitchFamily="49" charset="0"/>
            </a:endParaRP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let </a:t>
            </a:r>
            <a:r>
              <a:rPr lang="en-US" altLang="nl-BE" sz="2000" dirty="0" err="1">
                <a:solidFill>
                  <a:srgbClr val="FF9900"/>
                </a:solidFill>
                <a:latin typeface="Courier New" panose="02070309020205020404" pitchFamily="49" charset="0"/>
              </a:rPr>
              <a:t>inc</a:t>
            </a:r>
            <a:r>
              <a:rPr lang="en-US" altLang="nl-BE" sz="2000" dirty="0">
                <a:solidFill>
                  <a:srgbClr val="FF9900"/>
                </a:solidFill>
                <a:latin typeface="Courier New" panose="02070309020205020404" pitchFamily="49" charset="0"/>
              </a:rPr>
              <a:t>=number+1</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solidFill>
                  <a:srgbClr val="FF3300"/>
                </a:solidFill>
                <a:latin typeface="Courier New" panose="02070309020205020404" pitchFamily="49" charset="0"/>
              </a:rPr>
              <a:t>if</a:t>
            </a:r>
            <a:r>
              <a:rPr lang="en-US" altLang="nl-BE" sz="2000" dirty="0">
                <a:latin typeface="Courier New" panose="02070309020205020404" pitchFamily="49" charset="0"/>
              </a:rPr>
              <a:t> </a:t>
            </a:r>
            <a:r>
              <a:rPr lang="en-US" altLang="nl-BE" sz="2000" dirty="0">
                <a:solidFill>
                  <a:srgbClr val="000000"/>
                </a:solidFill>
                <a:effectLst>
                  <a:outerShdw blurRad="38100" dist="38100" dir="2700000" algn="tl">
                    <a:srgbClr val="FFFFFF"/>
                  </a:outerShdw>
                </a:effectLst>
                <a:latin typeface="Courier New" panose="02070309020205020404" pitchFamily="49" charset="0"/>
              </a:rPr>
              <a:t>[</a:t>
            </a:r>
            <a:r>
              <a:rPr lang="en-US" altLang="nl-BE" sz="2000" dirty="0">
                <a:latin typeface="Courier New" panose="02070309020205020404" pitchFamily="49" charset="0"/>
              </a:rPr>
              <a:t> </a:t>
            </a:r>
            <a:r>
              <a:rPr lang="en-US" altLang="nl-BE" sz="2000" dirty="0">
                <a:solidFill>
                  <a:srgbClr val="FF9900"/>
                </a:solidFill>
                <a:latin typeface="Courier New" panose="02070309020205020404" pitchFamily="49" charset="0"/>
              </a:rPr>
              <a:t>“$</a:t>
            </a:r>
            <a:r>
              <a:rPr lang="en-US" altLang="nl-BE" sz="2000" dirty="0" err="1">
                <a:solidFill>
                  <a:srgbClr val="FF9900"/>
                </a:solidFill>
                <a:latin typeface="Courier New" panose="02070309020205020404" pitchFamily="49" charset="0"/>
              </a:rPr>
              <a:t>inc</a:t>
            </a:r>
            <a:r>
              <a:rPr lang="en-US" altLang="nl-BE" sz="2000" dirty="0">
                <a:solidFill>
                  <a:srgbClr val="FF9900"/>
                </a:solidFill>
                <a:latin typeface="Courier New" panose="02070309020205020404" pitchFamily="49" charset="0"/>
              </a:rPr>
              <a:t>”</a:t>
            </a:r>
            <a:r>
              <a:rPr lang="en-US" altLang="nl-BE" sz="2000" dirty="0">
                <a:latin typeface="Courier New" panose="02070309020205020404" pitchFamily="49" charset="0"/>
              </a:rPr>
              <a:t> </a:t>
            </a:r>
            <a:r>
              <a:rPr lang="pl-PL" altLang="nl-BE" sz="2000" dirty="0">
                <a:latin typeface="Courier New" panose="02070309020205020404" pitchFamily="49" charset="0"/>
              </a:rPr>
              <a:t>==</a:t>
            </a:r>
            <a:r>
              <a:rPr lang="en-US" altLang="nl-BE" sz="2000" dirty="0">
                <a:latin typeface="Courier New" panose="02070309020205020404" pitchFamily="49" charset="0"/>
              </a:rPr>
              <a:t> </a:t>
            </a:r>
            <a:r>
              <a:rPr lang="en-US" altLang="nl-BE" sz="2000" dirty="0">
                <a:solidFill>
                  <a:srgbClr val="FF9900"/>
                </a:solidFill>
                <a:latin typeface="Courier New" panose="02070309020205020404" pitchFamily="49" charset="0"/>
              </a:rPr>
              <a:t>“4”</a:t>
            </a:r>
            <a:r>
              <a:rPr lang="en-US" altLang="nl-BE" sz="2000" dirty="0">
                <a:latin typeface="Courier New" panose="02070309020205020404" pitchFamily="49" charset="0"/>
              </a:rPr>
              <a:t> </a:t>
            </a:r>
            <a:r>
              <a:rPr lang="en-US" altLang="nl-BE" sz="2000" dirty="0">
                <a:solidFill>
                  <a:srgbClr val="000000"/>
                </a:solidFill>
                <a:effectLst>
                  <a:outerShdw blurRad="38100" dist="38100" dir="2700000" algn="tl">
                    <a:srgbClr val="FFFFFF"/>
                  </a:outerShdw>
                </a:effectLst>
                <a:latin typeface="Courier New" panose="02070309020205020404" pitchFamily="49" charset="0"/>
              </a:rPr>
              <a:t>]</a:t>
            </a:r>
          </a:p>
          <a:p>
            <a:pPr marL="804863" indent="-804863">
              <a:lnSpc>
                <a:spcPct val="83000"/>
              </a:lnSpc>
              <a:spcBef>
                <a:spcPts val="500"/>
              </a:spcBef>
              <a:buNone/>
              <a:tabLst>
                <a:tab pos="895350"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	then echo </a:t>
            </a:r>
            <a:r>
              <a:rPr lang="en-US" altLang="nl-BE" sz="2000" dirty="0">
                <a:solidFill>
                  <a:srgbClr val="FF9900"/>
                </a:solidFill>
                <a:latin typeface="Courier New" panose="02070309020205020404" pitchFamily="49" charset="0"/>
              </a:rPr>
              <a:t>“Addition     works like a charm.”</a:t>
            </a:r>
          </a:p>
          <a:p>
            <a:pPr marL="0" indent="0">
              <a:lnSpc>
                <a:spcPct val="83000"/>
              </a:lnSpc>
              <a:spcBef>
                <a:spcPts val="500"/>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solidFill>
                  <a:srgbClr val="FF3300"/>
                </a:solidFill>
                <a:latin typeface="Courier New" panose="02070309020205020404" pitchFamily="49" charset="0"/>
              </a:rPr>
              <a:t>  fi</a:t>
            </a:r>
          </a:p>
        </p:txBody>
      </p:sp>
      <p:sp>
        <p:nvSpPr>
          <p:cNvPr id="31748" name="Line 4"/>
          <p:cNvSpPr>
            <a:spLocks noChangeShapeType="1"/>
          </p:cNvSpPr>
          <p:nvPr/>
        </p:nvSpPr>
        <p:spPr bwMode="auto">
          <a:xfrm>
            <a:off x="6019800" y="1524000"/>
            <a:ext cx="1588" cy="4800600"/>
          </a:xfrm>
          <a:prstGeom prst="line">
            <a:avLst/>
          </a:prstGeom>
          <a:noFill/>
          <a:ln w="9360">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nl-BE"/>
          </a:p>
        </p:txBody>
      </p:sp>
      <p:sp>
        <p:nvSpPr>
          <p:cNvPr id="2" name="Slide Number Placeholder 1"/>
          <p:cNvSpPr>
            <a:spLocks noGrp="1"/>
          </p:cNvSpPr>
          <p:nvPr>
            <p:ph type="sldNum" sz="quarter" idx="12"/>
          </p:nvPr>
        </p:nvSpPr>
        <p:spPr/>
        <p:txBody>
          <a:bodyPr/>
          <a:lstStyle/>
          <a:p>
            <a:fld id="{F35D8031-C8E5-48F8-A3B6-81643B27A3AF}" type="slidenum">
              <a:rPr lang="nl-BE" smtClean="0"/>
              <a:pPr/>
              <a:t>153</a:t>
            </a:fld>
            <a:endParaRPr lang="nl-BE"/>
          </a:p>
        </p:txBody>
      </p:sp>
      <p:sp>
        <p:nvSpPr>
          <p:cNvPr id="3" name="Rectangle 2"/>
          <p:cNvSpPr/>
          <p:nvPr/>
        </p:nvSpPr>
        <p:spPr>
          <a:xfrm>
            <a:off x="4943872" y="1196752"/>
            <a:ext cx="1008112" cy="403448"/>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Bash</a:t>
            </a:r>
            <a:endParaRPr lang="nl-BE" dirty="0"/>
          </a:p>
        </p:txBody>
      </p:sp>
      <p:sp>
        <p:nvSpPr>
          <p:cNvPr id="8" name="Rectangle 7"/>
          <p:cNvSpPr/>
          <p:nvPr/>
        </p:nvSpPr>
        <p:spPr>
          <a:xfrm>
            <a:off x="9214246" y="1196752"/>
            <a:ext cx="1008112" cy="403448"/>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endParaRPr lang="nl-BE" dirty="0"/>
          </a:p>
        </p:txBody>
      </p:sp>
      <p:sp>
        <p:nvSpPr>
          <p:cNvPr id="31747" name="Rectangle 3"/>
          <p:cNvSpPr>
            <a:spLocks noGrp="1" noChangeArrowheads="1"/>
          </p:cNvSpPr>
          <p:nvPr>
            <p:ph type="body" idx="4294967295"/>
          </p:nvPr>
        </p:nvSpPr>
        <p:spPr>
          <a:xfrm>
            <a:off x="6172200" y="1600200"/>
            <a:ext cx="4038600" cy="4495800"/>
          </a:xfrm>
          <a:ln>
            <a:solidFill>
              <a:schemeClr val="tx1">
                <a:lumMod val="60000"/>
                <a:lumOff val="40000"/>
              </a:schemeClr>
            </a:solidFill>
          </a:ln>
        </p:spPr>
        <p:txBody>
          <a:bodyPr vert="horz" lIns="90000" tIns="85356" rIns="90000" bIns="46800" rtlCol="0">
            <a:normAutofit/>
          </a:bodyPr>
          <a:lstStyle/>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#include &lt;</a:t>
            </a:r>
            <a:r>
              <a:rPr lang="en-US" altLang="nl-BE" sz="1800" dirty="0" err="1">
                <a:latin typeface="Courier New" panose="02070309020205020404" pitchFamily="49" charset="0"/>
              </a:rPr>
              <a:t>stdio.h</a:t>
            </a:r>
            <a:r>
              <a:rPr lang="en-US" altLang="nl-BE" sz="1800" dirty="0">
                <a:latin typeface="Courier New" panose="02070309020205020404" pitchFamily="49" charset="0"/>
              </a:rPr>
              <a:t>&gt;</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#include &lt;cs50.h&gt; </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1800" dirty="0">
              <a:latin typeface="Courier New" panose="02070309020205020404" pitchFamily="49" charset="0"/>
            </a:endParaRP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err="1">
                <a:latin typeface="Courier New" panose="02070309020205020404" pitchFamily="49" charset="0"/>
              </a:rPr>
              <a:t>int</a:t>
            </a:r>
            <a:r>
              <a:rPr lang="en-US" altLang="nl-BE" sz="1800" dirty="0">
                <a:latin typeface="Courier New" panose="02070309020205020404" pitchFamily="49" charset="0"/>
              </a:rPr>
              <a:t> number = 3;</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string name = </a:t>
            </a:r>
            <a:r>
              <a:rPr lang="en-US" altLang="nl-BE" sz="1800" dirty="0">
                <a:solidFill>
                  <a:srgbClr val="CC0099"/>
                </a:solidFill>
                <a:latin typeface="Courier New" panose="02070309020205020404" pitchFamily="49" charset="0"/>
              </a:rPr>
              <a:t>“bob”</a:t>
            </a:r>
            <a:r>
              <a:rPr lang="en-US" altLang="nl-BE" sz="1800" dirty="0">
                <a:latin typeface="Courier New" panose="02070309020205020404" pitchFamily="49" charset="0"/>
              </a:rPr>
              <a:t>;</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err="1">
                <a:latin typeface="Courier New" panose="02070309020205020404" pitchFamily="49" charset="0"/>
              </a:rPr>
              <a:t>printf</a:t>
            </a:r>
            <a:r>
              <a:rPr lang="en-US" altLang="nl-BE" sz="1800" dirty="0">
                <a:latin typeface="Courier New" panose="02070309020205020404" pitchFamily="49" charset="0"/>
              </a:rPr>
              <a:t>(</a:t>
            </a:r>
            <a:r>
              <a:rPr lang="en-US" altLang="nl-BE" sz="1800" dirty="0">
                <a:solidFill>
                  <a:srgbClr val="CC0099"/>
                </a:solidFill>
                <a:latin typeface="Courier New" panose="02070309020205020404" pitchFamily="49" charset="0"/>
              </a:rPr>
              <a:t>“%s is your chosen name, %d your chosen number.\n”</a:t>
            </a:r>
            <a:r>
              <a:rPr lang="en-US" altLang="nl-BE" sz="1800" dirty="0">
                <a:latin typeface="Courier New" panose="02070309020205020404" pitchFamily="49" charset="0"/>
              </a:rPr>
              <a:t>, number, name);</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1800" dirty="0">
              <a:latin typeface="Courier New" panose="02070309020205020404" pitchFamily="49" charset="0"/>
            </a:endParaRP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err="1">
                <a:latin typeface="Courier New" panose="02070309020205020404" pitchFamily="49" charset="0"/>
              </a:rPr>
              <a:t>int</a:t>
            </a:r>
            <a:r>
              <a:rPr lang="en-US" altLang="nl-BE" sz="1800" dirty="0">
                <a:latin typeface="Courier New" panose="02070309020205020404" pitchFamily="49" charset="0"/>
              </a:rPr>
              <a:t> </a:t>
            </a:r>
            <a:r>
              <a:rPr lang="en-US" altLang="nl-BE" sz="1800" dirty="0" err="1">
                <a:latin typeface="Courier New" panose="02070309020205020404" pitchFamily="49" charset="0"/>
              </a:rPr>
              <a:t>inc</a:t>
            </a:r>
            <a:r>
              <a:rPr lang="en-US" altLang="nl-BE" sz="1800" dirty="0">
                <a:latin typeface="Courier New" panose="02070309020205020404" pitchFamily="49" charset="0"/>
              </a:rPr>
              <a:t> = number++;</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solidFill>
                  <a:srgbClr val="000099"/>
                </a:solidFill>
                <a:latin typeface="Courier New" panose="02070309020205020404" pitchFamily="49" charset="0"/>
              </a:rPr>
              <a:t>if (</a:t>
            </a:r>
            <a:r>
              <a:rPr lang="en-US" altLang="nl-BE" sz="1800" dirty="0">
                <a:latin typeface="Courier New" panose="02070309020205020404" pitchFamily="49" charset="0"/>
              </a:rPr>
              <a:t> </a:t>
            </a:r>
            <a:r>
              <a:rPr lang="en-US" altLang="nl-BE" sz="1800" dirty="0" err="1">
                <a:latin typeface="Courier New" panose="02070309020205020404" pitchFamily="49" charset="0"/>
              </a:rPr>
              <a:t>inc</a:t>
            </a:r>
            <a:r>
              <a:rPr lang="en-US" altLang="nl-BE" sz="1800" dirty="0">
                <a:latin typeface="Courier New" panose="02070309020205020404" pitchFamily="49" charset="0"/>
              </a:rPr>
              <a:t> == 4 </a:t>
            </a:r>
            <a:r>
              <a:rPr lang="en-US" altLang="nl-BE" sz="1800" dirty="0">
                <a:solidFill>
                  <a:srgbClr val="000099"/>
                </a:solidFill>
                <a:latin typeface="Courier New" panose="02070309020205020404" pitchFamily="49" charset="0"/>
              </a:rPr>
              <a:t>) {</a:t>
            </a:r>
          </a:p>
          <a:p>
            <a:pPr marL="895350" indent="0">
              <a:lnSpc>
                <a:spcPct val="83000"/>
              </a:lnSpc>
              <a:spcBef>
                <a:spcPts val="450"/>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	</a:t>
            </a:r>
            <a:r>
              <a:rPr lang="en-US" altLang="nl-BE" sz="1800" dirty="0" err="1">
                <a:latin typeface="Courier New" panose="02070309020205020404" pitchFamily="49" charset="0"/>
              </a:rPr>
              <a:t>printf</a:t>
            </a:r>
            <a:r>
              <a:rPr lang="en-US" altLang="nl-BE" sz="1800" dirty="0">
                <a:latin typeface="Courier New" panose="02070309020205020404" pitchFamily="49" charset="0"/>
              </a:rPr>
              <a:t>(</a:t>
            </a:r>
            <a:r>
              <a:rPr lang="en-US" altLang="nl-BE" sz="1800" dirty="0">
                <a:solidFill>
                  <a:srgbClr val="CC0099"/>
                </a:solidFill>
                <a:latin typeface="Courier New" panose="02070309020205020404" pitchFamily="49" charset="0"/>
              </a:rPr>
              <a:t>“Addition works like a charm.\n”</a:t>
            </a:r>
            <a:r>
              <a:rPr lang="en-US" altLang="nl-BE" sz="1800" dirty="0">
                <a:latin typeface="Courier New" panose="02070309020205020404" pitchFamily="49" charset="0"/>
              </a:rPr>
              <a:t>);</a:t>
            </a:r>
          </a:p>
          <a:p>
            <a:pPr marL="0" indent="0">
              <a:lnSpc>
                <a:spcPct val="83000"/>
              </a:lnSpc>
              <a:spcBef>
                <a:spcPts val="450"/>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solidFill>
                  <a:srgbClr val="000099"/>
                </a:solidFill>
                <a:latin typeface="Courier New" panose="02070309020205020404" pitchFamily="49" charset="0"/>
              </a:rPr>
              <a:t>   }</a:t>
            </a:r>
          </a:p>
        </p:txBody>
      </p:sp>
    </p:spTree>
    <p:extLst>
      <p:ext uri="{BB962C8B-B14F-4D97-AF65-F5344CB8AC3E}">
        <p14:creationId xmlns:p14="http://schemas.microsoft.com/office/powerpoint/2010/main" val="4206137597"/>
      </p:ext>
    </p:extLst>
  </p:cSld>
  <p:clrMapOvr>
    <a:masterClrMapping/>
  </p:clrMapOvr>
  <p:transition spd="med"/>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Bash vs. C</a:t>
            </a:r>
            <a:endParaRPr lang="nl-BE" dirty="0"/>
          </a:p>
        </p:txBody>
      </p:sp>
      <p:sp>
        <p:nvSpPr>
          <p:cNvPr id="5" name="Slide Number Placeholder 4"/>
          <p:cNvSpPr>
            <a:spLocks noGrp="1"/>
          </p:cNvSpPr>
          <p:nvPr>
            <p:ph type="sldNum" sz="quarter" idx="12"/>
          </p:nvPr>
        </p:nvSpPr>
        <p:spPr/>
        <p:txBody>
          <a:bodyPr/>
          <a:lstStyle/>
          <a:p>
            <a:fld id="{F35D8031-C8E5-48F8-A3B6-81643B27A3AF}" type="slidenum">
              <a:rPr lang="nl-BE" smtClean="0"/>
              <a:pPr/>
              <a:t>154</a:t>
            </a:fld>
            <a:endParaRPr lang="nl-BE"/>
          </a:p>
        </p:txBody>
      </p:sp>
      <p:graphicFrame>
        <p:nvGraphicFramePr>
          <p:cNvPr id="7" name="Table 6"/>
          <p:cNvGraphicFramePr>
            <a:graphicFrameLocks noGrp="1"/>
          </p:cNvGraphicFramePr>
          <p:nvPr/>
        </p:nvGraphicFramePr>
        <p:xfrm>
          <a:off x="2423592" y="1484785"/>
          <a:ext cx="7344816" cy="3889362"/>
        </p:xfrm>
        <a:graphic>
          <a:graphicData uri="http://schemas.openxmlformats.org/drawingml/2006/table">
            <a:tbl>
              <a:tblPr firstRow="1" bandRow="1">
                <a:tableStyleId>{5C22544A-7EE6-4342-B048-85BDC9FD1C3A}</a:tableStyleId>
              </a:tblPr>
              <a:tblGrid>
                <a:gridCol w="1944216">
                  <a:extLst>
                    <a:ext uri="{9D8B030D-6E8A-4147-A177-3AD203B41FA5}">
                      <a16:colId xmlns:a16="http://schemas.microsoft.com/office/drawing/2014/main" val="305664026"/>
                    </a:ext>
                  </a:extLst>
                </a:gridCol>
                <a:gridCol w="2664296">
                  <a:extLst>
                    <a:ext uri="{9D8B030D-6E8A-4147-A177-3AD203B41FA5}">
                      <a16:colId xmlns:a16="http://schemas.microsoft.com/office/drawing/2014/main" val="3201394880"/>
                    </a:ext>
                  </a:extLst>
                </a:gridCol>
                <a:gridCol w="2736304">
                  <a:extLst>
                    <a:ext uri="{9D8B030D-6E8A-4147-A177-3AD203B41FA5}">
                      <a16:colId xmlns:a16="http://schemas.microsoft.com/office/drawing/2014/main" val="1188528681"/>
                    </a:ext>
                  </a:extLst>
                </a:gridCol>
              </a:tblGrid>
              <a:tr h="442306">
                <a:tc>
                  <a:txBody>
                    <a:bodyPr/>
                    <a:lstStyle/>
                    <a:p>
                      <a:endParaRPr lang="nl-BE" dirty="0"/>
                    </a:p>
                  </a:txBody>
                  <a:tcPr/>
                </a:tc>
                <a:tc>
                  <a:txBody>
                    <a:bodyPr/>
                    <a:lstStyle/>
                    <a:p>
                      <a:r>
                        <a:rPr lang="en-US" dirty="0"/>
                        <a:t>Bash</a:t>
                      </a:r>
                      <a:endParaRPr lang="nl-BE" dirty="0"/>
                    </a:p>
                  </a:txBody>
                  <a:tcPr/>
                </a:tc>
                <a:tc>
                  <a:txBody>
                    <a:bodyPr/>
                    <a:lstStyle/>
                    <a:p>
                      <a:r>
                        <a:rPr lang="en-US" dirty="0"/>
                        <a:t>C</a:t>
                      </a:r>
                      <a:endParaRPr lang="nl-BE" dirty="0"/>
                    </a:p>
                  </a:txBody>
                  <a:tcPr/>
                </a:tc>
                <a:extLst>
                  <a:ext uri="{0D108BD9-81ED-4DB2-BD59-A6C34878D82A}">
                    <a16:rowId xmlns:a16="http://schemas.microsoft.com/office/drawing/2014/main" val="3015662684"/>
                  </a:ext>
                </a:extLst>
              </a:tr>
              <a:tr h="442306">
                <a:tc>
                  <a:txBody>
                    <a:bodyPr/>
                    <a:lstStyle/>
                    <a:p>
                      <a:r>
                        <a:rPr lang="en-US" dirty="0"/>
                        <a:t>Language</a:t>
                      </a:r>
                      <a:endParaRPr lang="nl-BE" dirty="0"/>
                    </a:p>
                  </a:txBody>
                  <a:tcPr/>
                </a:tc>
                <a:tc>
                  <a:txBody>
                    <a:bodyPr/>
                    <a:lstStyle/>
                    <a:p>
                      <a:r>
                        <a:rPr lang="en-US" dirty="0"/>
                        <a:t>interpreted</a:t>
                      </a:r>
                      <a:endParaRPr lang="nl-BE" dirty="0"/>
                    </a:p>
                  </a:txBody>
                  <a:tcPr/>
                </a:tc>
                <a:tc>
                  <a:txBody>
                    <a:bodyPr/>
                    <a:lstStyle/>
                    <a:p>
                      <a:r>
                        <a:rPr lang="en-US" dirty="0"/>
                        <a:t>compiled</a:t>
                      </a:r>
                      <a:endParaRPr lang="nl-BE" dirty="0"/>
                    </a:p>
                  </a:txBody>
                  <a:tcPr/>
                </a:tc>
                <a:extLst>
                  <a:ext uri="{0D108BD9-81ED-4DB2-BD59-A6C34878D82A}">
                    <a16:rowId xmlns:a16="http://schemas.microsoft.com/office/drawing/2014/main" val="1204583314"/>
                  </a:ext>
                </a:extLst>
              </a:tr>
              <a:tr h="763432">
                <a:tc>
                  <a:txBody>
                    <a:bodyPr/>
                    <a:lstStyle/>
                    <a:p>
                      <a:r>
                        <a:rPr lang="en-US" dirty="0"/>
                        <a:t>Variable</a:t>
                      </a:r>
                      <a:r>
                        <a:rPr lang="en-US" baseline="0" dirty="0"/>
                        <a:t> types</a:t>
                      </a:r>
                      <a:endParaRPr lang="nl-BE" dirty="0"/>
                    </a:p>
                  </a:txBody>
                  <a:tcPr/>
                </a:tc>
                <a:tc>
                  <a:txBody>
                    <a:bodyPr/>
                    <a:lstStyle/>
                    <a:p>
                      <a:r>
                        <a:rPr lang="en-US" dirty="0"/>
                        <a:t>Everything</a:t>
                      </a:r>
                      <a:r>
                        <a:rPr lang="en-US" baseline="0" dirty="0"/>
                        <a:t> is string</a:t>
                      </a:r>
                      <a:endParaRPr lang="nl-BE" dirty="0"/>
                    </a:p>
                  </a:txBody>
                  <a:tcPr/>
                </a:tc>
                <a:tc>
                  <a:txBody>
                    <a:bodyPr/>
                    <a:lstStyle/>
                    <a:p>
                      <a:r>
                        <a:rPr lang="en-US" dirty="0"/>
                        <a:t>Multiple</a:t>
                      </a:r>
                      <a:r>
                        <a:rPr lang="en-US" baseline="0" dirty="0"/>
                        <a:t> types; </a:t>
                      </a:r>
                      <a:br>
                        <a:rPr lang="en-US" baseline="0" dirty="0"/>
                      </a:br>
                      <a:r>
                        <a:rPr lang="en-US" baseline="0" dirty="0"/>
                        <a:t>declaration needed</a:t>
                      </a:r>
                      <a:endParaRPr lang="nl-BE" dirty="0"/>
                    </a:p>
                  </a:txBody>
                  <a:tcPr/>
                </a:tc>
                <a:extLst>
                  <a:ext uri="{0D108BD9-81ED-4DB2-BD59-A6C34878D82A}">
                    <a16:rowId xmlns:a16="http://schemas.microsoft.com/office/drawing/2014/main" val="3234187535"/>
                  </a:ext>
                </a:extLst>
              </a:tr>
              <a:tr h="442306">
                <a:tc>
                  <a:txBody>
                    <a:bodyPr/>
                    <a:lstStyle/>
                    <a:p>
                      <a:r>
                        <a:rPr lang="en-US" dirty="0"/>
                        <a:t>Variable access</a:t>
                      </a:r>
                      <a:endParaRPr lang="nl-BE" dirty="0"/>
                    </a:p>
                  </a:txBody>
                  <a:tcPr/>
                </a:tc>
                <a:tc>
                  <a:txBody>
                    <a:bodyPr/>
                    <a:lstStyle/>
                    <a:p>
                      <a:r>
                        <a:rPr lang="en-US" dirty="0"/>
                        <a:t>Via $</a:t>
                      </a:r>
                      <a:endParaRPr lang="nl-BE" dirty="0"/>
                    </a:p>
                  </a:txBody>
                  <a:tcPr/>
                </a:tc>
                <a:tc>
                  <a:txBody>
                    <a:bodyPr/>
                    <a:lstStyle/>
                    <a:p>
                      <a:r>
                        <a:rPr lang="en-US" dirty="0"/>
                        <a:t>By name</a:t>
                      </a:r>
                      <a:endParaRPr lang="nl-BE" dirty="0"/>
                    </a:p>
                  </a:txBody>
                  <a:tcPr/>
                </a:tc>
                <a:extLst>
                  <a:ext uri="{0D108BD9-81ED-4DB2-BD59-A6C34878D82A}">
                    <a16:rowId xmlns:a16="http://schemas.microsoft.com/office/drawing/2014/main" val="2066496054"/>
                  </a:ext>
                </a:extLst>
              </a:tr>
              <a:tr h="442306">
                <a:tc>
                  <a:txBody>
                    <a:bodyPr/>
                    <a:lstStyle/>
                    <a:p>
                      <a:r>
                        <a:rPr lang="en-US" dirty="0"/>
                        <a:t>At</a:t>
                      </a:r>
                      <a:r>
                        <a:rPr lang="en-US" baseline="0" dirty="0"/>
                        <a:t> runtime</a:t>
                      </a:r>
                      <a:endParaRPr lang="nl-BE" dirty="0"/>
                    </a:p>
                  </a:txBody>
                  <a:tcPr/>
                </a:tc>
                <a:tc>
                  <a:txBody>
                    <a:bodyPr/>
                    <a:lstStyle/>
                    <a:p>
                      <a:r>
                        <a:rPr lang="en-US" dirty="0"/>
                        <a:t>Uses</a:t>
                      </a:r>
                      <a:r>
                        <a:rPr lang="en-US" baseline="0" dirty="0"/>
                        <a:t> other Linux programs to work</a:t>
                      </a:r>
                      <a:endParaRPr lang="nl-BE" dirty="0"/>
                    </a:p>
                  </a:txBody>
                  <a:tcPr/>
                </a:tc>
                <a:tc>
                  <a:txBody>
                    <a:bodyPr/>
                    <a:lstStyle/>
                    <a:p>
                      <a:r>
                        <a:rPr lang="en-US" dirty="0"/>
                        <a:t>Uses subroutines &amp; functions from libraries to work</a:t>
                      </a:r>
                      <a:endParaRPr lang="nl-BE" dirty="0"/>
                    </a:p>
                  </a:txBody>
                  <a:tcPr/>
                </a:tc>
                <a:extLst>
                  <a:ext uri="{0D108BD9-81ED-4DB2-BD59-A6C34878D82A}">
                    <a16:rowId xmlns:a16="http://schemas.microsoft.com/office/drawing/2014/main" val="2007001560"/>
                  </a:ext>
                </a:extLst>
              </a:tr>
              <a:tr h="442306">
                <a:tc>
                  <a:txBody>
                    <a:bodyPr/>
                    <a:lstStyle/>
                    <a:p>
                      <a:r>
                        <a:rPr lang="en-US" dirty="0"/>
                        <a:t>Spacing</a:t>
                      </a:r>
                      <a:endParaRPr lang="nl-BE" dirty="0"/>
                    </a:p>
                  </a:txBody>
                  <a:tcPr/>
                </a:tc>
                <a:tc>
                  <a:txBody>
                    <a:bodyPr/>
                    <a:lstStyle/>
                    <a:p>
                      <a:r>
                        <a:rPr lang="en-US" dirty="0"/>
                        <a:t>Matters a lot</a:t>
                      </a:r>
                      <a:endParaRPr lang="nl-BE" dirty="0"/>
                    </a:p>
                  </a:txBody>
                  <a:tcPr/>
                </a:tc>
                <a:tc>
                  <a:txBody>
                    <a:bodyPr/>
                    <a:lstStyle/>
                    <a:p>
                      <a:r>
                        <a:rPr lang="en-US" dirty="0"/>
                        <a:t>Matters much less</a:t>
                      </a:r>
                      <a:endParaRPr lang="nl-BE" dirty="0"/>
                    </a:p>
                  </a:txBody>
                  <a:tcPr/>
                </a:tc>
                <a:extLst>
                  <a:ext uri="{0D108BD9-81ED-4DB2-BD59-A6C34878D82A}">
                    <a16:rowId xmlns:a16="http://schemas.microsoft.com/office/drawing/2014/main" val="2029288310"/>
                  </a:ext>
                </a:extLst>
              </a:tr>
              <a:tr h="442306">
                <a:tc>
                  <a:txBody>
                    <a:bodyPr/>
                    <a:lstStyle/>
                    <a:p>
                      <a:r>
                        <a:rPr lang="en-US" dirty="0"/>
                        <a:t>Line endings</a:t>
                      </a:r>
                      <a:endParaRPr lang="nl-BE" dirty="0"/>
                    </a:p>
                  </a:txBody>
                  <a:tcPr/>
                </a:tc>
                <a:tc>
                  <a:txBody>
                    <a:bodyPr/>
                    <a:lstStyle/>
                    <a:p>
                      <a:r>
                        <a:rPr lang="en-US" dirty="0"/>
                        <a:t>None</a:t>
                      </a:r>
                      <a:endParaRPr lang="nl-BE" dirty="0"/>
                    </a:p>
                  </a:txBody>
                  <a:tcPr/>
                </a:tc>
                <a:tc>
                  <a:txBody>
                    <a:bodyPr/>
                    <a:lstStyle/>
                    <a:p>
                      <a:r>
                        <a:rPr lang="en-US" dirty="0"/>
                        <a:t>;</a:t>
                      </a:r>
                      <a:endParaRPr lang="nl-BE" dirty="0"/>
                    </a:p>
                  </a:txBody>
                  <a:tcPr/>
                </a:tc>
                <a:extLst>
                  <a:ext uri="{0D108BD9-81ED-4DB2-BD59-A6C34878D82A}">
                    <a16:rowId xmlns:a16="http://schemas.microsoft.com/office/drawing/2014/main" val="636440725"/>
                  </a:ext>
                </a:extLst>
              </a:tr>
            </a:tbl>
          </a:graphicData>
        </a:graphic>
      </p:graphicFrame>
    </p:spTree>
    <p:extLst>
      <p:ext uri="{BB962C8B-B14F-4D97-AF65-F5344CB8AC3E}">
        <p14:creationId xmlns:p14="http://schemas.microsoft.com/office/powerpoint/2010/main" val="236449508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a:xfrm>
            <a:off x="1991544" y="116633"/>
            <a:ext cx="7446200" cy="627591"/>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Resources</a:t>
            </a:r>
          </a:p>
        </p:txBody>
      </p:sp>
      <p:sp>
        <p:nvSpPr>
          <p:cNvPr id="18434" name="Rectangle 2"/>
          <p:cNvSpPr>
            <a:spLocks noGrp="1" noChangeArrowheads="1"/>
          </p:cNvSpPr>
          <p:nvPr>
            <p:ph type="body" idx="1"/>
          </p:nvPr>
        </p:nvSpPr>
        <p:spPr>
          <a:xfrm>
            <a:off x="1991544" y="744224"/>
            <a:ext cx="7446200" cy="1043401"/>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The on-line </a:t>
            </a:r>
            <a:r>
              <a:rPr lang="en-GB" altLang="nl-BE" sz="2000" i="1" dirty="0"/>
              <a:t>Advanced Bash Scripting Guide</a:t>
            </a:r>
            <a:r>
              <a:rPr lang="en-GB" altLang="nl-BE" sz="2000" dirty="0"/>
              <a:t>, available at:</a:t>
            </a:r>
          </a:p>
          <a:p>
            <a:pPr lvl="1">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hlinkClick r:id="rId3"/>
              </a:rPr>
              <a:t>http://www.tldp.org/LDP/abs/html/</a:t>
            </a:r>
            <a:endParaRPr lang="en-GB" altLang="nl-BE" sz="2000" dirty="0"/>
          </a:p>
        </p:txBody>
      </p:sp>
      <p:sp>
        <p:nvSpPr>
          <p:cNvPr id="4" name="Rectangle 1"/>
          <p:cNvSpPr txBox="1">
            <a:spLocks noChangeArrowheads="1"/>
          </p:cNvSpPr>
          <p:nvPr/>
        </p:nvSpPr>
        <p:spPr>
          <a:xfrm>
            <a:off x="1638400" y="2415215"/>
            <a:ext cx="7807680" cy="630160"/>
          </a:xfrm>
          <a:prstGeom prst="rect">
            <a:avLst/>
          </a:prstGeom>
          <a:ln/>
        </p:spPr>
        <p:txBody>
          <a:bodyPr vert="horz" lIns="0" tIns="0" rIns="0" bIns="0" rtlCol="0" anchor="b" anchorCtr="0">
            <a:normAutofit/>
          </a:bodyPr>
          <a:lst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Languages</a:t>
            </a:r>
          </a:p>
        </p:txBody>
      </p:sp>
      <p:sp>
        <p:nvSpPr>
          <p:cNvPr id="5" name="Rectangle 2"/>
          <p:cNvSpPr txBox="1">
            <a:spLocks noChangeArrowheads="1"/>
          </p:cNvSpPr>
          <p:nvPr/>
        </p:nvSpPr>
        <p:spPr>
          <a:xfrm>
            <a:off x="1638400" y="3147209"/>
            <a:ext cx="3089448" cy="1944216"/>
          </a:xfrm>
          <a:prstGeom prst="rect">
            <a:avLst/>
          </a:prstGeom>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u="sng" dirty="0">
                <a:solidFill>
                  <a:schemeClr val="tx1"/>
                </a:solidFill>
              </a:rPr>
              <a:t>Interpreted</a:t>
            </a: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solidFill>
                  <a:schemeClr val="tx1"/>
                </a:solidFill>
              </a:rPr>
              <a:t>Bash</a:t>
            </a:r>
            <a:r>
              <a:rPr lang="pl-PL" altLang="nl-BE" dirty="0">
                <a:solidFill>
                  <a:schemeClr val="tx1"/>
                </a:solidFill>
              </a:rPr>
              <a:t>, </a:t>
            </a:r>
            <a:r>
              <a:rPr lang="en-GB" altLang="nl-BE" dirty="0">
                <a:solidFill>
                  <a:schemeClr val="tx1"/>
                </a:solidFill>
              </a:rPr>
              <a:t>Perl, Python</a:t>
            </a: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u="sng" dirty="0">
                <a:solidFill>
                  <a:schemeClr val="tx1"/>
                </a:solidFill>
              </a:rPr>
              <a:t>Compiled</a:t>
            </a: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solidFill>
                  <a:schemeClr val="tx1"/>
                </a:solidFill>
              </a:rPr>
              <a:t>C, C++, </a:t>
            </a:r>
            <a:r>
              <a:rPr lang="pl-PL" altLang="nl-BE" dirty="0">
                <a:solidFill>
                  <a:schemeClr val="tx1"/>
                </a:solidFill>
              </a:rPr>
              <a:t>Fortran</a:t>
            </a:r>
            <a:endParaRPr lang="en-GB" altLang="nl-BE" dirty="0">
              <a:solidFill>
                <a:schemeClr val="tx1"/>
              </a:solidFill>
            </a:endParaRP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u="sng" dirty="0">
              <a:solidFill>
                <a:schemeClr val="tx1"/>
              </a:solidFill>
            </a:endParaRPr>
          </a:p>
        </p:txBody>
      </p:sp>
      <p:sp>
        <p:nvSpPr>
          <p:cNvPr id="6" name="Rectangle 1"/>
          <p:cNvSpPr txBox="1">
            <a:spLocks noChangeArrowheads="1"/>
          </p:cNvSpPr>
          <p:nvPr/>
        </p:nvSpPr>
        <p:spPr>
          <a:xfrm>
            <a:off x="6096000" y="1916832"/>
            <a:ext cx="4349856" cy="1143360"/>
          </a:xfrm>
          <a:prstGeom prst="rect">
            <a:avLst/>
          </a:prstGeom>
          <a:ln/>
        </p:spPr>
        <p:txBody>
          <a:bodyPr vert="horz" lIns="0" tIns="0" rIns="0" bIns="0" rtlCol="0" anchor="b" anchorCtr="0">
            <a:normAutofit/>
          </a:bodyPr>
          <a:lst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Tools</a:t>
            </a:r>
          </a:p>
        </p:txBody>
      </p:sp>
      <p:sp>
        <p:nvSpPr>
          <p:cNvPr id="7" name="Rectangle 2"/>
          <p:cNvSpPr txBox="1">
            <a:spLocks noChangeArrowheads="1"/>
          </p:cNvSpPr>
          <p:nvPr/>
        </p:nvSpPr>
        <p:spPr>
          <a:xfrm>
            <a:off x="4655840" y="3189400"/>
            <a:ext cx="6012160" cy="3648618"/>
          </a:xfrm>
          <a:prstGeom prst="rect">
            <a:avLst/>
          </a:prstGeom>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sed</a:t>
            </a:r>
            <a:r>
              <a:rPr lang="en-GB" altLang="nl-BE" dirty="0">
                <a:solidFill>
                  <a:schemeClr val="accent1"/>
                </a:solidFill>
              </a:rPr>
              <a:t>:</a:t>
            </a:r>
            <a:r>
              <a:rPr lang="en-GB" altLang="nl-BE" dirty="0"/>
              <a:t>	</a:t>
            </a:r>
            <a:r>
              <a:rPr lang="en-GB" altLang="nl-BE" dirty="0">
                <a:solidFill>
                  <a:schemeClr val="tx1"/>
                </a:solidFill>
              </a:rPr>
              <a:t>Stream </a:t>
            </a:r>
            <a:r>
              <a:rPr lang="en-GB" altLang="nl-BE" dirty="0" err="1">
                <a:solidFill>
                  <a:schemeClr val="tx1"/>
                </a:solidFill>
              </a:rPr>
              <a:t>EDitor</a:t>
            </a:r>
            <a:endParaRPr lang="en-GB" altLang="nl-BE" dirty="0">
              <a:solidFill>
                <a:schemeClr val="tx1"/>
              </a:solidFill>
            </a:endParaRP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awk</a:t>
            </a:r>
            <a:r>
              <a:rPr lang="en-GB" altLang="nl-BE" dirty="0">
                <a:solidFill>
                  <a:schemeClr val="accent1"/>
                </a:solidFill>
              </a:rPr>
              <a:t>:</a:t>
            </a:r>
            <a:r>
              <a:rPr lang="en-GB" altLang="nl-BE" dirty="0"/>
              <a:t>	</a:t>
            </a:r>
            <a:r>
              <a:rPr lang="en-GB" altLang="nl-BE" dirty="0">
                <a:solidFill>
                  <a:schemeClr val="tx1"/>
                </a:solidFill>
              </a:rPr>
              <a:t>Pattern scanning &amp; processing</a:t>
            </a: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bc</a:t>
            </a:r>
            <a:r>
              <a:rPr lang="en-GB" altLang="nl-BE" dirty="0">
                <a:solidFill>
                  <a:schemeClr val="accent1"/>
                </a:solidFill>
              </a:rPr>
              <a:t>:	</a:t>
            </a:r>
            <a:r>
              <a:rPr lang="en-GB" altLang="nl-BE" dirty="0"/>
              <a:t>	</a:t>
            </a:r>
            <a:r>
              <a:rPr lang="en-GB" altLang="nl-BE" dirty="0">
                <a:solidFill>
                  <a:schemeClr val="tx1"/>
                </a:solidFill>
              </a:rPr>
              <a:t>Arbitrary precision calculator</a:t>
            </a:r>
            <a:endParaRPr lang="pl-PL" altLang="nl-BE" dirty="0">
              <a:solidFill>
                <a:schemeClr val="tx1"/>
              </a:solidFill>
            </a:endParaRP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tr</a:t>
            </a:r>
            <a:r>
              <a:rPr lang="en-GB" altLang="nl-BE" dirty="0">
                <a:solidFill>
                  <a:schemeClr val="accent1"/>
                </a:solidFill>
              </a:rPr>
              <a:t>:	</a:t>
            </a:r>
            <a:r>
              <a:rPr lang="en-GB" altLang="nl-BE" dirty="0"/>
              <a:t>	</a:t>
            </a:r>
            <a:r>
              <a:rPr lang="en-GB" altLang="nl-BE" dirty="0">
                <a:solidFill>
                  <a:schemeClr val="tx1"/>
                </a:solidFill>
              </a:rPr>
              <a:t>Translate or delete characters</a:t>
            </a: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grep</a:t>
            </a:r>
            <a:r>
              <a:rPr lang="en-GB" altLang="nl-BE" dirty="0">
                <a:solidFill>
                  <a:schemeClr val="accent1"/>
                </a:solidFill>
              </a:rPr>
              <a:t>:</a:t>
            </a:r>
            <a:r>
              <a:rPr lang="en-GB" altLang="nl-BE" dirty="0"/>
              <a:t>	</a:t>
            </a:r>
            <a:r>
              <a:rPr lang="en-GB" altLang="nl-BE" dirty="0">
                <a:solidFill>
                  <a:schemeClr val="tx1"/>
                </a:solidFill>
              </a:rPr>
              <a:t>Print lines matching a pattern</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155</a:t>
            </a:fld>
            <a:endParaRPr lang="nl-BE" dirty="0"/>
          </a:p>
        </p:txBody>
      </p:sp>
    </p:spTree>
    <p:extLst>
      <p:ext uri="{BB962C8B-B14F-4D97-AF65-F5344CB8AC3E}">
        <p14:creationId xmlns:p14="http://schemas.microsoft.com/office/powerpoint/2010/main" val="25871330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847528" y="129517"/>
            <a:ext cx="4608064" cy="728720"/>
          </a:xfrm>
        </p:spPr>
        <p:txBody>
          <a:bodyPr>
            <a:normAutofit fontScale="90000"/>
          </a:bodyPr>
          <a:lstStyle/>
          <a:p>
            <a:pPr eaLnBrk="1" hangingPunct="1"/>
            <a:r>
              <a:rPr lang="en-US" altLang="en-US" dirty="0">
                <a:solidFill>
                  <a:schemeClr val="tx1"/>
                </a:solidFill>
              </a:rPr>
              <a:t>Example: PBS Job Script</a:t>
            </a:r>
          </a:p>
        </p:txBody>
      </p:sp>
      <p:sp>
        <p:nvSpPr>
          <p:cNvPr id="38915" name="Rectangle 3"/>
          <p:cNvSpPr>
            <a:spLocks noGrp="1" noChangeArrowheads="1"/>
          </p:cNvSpPr>
          <p:nvPr>
            <p:ph type="body" idx="1"/>
          </p:nvPr>
        </p:nvSpPr>
        <p:spPr>
          <a:xfrm>
            <a:off x="2064000" y="1268760"/>
            <a:ext cx="8424488" cy="4824536"/>
          </a:xfrm>
        </p:spPr>
        <p:txBody>
          <a:bodyPr/>
          <a:lstStyle/>
          <a:p>
            <a:pPr marL="0" indent="0">
              <a:buNone/>
            </a:pPr>
            <a:r>
              <a:rPr lang="en-US" altLang="en-US" sz="1400" dirty="0">
                <a:latin typeface="Courier New" panose="02070309020205020404" pitchFamily="49" charset="0"/>
                <a:cs typeface="Courier New" panose="02070309020205020404" pitchFamily="49" charset="0"/>
              </a:rPr>
              <a:t>#!/bin/bash -l</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walltime</a:t>
            </a:r>
            <a:r>
              <a:rPr lang="en-US" altLang="en-US" sz="1400" dirty="0">
                <a:latin typeface="Courier New" panose="02070309020205020404" pitchFamily="49" charset="0"/>
                <a:cs typeface="Courier New" panose="02070309020205020404" pitchFamily="49" charset="0"/>
              </a:rPr>
              <a:t>=0</a:t>
            </a:r>
            <a:r>
              <a:rPr lang="pl-PL" altLang="en-US" sz="1400" dirty="0">
                <a:latin typeface="Courier New" panose="02070309020205020404" pitchFamily="49" charset="0"/>
                <a:cs typeface="Courier New" panose="02070309020205020404" pitchFamily="49" charset="0"/>
              </a:rPr>
              <a:t>0</a:t>
            </a:r>
            <a:r>
              <a:rPr lang="en-US" altLang="en-US" sz="1400" dirty="0">
                <a:latin typeface="Courier New" panose="02070309020205020404" pitchFamily="49" charset="0"/>
                <a:cs typeface="Courier New" panose="02070309020205020404" pitchFamily="49" charset="0"/>
              </a:rPr>
              <a:t>:</a:t>
            </a:r>
            <a:r>
              <a:rPr lang="pl-PL" altLang="en-US" sz="1400" dirty="0">
                <a:latin typeface="Courier New" panose="02070309020205020404" pitchFamily="49" charset="0"/>
                <a:cs typeface="Courier New" panose="02070309020205020404" pitchFamily="49" charset="0"/>
              </a:rPr>
              <a:t>10</a:t>
            </a:r>
            <a:r>
              <a:rPr lang="en-US" altLang="en-US" sz="1400" dirty="0">
                <a:latin typeface="Courier New" panose="02070309020205020404" pitchFamily="49" charset="0"/>
                <a:cs typeface="Courier New" panose="02070309020205020404" pitchFamily="49" charset="0"/>
              </a:rPr>
              <a:t>:00</a:t>
            </a:r>
          </a:p>
          <a:p>
            <a:pPr marL="0" indent="0">
              <a:buNone/>
            </a:pPr>
            <a:r>
              <a:rPr lang="en-US" altLang="en-US" sz="1400" dirty="0">
                <a:latin typeface="Courier New" panose="02070309020205020404" pitchFamily="49" charset="0"/>
                <a:cs typeface="Courier New" panose="02070309020205020404" pitchFamily="49" charset="0"/>
              </a:rPr>
              <a:t>#PBS -l nodes=1:ppn=36</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pmem</a:t>
            </a:r>
            <a:r>
              <a:rPr lang="en-US" altLang="en-US" sz="1400" dirty="0">
                <a:latin typeface="Courier New" panose="02070309020205020404" pitchFamily="49" charset="0"/>
                <a:cs typeface="Courier New" panose="02070309020205020404" pitchFamily="49" charset="0"/>
              </a:rPr>
              <a:t>=5gb</a:t>
            </a:r>
          </a:p>
          <a:p>
            <a:pPr marL="0" indent="0">
              <a:buNone/>
            </a:pPr>
            <a:r>
              <a:rPr lang="en-US" altLang="en-US" sz="1400" dirty="0">
                <a:latin typeface="Courier New" panose="02070309020205020404" pitchFamily="49" charset="0"/>
                <a:cs typeface="Courier New" panose="02070309020205020404" pitchFamily="49" charset="0"/>
              </a:rPr>
              <a:t>#PBS -N </a:t>
            </a:r>
            <a:r>
              <a:rPr lang="en-US" altLang="en-US" sz="1400" dirty="0" err="1">
                <a:latin typeface="Courier New" panose="02070309020205020404" pitchFamily="49" charset="0"/>
                <a:cs typeface="Courier New" panose="02070309020205020404" pitchFamily="49" charset="0"/>
              </a:rPr>
              <a:t>testjob</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-A </a:t>
            </a:r>
            <a:r>
              <a:rPr lang="en-US" altLang="en-US" sz="1400" dirty="0" err="1">
                <a:latin typeface="Courier New" panose="02070309020205020404" pitchFamily="49" charset="0"/>
                <a:cs typeface="Courier New" panose="02070309020205020404" pitchFamily="49" charset="0"/>
              </a:rPr>
              <a:t>lp</a:t>
            </a:r>
            <a:r>
              <a:rPr lang="en-US" altLang="en-US" sz="1400" dirty="0">
                <a:latin typeface="Courier New" panose="02070309020205020404" pitchFamily="49" charset="0"/>
                <a:cs typeface="Courier New" panose="02070309020205020404" pitchFamily="49" charset="0"/>
              </a:rPr>
              <a:t>_</a:t>
            </a:r>
            <a:r>
              <a:rPr lang="pl-PL" altLang="en-US" sz="1400" dirty="0" err="1">
                <a:latin typeface="Courier New" panose="02070309020205020404" pitchFamily="49" charset="0"/>
                <a:cs typeface="Courier New" panose="02070309020205020404" pitchFamily="49" charset="0"/>
              </a:rPr>
              <a:t>hpcinfo_training</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-m </a:t>
            </a:r>
            <a:r>
              <a:rPr lang="en-US" altLang="en-US" sz="1400" dirty="0" err="1">
                <a:latin typeface="Courier New" panose="02070309020205020404" pitchFamily="49" charset="0"/>
                <a:cs typeface="Courier New" panose="02070309020205020404" pitchFamily="49" charset="0"/>
              </a:rPr>
              <a:t>abe</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-M </a:t>
            </a:r>
            <a:r>
              <a:rPr lang="pl-PL" altLang="en-US" sz="1400" i="1" dirty="0">
                <a:latin typeface="Courier New" panose="02070309020205020404" pitchFamily="49" charset="0"/>
                <a:cs typeface="Courier New" panose="02070309020205020404" pitchFamily="49" charset="0"/>
              </a:rPr>
              <a:t>m</a:t>
            </a:r>
            <a:r>
              <a:rPr lang="nl-BE" altLang="en-US" sz="1400" i="1" dirty="0">
                <a:latin typeface="Courier New" panose="02070309020205020404" pitchFamily="49" charset="0"/>
                <a:cs typeface="Courier New" panose="02070309020205020404" pitchFamily="49" charset="0"/>
              </a:rPr>
              <a:t>y.name</a:t>
            </a:r>
            <a:r>
              <a:rPr lang="en-US" altLang="en-US" sz="1400" i="1" dirty="0">
                <a:latin typeface="Courier New" panose="02070309020205020404" pitchFamily="49" charset="0"/>
                <a:cs typeface="Courier New" panose="02070309020205020404" pitchFamily="49" charset="0"/>
              </a:rPr>
              <a:t>@kuleuven.be</a:t>
            </a:r>
          </a:p>
          <a:p>
            <a:pPr marL="0" indent="0">
              <a:buNone/>
            </a:pPr>
            <a:r>
              <a:rPr lang="en-US" altLang="en-US" sz="1400" dirty="0">
                <a:latin typeface="Courier New" panose="02070309020205020404" pitchFamily="49" charset="0"/>
                <a:cs typeface="Courier New" panose="02070309020205020404" pitchFamily="49" charset="0"/>
              </a:rPr>
              <a:t>set -e</a:t>
            </a:r>
          </a:p>
          <a:p>
            <a:pPr marL="0" indent="0">
              <a:buNone/>
            </a:pPr>
            <a:r>
              <a:rPr lang="pl-PL" altLang="en-US" sz="1400" dirty="0">
                <a:latin typeface="Courier New" panose="02070309020205020404" pitchFamily="49" charset="0"/>
                <a:cs typeface="Courier New" panose="02070309020205020404" pitchFamily="49" charset="0"/>
              </a:rPr>
              <a:t>module </a:t>
            </a:r>
            <a:r>
              <a:rPr lang="pl-PL" altLang="en-US" sz="1400" dirty="0" err="1">
                <a:latin typeface="Courier New" panose="02070309020205020404" pitchFamily="49" charset="0"/>
                <a:cs typeface="Courier New" panose="02070309020205020404" pitchFamily="49" charset="0"/>
              </a:rPr>
              <a:t>load</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intel</a:t>
            </a:r>
            <a:r>
              <a:rPr lang="pl-PL" altLang="en-US" sz="1400" dirty="0">
                <a:latin typeface="Courier New" panose="02070309020205020404" pitchFamily="49" charset="0"/>
                <a:cs typeface="Courier New" panose="02070309020205020404" pitchFamily="49" charset="0"/>
              </a:rPr>
              <a:t>/201</a:t>
            </a:r>
            <a:r>
              <a:rPr lang="nl-BE" altLang="en-US" sz="1400" dirty="0">
                <a:latin typeface="Courier New" panose="02070309020205020404" pitchFamily="49" charset="0"/>
                <a:cs typeface="Courier New" panose="02070309020205020404" pitchFamily="49" charset="0"/>
              </a:rPr>
              <a:t>8</a:t>
            </a:r>
            <a:r>
              <a:rPr lang="pl-PL" altLang="en-US" sz="1400" dirty="0">
                <a:latin typeface="Courier New" panose="02070309020205020404" pitchFamily="49" charset="0"/>
                <a:cs typeface="Courier New" panose="02070309020205020404" pitchFamily="49" charset="0"/>
              </a:rPr>
              <a:t>a</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which </a:t>
            </a:r>
            <a:r>
              <a:rPr lang="pl-PL" altLang="en-US" sz="1400" dirty="0" err="1">
                <a:latin typeface="Courier New" panose="02070309020205020404" pitchFamily="49" charset="0"/>
                <a:cs typeface="Courier New" panose="02070309020205020404" pitchFamily="49" charset="0"/>
              </a:rPr>
              <a:t>icc</a:t>
            </a:r>
            <a:endParaRPr lang="en-US" altLang="en-US" sz="1400" dirty="0">
              <a:latin typeface="Courier New" panose="02070309020205020404" pitchFamily="49" charset="0"/>
              <a:cs typeface="Courier New" panose="02070309020205020404" pitchFamily="49" charset="0"/>
            </a:endParaRP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PBS_O_WORKDIR</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err="1">
                <a:latin typeface="Courier New" panose="02070309020205020404" pitchFamily="49" charset="0"/>
                <a:cs typeface="Courier New" panose="02070309020205020404" pitchFamily="49" charset="0"/>
              </a:rPr>
              <a:t>cp</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apps</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leuven</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training</a:t>
            </a:r>
            <a:r>
              <a:rPr lang="pl-PL" altLang="en-US" sz="1400" dirty="0">
                <a:latin typeface="Courier New" panose="02070309020205020404" pitchFamily="49" charset="0"/>
                <a:cs typeface="Courier New" panose="02070309020205020404" pitchFamily="49" charset="0"/>
              </a:rPr>
              <a:t>/HPC</a:t>
            </a:r>
            <a:r>
              <a:rPr lang="nl-BE" altLang="en-US" sz="1400" dirty="0">
                <a:latin typeface="Courier New" panose="02070309020205020404" pitchFamily="49" charset="0"/>
                <a:cs typeface="Courier New" panose="02070309020205020404" pitchFamily="49" charset="0"/>
              </a:rPr>
              <a:t>-intro</a:t>
            </a:r>
            <a:r>
              <a:rPr lang="pl-PL" altLang="en-US" sz="1400" dirty="0">
                <a:latin typeface="Courier New" panose="02070309020205020404" pitchFamily="49" charset="0"/>
                <a:cs typeface="Courier New" panose="02070309020205020404" pitchFamily="49" charset="0"/>
              </a:rPr>
              <a:t>/</a:t>
            </a:r>
            <a:r>
              <a:rPr lang="nl-BE" altLang="en-US" sz="1400" dirty="0" err="1">
                <a:latin typeface="Courier New" panose="02070309020205020404" pitchFamily="49" charset="0"/>
                <a:cs typeface="Courier New" panose="02070309020205020404" pitchFamily="49" charset="0"/>
              </a:rPr>
              <a:t>cpujob.pbs</a:t>
            </a:r>
            <a:r>
              <a:rPr lang="pl-PL" altLang="en-US" sz="1400" dirty="0">
                <a:latin typeface="Courier New" panose="02070309020205020404" pitchFamily="49" charset="0"/>
                <a:cs typeface="Courier New" panose="02070309020205020404" pitchFamily="49" charset="0"/>
              </a:rPr>
              <a:t> $VSC_SCRATCH</a:t>
            </a:r>
          </a:p>
          <a:p>
            <a:pPr marL="0" indent="0">
              <a:buNone/>
            </a:pPr>
            <a:r>
              <a:rPr lang="en-US" altLang="en-US" sz="1400" dirty="0">
                <a:latin typeface="Courier New" panose="02070309020205020404" pitchFamily="49" charset="0"/>
                <a:cs typeface="Courier New" panose="02070309020205020404" pitchFamily="49" charset="0"/>
              </a:rPr>
              <a:t>touch output.log</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echo I </a:t>
            </a:r>
            <a:r>
              <a:rPr lang="pl-PL" altLang="en-US" sz="1400" dirty="0" err="1">
                <a:latin typeface="Courier New" panose="02070309020205020404" pitchFamily="49" charset="0"/>
                <a:cs typeface="Courier New" panose="02070309020205020404" pitchFamily="49" charset="0"/>
              </a:rPr>
              <a:t>am</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done</a:t>
            </a:r>
            <a:r>
              <a:rPr lang="pl-PL" altLang="en-US" sz="1400" dirty="0">
                <a:latin typeface="Courier New" panose="02070309020205020404" pitchFamily="49" charset="0"/>
                <a:cs typeface="Courier New" panose="02070309020205020404" pitchFamily="49" charset="0"/>
              </a:rPr>
              <a:t> </a:t>
            </a:r>
            <a:endParaRPr lang="en-US" altLang="en-US" sz="14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156</a:t>
            </a:fld>
            <a:endParaRPr lang="nl-BE" dirty="0"/>
          </a:p>
        </p:txBody>
      </p:sp>
      <p:sp>
        <p:nvSpPr>
          <p:cNvPr id="3" name="TextBox 2"/>
          <p:cNvSpPr txBox="1"/>
          <p:nvPr/>
        </p:nvSpPr>
        <p:spPr>
          <a:xfrm>
            <a:off x="6960096" y="332656"/>
            <a:ext cx="3240360" cy="738664"/>
          </a:xfrm>
          <a:prstGeom prst="rect">
            <a:avLst/>
          </a:prstGeom>
          <a:noFill/>
          <a:ln w="19050">
            <a:solidFill>
              <a:schemeClr val="accent1">
                <a:shade val="95000"/>
                <a:satMod val="105000"/>
              </a:schemeClr>
            </a:solidFill>
          </a:ln>
        </p:spPr>
        <p:txBody>
          <a:bodyPr wrap="square" rtlCol="0">
            <a:spAutoFit/>
          </a:bodyPr>
          <a:lstStyle/>
          <a:p>
            <a:r>
              <a:rPr lang="pl-PL" sz="1400" dirty="0">
                <a:solidFill>
                  <a:schemeClr val="accent1"/>
                </a:solidFill>
              </a:rPr>
              <a:t>P</a:t>
            </a:r>
            <a:r>
              <a:rPr lang="en-US" sz="1400" dirty="0">
                <a:solidFill>
                  <a:schemeClr val="accent1"/>
                </a:solidFill>
              </a:rPr>
              <a:t>BS</a:t>
            </a:r>
            <a:r>
              <a:rPr lang="pl-PL" sz="1400" dirty="0">
                <a:solidFill>
                  <a:schemeClr val="accent1"/>
                </a:solidFill>
              </a:rPr>
              <a:t> scripts do not </a:t>
            </a:r>
            <a:r>
              <a:rPr lang="pl-PL" sz="1400" dirty="0" err="1">
                <a:solidFill>
                  <a:schemeClr val="accent1"/>
                </a:solidFill>
              </a:rPr>
              <a:t>need</a:t>
            </a:r>
            <a:r>
              <a:rPr lang="pl-PL" sz="1400" dirty="0">
                <a:solidFill>
                  <a:schemeClr val="accent1"/>
                </a:solidFill>
              </a:rPr>
              <a:t> to be </a:t>
            </a:r>
            <a:r>
              <a:rPr lang="pl-PL" sz="1400" dirty="0" err="1">
                <a:solidFill>
                  <a:schemeClr val="accent1"/>
                </a:solidFill>
              </a:rPr>
              <a:t>executable</a:t>
            </a:r>
            <a:r>
              <a:rPr lang="pl-PL" sz="1400" dirty="0">
                <a:solidFill>
                  <a:schemeClr val="accent1"/>
                </a:solidFill>
              </a:rPr>
              <a:t> – </a:t>
            </a:r>
            <a:r>
              <a:rPr lang="pl-PL" sz="1400" dirty="0" err="1">
                <a:solidFill>
                  <a:schemeClr val="accent1"/>
                </a:solidFill>
              </a:rPr>
              <a:t>they</a:t>
            </a:r>
            <a:r>
              <a:rPr lang="pl-PL" sz="1400" dirty="0">
                <a:solidFill>
                  <a:schemeClr val="accent1"/>
                </a:solidFill>
              </a:rPr>
              <a:t> </a:t>
            </a:r>
            <a:r>
              <a:rPr lang="pl-PL" sz="1400" dirty="0" err="1">
                <a:solidFill>
                  <a:schemeClr val="accent1"/>
                </a:solidFill>
              </a:rPr>
              <a:t>are</a:t>
            </a:r>
            <a:r>
              <a:rPr lang="pl-PL" sz="1400" dirty="0">
                <a:solidFill>
                  <a:schemeClr val="accent1"/>
                </a:solidFill>
              </a:rPr>
              <a:t> </a:t>
            </a:r>
            <a:r>
              <a:rPr lang="pl-PL" sz="1400" dirty="0" err="1">
                <a:solidFill>
                  <a:schemeClr val="accent1"/>
                </a:solidFill>
              </a:rPr>
              <a:t>submitted</a:t>
            </a:r>
            <a:r>
              <a:rPr lang="pl-PL" sz="1400" dirty="0">
                <a:solidFill>
                  <a:schemeClr val="accent1"/>
                </a:solidFill>
              </a:rPr>
              <a:t> to the </a:t>
            </a:r>
            <a:r>
              <a:rPr lang="pl-PL" sz="1400" dirty="0" err="1">
                <a:solidFill>
                  <a:schemeClr val="accent1"/>
                </a:solidFill>
              </a:rPr>
              <a:t>queue</a:t>
            </a:r>
            <a:r>
              <a:rPr lang="pl-PL" sz="1400" dirty="0">
                <a:solidFill>
                  <a:schemeClr val="accent1"/>
                </a:solidFill>
              </a:rPr>
              <a:t> and </a:t>
            </a:r>
            <a:r>
              <a:rPr lang="pl-PL" sz="1400" dirty="0" err="1">
                <a:solidFill>
                  <a:schemeClr val="accent1"/>
                </a:solidFill>
              </a:rPr>
              <a:t>executed</a:t>
            </a:r>
            <a:r>
              <a:rPr lang="pl-PL" sz="1400" dirty="0">
                <a:solidFill>
                  <a:schemeClr val="accent1"/>
                </a:solidFill>
              </a:rPr>
              <a:t> </a:t>
            </a:r>
            <a:r>
              <a:rPr lang="pl-PL" sz="1400" dirty="0" err="1">
                <a:solidFill>
                  <a:schemeClr val="accent1"/>
                </a:solidFill>
              </a:rPr>
              <a:t>some</a:t>
            </a:r>
            <a:r>
              <a:rPr lang="pl-PL" sz="1400" dirty="0">
                <a:solidFill>
                  <a:schemeClr val="accent1"/>
                </a:solidFill>
              </a:rPr>
              <a:t> </a:t>
            </a:r>
            <a:r>
              <a:rPr lang="pl-PL" sz="1400" dirty="0" err="1">
                <a:solidFill>
                  <a:schemeClr val="accent1"/>
                </a:solidFill>
              </a:rPr>
              <a:t>other</a:t>
            </a:r>
            <a:r>
              <a:rPr lang="pl-PL" sz="1400" dirty="0">
                <a:solidFill>
                  <a:schemeClr val="accent1"/>
                </a:solidFill>
              </a:rPr>
              <a:t> </a:t>
            </a:r>
            <a:r>
              <a:rPr lang="pl-PL" sz="1400" dirty="0" err="1">
                <a:solidFill>
                  <a:schemeClr val="accent1"/>
                </a:solidFill>
              </a:rPr>
              <a:t>way</a:t>
            </a:r>
            <a:r>
              <a:rPr lang="en-US" sz="1400" dirty="0">
                <a:solidFill>
                  <a:schemeClr val="accent1"/>
                </a:solidFill>
              </a:rPr>
              <a:t>.</a:t>
            </a:r>
          </a:p>
        </p:txBody>
      </p:sp>
      <p:grpSp>
        <p:nvGrpSpPr>
          <p:cNvPr id="15" name="Group 14"/>
          <p:cNvGrpSpPr/>
          <p:nvPr/>
        </p:nvGrpSpPr>
        <p:grpSpPr>
          <a:xfrm>
            <a:off x="4007769" y="1109517"/>
            <a:ext cx="2332147" cy="432048"/>
            <a:chOff x="2171878" y="1109517"/>
            <a:chExt cx="2644037" cy="432048"/>
          </a:xfrm>
        </p:grpSpPr>
        <p:sp>
          <p:nvSpPr>
            <p:cNvPr id="4" name="Rectangle 3"/>
            <p:cNvSpPr/>
            <p:nvPr/>
          </p:nvSpPr>
          <p:spPr>
            <a:xfrm>
              <a:off x="3478087" y="1109517"/>
              <a:ext cx="1337828" cy="432048"/>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Shebang</a:t>
              </a:r>
              <a:endParaRPr lang="nl-BE" dirty="0"/>
            </a:p>
          </p:txBody>
        </p:sp>
        <p:cxnSp>
          <p:nvCxnSpPr>
            <p:cNvPr id="6" name="Straight Connector 5"/>
            <p:cNvCxnSpPr>
              <a:stCxn id="4" idx="1"/>
            </p:cNvCxnSpPr>
            <p:nvPr/>
          </p:nvCxnSpPr>
          <p:spPr>
            <a:xfrm flipH="1">
              <a:off x="2171878" y="1325541"/>
              <a:ext cx="1306209" cy="1522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5087888" y="1541566"/>
            <a:ext cx="2904886" cy="1959443"/>
            <a:chOff x="3331636" y="1541565"/>
            <a:chExt cx="2904886" cy="1959443"/>
          </a:xfrm>
        </p:grpSpPr>
        <p:sp>
          <p:nvSpPr>
            <p:cNvPr id="7" name="Rectangle 6"/>
            <p:cNvSpPr/>
            <p:nvPr/>
          </p:nvSpPr>
          <p:spPr>
            <a:xfrm>
              <a:off x="4752244" y="2117629"/>
              <a:ext cx="1484278" cy="720080"/>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Resource List</a:t>
              </a:r>
              <a:endParaRPr lang="nl-BE" dirty="0"/>
            </a:p>
          </p:txBody>
        </p:sp>
        <p:cxnSp>
          <p:nvCxnSpPr>
            <p:cNvPr id="9" name="Straight Connector 8"/>
            <p:cNvCxnSpPr/>
            <p:nvPr/>
          </p:nvCxnSpPr>
          <p:spPr>
            <a:xfrm>
              <a:off x="3331636" y="1541565"/>
              <a:ext cx="16228" cy="1959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347864" y="2492896"/>
              <a:ext cx="140438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4692068" y="3789040"/>
            <a:ext cx="3204132" cy="648072"/>
            <a:chOff x="2592004" y="3789040"/>
            <a:chExt cx="3204132" cy="648072"/>
          </a:xfrm>
        </p:grpSpPr>
        <p:cxnSp>
          <p:nvCxnSpPr>
            <p:cNvPr id="19" name="Straight Connector 18"/>
            <p:cNvCxnSpPr/>
            <p:nvPr/>
          </p:nvCxnSpPr>
          <p:spPr>
            <a:xfrm>
              <a:off x="2592004" y="3789040"/>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592004" y="4149080"/>
              <a:ext cx="1403932"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3995936" y="3897052"/>
              <a:ext cx="1800200" cy="50405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 load(s)</a:t>
              </a:r>
              <a:endParaRPr lang="nl-BE" dirty="0"/>
            </a:p>
          </p:txBody>
        </p:sp>
      </p:grpSp>
      <p:grpSp>
        <p:nvGrpSpPr>
          <p:cNvPr id="26" name="Group 25"/>
          <p:cNvGrpSpPr/>
          <p:nvPr/>
        </p:nvGrpSpPr>
        <p:grpSpPr>
          <a:xfrm>
            <a:off x="8472265" y="4725144"/>
            <a:ext cx="2005861" cy="648072"/>
            <a:chOff x="3790275" y="3825044"/>
            <a:chExt cx="2005861" cy="648072"/>
          </a:xfrm>
        </p:grpSpPr>
        <p:cxnSp>
          <p:nvCxnSpPr>
            <p:cNvPr id="27" name="Straight Connector 26"/>
            <p:cNvCxnSpPr/>
            <p:nvPr/>
          </p:nvCxnSpPr>
          <p:spPr>
            <a:xfrm>
              <a:off x="3790275" y="3825044"/>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790275" y="4149080"/>
              <a:ext cx="205661"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3995936" y="3897052"/>
              <a:ext cx="1800200" cy="50405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 data</a:t>
              </a:r>
              <a:endParaRPr lang="nl-BE" dirty="0"/>
            </a:p>
          </p:txBody>
        </p:sp>
      </p:grpSp>
      <p:grpSp>
        <p:nvGrpSpPr>
          <p:cNvPr id="31" name="Group 30"/>
          <p:cNvGrpSpPr/>
          <p:nvPr/>
        </p:nvGrpSpPr>
        <p:grpSpPr>
          <a:xfrm>
            <a:off x="5087888" y="5589240"/>
            <a:ext cx="3168352" cy="648072"/>
            <a:chOff x="3096060" y="3821890"/>
            <a:chExt cx="3168352" cy="648072"/>
          </a:xfrm>
        </p:grpSpPr>
        <p:cxnSp>
          <p:nvCxnSpPr>
            <p:cNvPr id="32" name="Straight Connector 31"/>
            <p:cNvCxnSpPr/>
            <p:nvPr/>
          </p:nvCxnSpPr>
          <p:spPr>
            <a:xfrm>
              <a:off x="3096060" y="3821890"/>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096060" y="4149080"/>
              <a:ext cx="899876"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3995936" y="3897052"/>
              <a:ext cx="2268476" cy="50405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Execure</a:t>
              </a:r>
              <a:r>
                <a:rPr lang="en-US" dirty="0"/>
                <a:t> commands</a:t>
              </a:r>
              <a:endParaRPr lang="nl-BE" dirty="0"/>
            </a:p>
          </p:txBody>
        </p:sp>
      </p:grpSp>
    </p:spTree>
    <p:extLst>
      <p:ext uri="{BB962C8B-B14F-4D97-AF65-F5344CB8AC3E}">
        <p14:creationId xmlns:p14="http://schemas.microsoft.com/office/powerpoint/2010/main" val="217982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157</a:t>
            </a:fld>
            <a:endParaRPr lang="nl-NL"/>
          </a:p>
        </p:txBody>
      </p:sp>
      <p:sp>
        <p:nvSpPr>
          <p:cNvPr id="3" name="Picture Placeholder 2">
            <a:extLst>
              <a:ext uri="{FF2B5EF4-FFF2-40B4-BE49-F238E27FC236}">
                <a16:creationId xmlns:a16="http://schemas.microsoft.com/office/drawing/2014/main" id="{83AA81AD-B416-46CF-AFD4-8D3AB40F2227}"/>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Hands-on</a:t>
            </a:r>
            <a:r>
              <a:rPr lang="pl-PL" dirty="0"/>
              <a:t> 4</a:t>
            </a:r>
            <a:endParaRPr lang="nl-BE" dirty="0"/>
          </a:p>
        </p:txBody>
      </p:sp>
    </p:spTree>
    <p:extLst>
      <p:ext uri="{BB962C8B-B14F-4D97-AF65-F5344CB8AC3E}">
        <p14:creationId xmlns:p14="http://schemas.microsoft.com/office/powerpoint/2010/main" val="122734916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158</a:t>
            </a:fld>
            <a:endParaRPr lang="nl-NL"/>
          </a:p>
        </p:txBody>
      </p:sp>
      <p:sp>
        <p:nvSpPr>
          <p:cNvPr id="3" name="Picture Placeholder 2">
            <a:extLst>
              <a:ext uri="{FF2B5EF4-FFF2-40B4-BE49-F238E27FC236}">
                <a16:creationId xmlns:a16="http://schemas.microsoft.com/office/drawing/2014/main" id="{FCAC424F-2173-4C22-A548-0732B6B15B01}"/>
              </a:ext>
            </a:extLst>
          </p:cNvPr>
          <p:cNvSpPr>
            <a:spLocks noGrp="1"/>
          </p:cNvSpPr>
          <p:nvPr>
            <p:ph type="pic" sz="quarter" idx="13"/>
          </p:nvPr>
        </p:nvSpPr>
        <p:spPr/>
      </p:sp>
      <p:sp>
        <p:nvSpPr>
          <p:cNvPr id="5" name="Titel 4"/>
          <p:cNvSpPr>
            <a:spLocks noGrp="1"/>
          </p:cNvSpPr>
          <p:nvPr>
            <p:ph type="title" idx="4294967295"/>
          </p:nvPr>
        </p:nvSpPr>
        <p:spPr>
          <a:xfrm>
            <a:off x="5400675" y="2303463"/>
            <a:ext cx="6791325" cy="1800225"/>
          </a:xfrm>
        </p:spPr>
        <p:txBody>
          <a:bodyPr/>
          <a:lstStyle/>
          <a:p>
            <a:pPr lvl="0">
              <a:buNone/>
            </a:pPr>
            <a:r>
              <a:rPr lang="en-US" dirty="0"/>
              <a:t>Application development</a:t>
            </a:r>
            <a:br>
              <a:rPr lang="en-US" dirty="0"/>
            </a:br>
            <a:endParaRPr lang="nl-BE" dirty="0"/>
          </a:p>
        </p:txBody>
      </p:sp>
    </p:spTree>
    <p:extLst>
      <p:ext uri="{BB962C8B-B14F-4D97-AF65-F5344CB8AC3E}">
        <p14:creationId xmlns:p14="http://schemas.microsoft.com/office/powerpoint/2010/main" val="326034645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solidFill>
                  <a:schemeClr val="tx1"/>
                </a:solidFill>
              </a:rPr>
              <a:t>Installing applications</a:t>
            </a:r>
            <a:r>
              <a:rPr lang="nl-BE" dirty="0">
                <a:solidFill>
                  <a:schemeClr val="tx1"/>
                </a:solidFill>
              </a:rPr>
              <a:t> – home </a:t>
            </a:r>
            <a:r>
              <a:rPr lang="nl-BE" dirty="0" err="1">
                <a:solidFill>
                  <a:schemeClr val="tx1"/>
                </a:solidFill>
              </a:rPr>
              <a:t>linux</a:t>
            </a:r>
            <a:endParaRPr lang="nl-BE" dirty="0">
              <a:solidFill>
                <a:schemeClr val="tx1"/>
              </a:solidFill>
            </a:endParaRPr>
          </a:p>
        </p:txBody>
      </p:sp>
      <p:sp>
        <p:nvSpPr>
          <p:cNvPr id="5" name="Content Placeholder 4"/>
          <p:cNvSpPr>
            <a:spLocks noGrp="1"/>
          </p:cNvSpPr>
          <p:nvPr>
            <p:ph idx="1"/>
          </p:nvPr>
        </p:nvSpPr>
        <p:spPr>
          <a:xfrm>
            <a:off x="476656" y="1764000"/>
            <a:ext cx="10194655" cy="4428000"/>
          </a:xfrm>
        </p:spPr>
        <p:txBody>
          <a:bodyPr/>
          <a:lstStyle/>
          <a:p>
            <a:r>
              <a:rPr lang="pl-PL" sz="2200" dirty="0"/>
              <a:t>Automatic way: </a:t>
            </a:r>
            <a:r>
              <a:rPr lang="pl-PL" sz="2200" b="1" dirty="0">
                <a:solidFill>
                  <a:schemeClr val="accent1"/>
                </a:solidFill>
                <a:latin typeface="Courier New" panose="02070309020205020404" pitchFamily="49" charset="0"/>
                <a:cs typeface="Courier New" panose="02070309020205020404" pitchFamily="49" charset="0"/>
              </a:rPr>
              <a:t>yum</a:t>
            </a:r>
          </a:p>
          <a:p>
            <a:r>
              <a:rPr lang="pl-PL" sz="2200" dirty="0"/>
              <a:t>Yum</a:t>
            </a:r>
            <a:r>
              <a:rPr lang="en-US" sz="2200" dirty="0"/>
              <a:t>  is  an  interactive, rpm based, package manager.</a:t>
            </a:r>
            <a:endParaRPr lang="pl-PL" sz="2200" dirty="0"/>
          </a:p>
          <a:p>
            <a:r>
              <a:rPr lang="pl-PL" sz="2200" dirty="0"/>
              <a:t>To check the package: </a:t>
            </a:r>
            <a:r>
              <a:rPr lang="pl-PL" sz="2200" dirty="0">
                <a:latin typeface="Courier New" panose="02070309020205020404" pitchFamily="49" charset="0"/>
                <a:cs typeface="Courier New" panose="02070309020205020404" pitchFamily="49" charset="0"/>
              </a:rPr>
              <a:t>yum search </a:t>
            </a:r>
            <a:r>
              <a:rPr lang="pl-PL" sz="2200" i="1" dirty="0">
                <a:latin typeface="Courier New" panose="02070309020205020404" pitchFamily="49" charset="0"/>
                <a:cs typeface="Courier New" panose="02070309020205020404" pitchFamily="49" charset="0"/>
              </a:rPr>
              <a:t>phrase</a:t>
            </a:r>
          </a:p>
          <a:p>
            <a:r>
              <a:rPr lang="pl-PL" sz="2200" dirty="0"/>
              <a:t>To install </a:t>
            </a:r>
            <a:r>
              <a:rPr lang="pl-PL" sz="2200" dirty="0">
                <a:latin typeface="Courier New" panose="02070309020205020404" pitchFamily="49" charset="0"/>
                <a:cs typeface="Courier New" panose="02070309020205020404" pitchFamily="49" charset="0"/>
              </a:rPr>
              <a:t>yum install </a:t>
            </a:r>
            <a:r>
              <a:rPr lang="pl-PL" sz="2200" i="1" dirty="0">
                <a:latin typeface="Courier New" panose="02070309020205020404" pitchFamily="49" charset="0"/>
                <a:cs typeface="Courier New" panose="02070309020205020404" pitchFamily="49" charset="0"/>
              </a:rPr>
              <a:t>package-name</a:t>
            </a:r>
            <a:r>
              <a:rPr lang="pl-PL" sz="2200" dirty="0">
                <a:latin typeface="Courier New" panose="02070309020205020404" pitchFamily="49" charset="0"/>
                <a:cs typeface="Courier New" panose="02070309020205020404" pitchFamily="49" charset="0"/>
              </a:rPr>
              <a:t> </a:t>
            </a:r>
            <a:r>
              <a:rPr lang="pl-PL" sz="2200" dirty="0"/>
              <a:t>(root </a:t>
            </a:r>
            <a:r>
              <a:rPr lang="pl-PL" sz="2200" dirty="0" err="1"/>
              <a:t>only</a:t>
            </a:r>
            <a:r>
              <a:rPr lang="pl-PL" sz="2200" dirty="0"/>
              <a:t>!)</a:t>
            </a:r>
            <a:endParaRPr lang="en-US" sz="2200" dirty="0"/>
          </a:p>
          <a:p>
            <a:r>
              <a:rPr lang="en-US" sz="2200" dirty="0"/>
              <a:t>To check installed packages: </a:t>
            </a:r>
            <a:r>
              <a:rPr lang="en-US" sz="2200" dirty="0">
                <a:latin typeface="Courier New" panose="02070309020205020404" pitchFamily="49" charset="0"/>
                <a:cs typeface="Courier New" panose="02070309020205020404" pitchFamily="49" charset="0"/>
              </a:rPr>
              <a:t>yum list installed</a:t>
            </a:r>
          </a:p>
          <a:p>
            <a:endParaRPr lang="pl-PL" sz="2200" dirty="0"/>
          </a:p>
          <a:p>
            <a:r>
              <a:rPr lang="pl-PL" sz="2200" dirty="0"/>
              <a:t>Possibility to install downloaded rpm package: </a:t>
            </a:r>
            <a:r>
              <a:rPr lang="pl-PL" sz="2200" b="1" dirty="0">
                <a:solidFill>
                  <a:schemeClr val="accent1"/>
                </a:solidFill>
                <a:latin typeface="Courier New" panose="02070309020205020404" pitchFamily="49" charset="0"/>
                <a:cs typeface="Courier New" panose="02070309020205020404" pitchFamily="49" charset="0"/>
              </a:rPr>
              <a:t>rpm –i package</a:t>
            </a:r>
            <a:endParaRPr lang="pl-PL" sz="2200" b="1" dirty="0">
              <a:latin typeface="Courier New" panose="02070309020205020404" pitchFamily="49" charset="0"/>
              <a:cs typeface="Courier New" panose="02070309020205020404" pitchFamily="49" charset="0"/>
            </a:endParaRPr>
          </a:p>
          <a:p>
            <a:endParaRPr lang="pl-PL" sz="2200"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159</a:t>
            </a:fld>
            <a:endParaRPr lang="nl-NL"/>
          </a:p>
        </p:txBody>
      </p:sp>
    </p:spTree>
    <p:extLst>
      <p:ext uri="{BB962C8B-B14F-4D97-AF65-F5344CB8AC3E}">
        <p14:creationId xmlns:p14="http://schemas.microsoft.com/office/powerpoint/2010/main" val="1239246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30217" y="1349376"/>
            <a:ext cx="8201443" cy="4429125"/>
          </a:xfrm>
          <a:prstGeom prst="rect">
            <a:avLst/>
          </a:prstGeom>
        </p:spPr>
      </p:pic>
    </p:spTree>
    <p:extLst>
      <p:ext uri="{BB962C8B-B14F-4D97-AF65-F5344CB8AC3E}">
        <p14:creationId xmlns:p14="http://schemas.microsoft.com/office/powerpoint/2010/main" val="327364535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solidFill>
                  <a:schemeClr val="tx1"/>
                </a:solidFill>
              </a:rPr>
              <a:t>Manual installations</a:t>
            </a:r>
            <a:endParaRPr lang="nl-BE" dirty="0">
              <a:solidFill>
                <a:schemeClr val="tx1"/>
              </a:solidFill>
            </a:endParaRPr>
          </a:p>
        </p:txBody>
      </p:sp>
      <p:sp>
        <p:nvSpPr>
          <p:cNvPr id="5" name="Content Placeholder 4"/>
          <p:cNvSpPr>
            <a:spLocks noGrp="1"/>
          </p:cNvSpPr>
          <p:nvPr>
            <p:ph idx="1"/>
          </p:nvPr>
        </p:nvSpPr>
        <p:spPr>
          <a:xfrm>
            <a:off x="750766" y="1933660"/>
            <a:ext cx="10603034" cy="1718961"/>
          </a:xfrm>
        </p:spPr>
        <p:txBody>
          <a:bodyPr/>
          <a:lstStyle/>
          <a:p>
            <a:r>
              <a:rPr lang="pl-PL" sz="2200" dirty="0">
                <a:latin typeface="+mj-lt"/>
              </a:rPr>
              <a:t>Some applications provide binary files – ready to use after unpacking. </a:t>
            </a:r>
            <a:endParaRPr lang="en-US" sz="2200" dirty="0">
              <a:latin typeface="+mj-lt"/>
            </a:endParaRPr>
          </a:p>
          <a:p>
            <a:r>
              <a:rPr lang="pl-PL" sz="2200" dirty="0" err="1">
                <a:latin typeface="+mj-lt"/>
              </a:rPr>
              <a:t>Check</a:t>
            </a:r>
            <a:r>
              <a:rPr lang="pl-PL" sz="2200" dirty="0">
                <a:latin typeface="+mj-lt"/>
              </a:rPr>
              <a:t> the system – </a:t>
            </a:r>
            <a:r>
              <a:rPr lang="pl-PL" sz="2200" dirty="0" err="1">
                <a:latin typeface="+mj-lt"/>
              </a:rPr>
              <a:t>different</a:t>
            </a:r>
            <a:r>
              <a:rPr lang="pl-PL" sz="2200" dirty="0">
                <a:latin typeface="+mj-lt"/>
              </a:rPr>
              <a:t> </a:t>
            </a:r>
            <a:r>
              <a:rPr lang="pl-PL" sz="2200" dirty="0" err="1">
                <a:latin typeface="+mj-lt"/>
              </a:rPr>
              <a:t>flavo</a:t>
            </a:r>
            <a:r>
              <a:rPr lang="en-US" sz="2200" dirty="0">
                <a:latin typeface="+mj-lt"/>
              </a:rPr>
              <a:t>u</a:t>
            </a:r>
            <a:r>
              <a:rPr lang="pl-PL" sz="2200" dirty="0" err="1">
                <a:latin typeface="+mj-lt"/>
              </a:rPr>
              <a:t>rs</a:t>
            </a:r>
            <a:r>
              <a:rPr lang="pl-PL" sz="2200" dirty="0">
                <a:latin typeface="+mj-lt"/>
              </a:rPr>
              <a:t> and </a:t>
            </a:r>
            <a:r>
              <a:rPr lang="pl-PL" sz="2200" dirty="0" err="1">
                <a:latin typeface="+mj-lt"/>
              </a:rPr>
              <a:t>architectures</a:t>
            </a:r>
            <a:r>
              <a:rPr lang="pl-PL" sz="2200" dirty="0">
                <a:latin typeface="+mj-lt"/>
              </a:rPr>
              <a:t>!</a:t>
            </a:r>
          </a:p>
        </p:txBody>
      </p:sp>
      <p:sp>
        <p:nvSpPr>
          <p:cNvPr id="2" name="Slide Number Placeholder 1"/>
          <p:cNvSpPr>
            <a:spLocks noGrp="1"/>
          </p:cNvSpPr>
          <p:nvPr>
            <p:ph type="sldNum" sz="quarter" idx="12"/>
          </p:nvPr>
        </p:nvSpPr>
        <p:spPr/>
        <p:txBody>
          <a:bodyPr/>
          <a:lstStyle/>
          <a:p>
            <a:fld id="{78CD8E6A-08C9-49B9-A7D5-27A98AD8C28F}" type="slidenum">
              <a:rPr lang="nl-NL" smtClean="0"/>
              <a:pPr/>
              <a:t>160</a:t>
            </a:fld>
            <a:endParaRPr lang="nl-NL"/>
          </a:p>
        </p:txBody>
      </p:sp>
    </p:spTree>
    <p:extLst>
      <p:ext uri="{BB962C8B-B14F-4D97-AF65-F5344CB8AC3E}">
        <p14:creationId xmlns:p14="http://schemas.microsoft.com/office/powerpoint/2010/main" val="2364749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nl-BE" dirty="0">
                <a:solidFill>
                  <a:schemeClr val="tx1"/>
                </a:solidFill>
              </a:rPr>
              <a:t>Compatibility Statement</a:t>
            </a:r>
            <a:r>
              <a:rPr lang="nl-BE" dirty="0">
                <a:solidFill>
                  <a:schemeClr val="tx1"/>
                </a:solidFill>
              </a:rPr>
              <a:t>	</a:t>
            </a:r>
          </a:p>
        </p:txBody>
      </p:sp>
      <p:sp>
        <p:nvSpPr>
          <p:cNvPr id="4" name="Slide Number Placeholder 3"/>
          <p:cNvSpPr>
            <a:spLocks noGrp="1"/>
          </p:cNvSpPr>
          <p:nvPr>
            <p:ph type="sldNum" sz="quarter" idx="12"/>
          </p:nvPr>
        </p:nvSpPr>
        <p:spPr/>
        <p:txBody>
          <a:bodyPr/>
          <a:lstStyle/>
          <a:p>
            <a:fld id="{78CD8E6A-08C9-49B9-A7D5-27A98AD8C28F}" type="slidenum">
              <a:rPr lang="nl-NL" smtClean="0"/>
              <a:pPr/>
              <a:t>161</a:t>
            </a:fld>
            <a:endParaRPr lang="nl-NL"/>
          </a:p>
        </p:txBody>
      </p:sp>
      <p:sp>
        <p:nvSpPr>
          <p:cNvPr id="6" name="Tijdelijke aanduiding voor inhoud 5"/>
          <p:cNvSpPr>
            <a:spLocks noGrp="1"/>
          </p:cNvSpPr>
          <p:nvPr>
            <p:ph idx="1"/>
          </p:nvPr>
        </p:nvSpPr>
        <p:spPr>
          <a:xfrm>
            <a:off x="527031" y="1778513"/>
            <a:ext cx="7632400" cy="3888432"/>
          </a:xfrm>
        </p:spPr>
        <p:txBody>
          <a:bodyPr/>
          <a:lstStyle/>
          <a:p>
            <a:r>
              <a:rPr lang="en-US" altLang="nl-BE" sz="1800" b="1" dirty="0"/>
              <a:t>Definition of the OS version</a:t>
            </a:r>
          </a:p>
          <a:p>
            <a:pPr lvl="1"/>
            <a:r>
              <a:rPr lang="en-US" altLang="nl-BE" sz="1800" dirty="0"/>
              <a:t>Kernel version (</a:t>
            </a:r>
            <a:r>
              <a:rPr lang="pl-PL" altLang="nl-BE" sz="1800" dirty="0"/>
              <a:t>i</a:t>
            </a:r>
            <a:r>
              <a:rPr lang="en-US" altLang="nl-BE" sz="1800" dirty="0"/>
              <a:t>.e. kernel 3.10.0-1062.1.2.el7.x86_64)</a:t>
            </a:r>
          </a:p>
          <a:p>
            <a:pPr lvl="1"/>
            <a:r>
              <a:rPr lang="en-US" altLang="nl-BE" sz="1800" dirty="0" err="1"/>
              <a:t>glibc</a:t>
            </a:r>
            <a:r>
              <a:rPr lang="en-US" altLang="nl-BE" sz="1800" dirty="0"/>
              <a:t> version (</a:t>
            </a:r>
            <a:r>
              <a:rPr lang="pl-PL" altLang="nl-BE" sz="1800" dirty="0"/>
              <a:t>i</a:t>
            </a:r>
            <a:r>
              <a:rPr lang="en-US" altLang="nl-BE" sz="1800" dirty="0"/>
              <a:t>.e. </a:t>
            </a:r>
            <a:r>
              <a:rPr lang="en-US" altLang="nl-BE" sz="1800" dirty="0" err="1"/>
              <a:t>glibc</a:t>
            </a:r>
            <a:r>
              <a:rPr lang="en-US" altLang="nl-BE" sz="1800" dirty="0"/>
              <a:t> 2.17)</a:t>
            </a:r>
          </a:p>
          <a:p>
            <a:r>
              <a:rPr lang="en-US" altLang="nl-BE" sz="1800" b="1" dirty="0"/>
              <a:t>Determining the OS Version</a:t>
            </a:r>
          </a:p>
          <a:p>
            <a:pPr lvl="1"/>
            <a:r>
              <a:rPr lang="en-US" altLang="nl-BE" sz="1800" dirty="0"/>
              <a:t>Kernel version (</a:t>
            </a:r>
            <a:r>
              <a:rPr lang="pl-PL" altLang="nl-BE" sz="1800" dirty="0">
                <a:latin typeface="Courier New" panose="02070309020205020404" pitchFamily="49" charset="0"/>
                <a:cs typeface="Courier New" panose="02070309020205020404" pitchFamily="49" charset="0"/>
              </a:rPr>
              <a:t>$</a:t>
            </a:r>
            <a:r>
              <a:rPr lang="pl-PL" altLang="nl-BE" sz="1800" dirty="0"/>
              <a:t> </a:t>
            </a:r>
            <a:r>
              <a:rPr lang="en-US" altLang="nl-BE" sz="1800" dirty="0" err="1">
                <a:latin typeface="Courier New" panose="02070309020205020404" pitchFamily="49" charset="0"/>
                <a:cs typeface="Courier New" panose="02070309020205020404" pitchFamily="49" charset="0"/>
              </a:rPr>
              <a:t>uname</a:t>
            </a:r>
            <a:r>
              <a:rPr lang="en-US" altLang="nl-BE" sz="1800" dirty="0">
                <a:latin typeface="Courier New" panose="02070309020205020404" pitchFamily="49" charset="0"/>
                <a:cs typeface="Courier New" panose="02070309020205020404" pitchFamily="49" charset="0"/>
              </a:rPr>
              <a:t> –r -&gt; </a:t>
            </a:r>
            <a:r>
              <a:rPr lang="en-US" altLang="nl-BE" sz="1800" dirty="0"/>
              <a:t>3.10.0-1062.1.2.el7.x86_64)</a:t>
            </a:r>
            <a:endParaRPr lang="pl-PL" altLang="nl-BE" sz="1800" dirty="0"/>
          </a:p>
          <a:p>
            <a:pPr lvl="1"/>
            <a:r>
              <a:rPr lang="pl-PL" altLang="nl-BE" sz="1800" dirty="0"/>
              <a:t>System </a:t>
            </a:r>
            <a:r>
              <a:rPr lang="pl-PL" altLang="nl-BE" sz="1800" dirty="0" err="1"/>
              <a:t>distribution</a:t>
            </a:r>
            <a:r>
              <a:rPr lang="pl-PL" altLang="nl-BE" sz="1800" dirty="0"/>
              <a:t> (</a:t>
            </a:r>
            <a:r>
              <a:rPr lang="pl-PL" altLang="nl-BE" sz="1800" dirty="0">
                <a:latin typeface="Courier New" panose="02070309020205020404" pitchFamily="49" charset="0"/>
                <a:cs typeface="Courier New" panose="02070309020205020404" pitchFamily="49" charset="0"/>
              </a:rPr>
              <a:t>$ </a:t>
            </a:r>
            <a:r>
              <a:rPr lang="pl-PL" altLang="nl-BE" sz="1800" dirty="0" err="1">
                <a:latin typeface="Courier New" panose="02070309020205020404" pitchFamily="49" charset="0"/>
                <a:cs typeface="Courier New" panose="02070309020205020404" pitchFamily="49" charset="0"/>
              </a:rPr>
              <a:t>uname</a:t>
            </a:r>
            <a:r>
              <a:rPr lang="pl-PL" altLang="nl-BE" sz="1800" dirty="0">
                <a:latin typeface="Courier New" panose="02070309020205020404" pitchFamily="49" charset="0"/>
                <a:cs typeface="Courier New" panose="02070309020205020404" pitchFamily="49" charset="0"/>
              </a:rPr>
              <a:t> –a</a:t>
            </a:r>
            <a:r>
              <a:rPr lang="pl-PL" altLang="nl-BE" sz="1800" dirty="0"/>
              <a:t>)</a:t>
            </a:r>
            <a:endParaRPr lang="en-US" altLang="nl-BE" sz="1800" dirty="0"/>
          </a:p>
          <a:p>
            <a:pPr lvl="1"/>
            <a:r>
              <a:rPr lang="en-US" altLang="nl-BE" sz="1800" dirty="0" err="1"/>
              <a:t>glibc</a:t>
            </a:r>
            <a:r>
              <a:rPr lang="en-US" altLang="nl-BE" sz="1800" dirty="0"/>
              <a:t> version (</a:t>
            </a:r>
            <a:r>
              <a:rPr lang="pl-PL" altLang="nl-BE" sz="1800" dirty="0">
                <a:latin typeface="Courier New" panose="02070309020205020404" pitchFamily="49" charset="0"/>
                <a:cs typeface="Courier New" panose="02070309020205020404" pitchFamily="49" charset="0"/>
              </a:rPr>
              <a:t>$</a:t>
            </a:r>
            <a:r>
              <a:rPr lang="en-US" altLang="nl-BE" sz="1800" dirty="0">
                <a:latin typeface="Courier New" panose="02070309020205020404" pitchFamily="49" charset="0"/>
                <a:cs typeface="Courier New" panose="02070309020205020404" pitchFamily="49" charset="0"/>
              </a:rPr>
              <a:t> </a:t>
            </a:r>
            <a:r>
              <a:rPr lang="en-US" altLang="nl-BE" sz="1800" dirty="0" err="1">
                <a:latin typeface="Courier New" panose="02070309020205020404" pitchFamily="49" charset="0"/>
                <a:cs typeface="Courier New" panose="02070309020205020404" pitchFamily="49" charset="0"/>
              </a:rPr>
              <a:t>ldd</a:t>
            </a:r>
            <a:r>
              <a:rPr lang="en-US" altLang="nl-BE" sz="1800" dirty="0">
                <a:latin typeface="Courier New" panose="02070309020205020404" pitchFamily="49" charset="0"/>
                <a:cs typeface="Courier New" panose="02070309020205020404" pitchFamily="49" charset="0"/>
              </a:rPr>
              <a:t> --version -&gt; 2.17</a:t>
            </a:r>
            <a:r>
              <a:rPr lang="pl-PL" altLang="nl-BE" sz="1800" dirty="0"/>
              <a:t>)</a:t>
            </a:r>
          </a:p>
          <a:p>
            <a:pPr lvl="1"/>
            <a:r>
              <a:rPr lang="pl-PL" altLang="nl-BE" sz="1800" dirty="0">
                <a:latin typeface="Courier New" panose="02070309020205020404" pitchFamily="49" charset="0"/>
                <a:cs typeface="Courier New" panose="02070309020205020404" pitchFamily="49" charset="0"/>
              </a:rPr>
              <a:t>$ </a:t>
            </a:r>
            <a:r>
              <a:rPr lang="en-US" altLang="nl-BE" sz="1800" dirty="0">
                <a:latin typeface="Courier New" panose="02070309020205020404" pitchFamily="49" charset="0"/>
                <a:cs typeface="Courier New" panose="02070309020205020404" pitchFamily="49" charset="0"/>
              </a:rPr>
              <a:t>rpm -</a:t>
            </a:r>
            <a:r>
              <a:rPr lang="en-US" altLang="nl-BE" sz="1800" dirty="0" err="1">
                <a:latin typeface="Courier New" panose="02070309020205020404" pitchFamily="49" charset="0"/>
                <a:cs typeface="Courier New" panose="02070309020205020404" pitchFamily="49" charset="0"/>
              </a:rPr>
              <a:t>qa</a:t>
            </a:r>
            <a:r>
              <a:rPr lang="en-US" altLang="nl-BE" sz="1800" dirty="0">
                <a:latin typeface="Courier New" panose="02070309020205020404" pitchFamily="49" charset="0"/>
                <a:cs typeface="Courier New" panose="02070309020205020404" pitchFamily="49" charset="0"/>
              </a:rPr>
              <a:t> | grep </a:t>
            </a:r>
            <a:r>
              <a:rPr lang="en-US" altLang="nl-BE" sz="1800" dirty="0" err="1">
                <a:latin typeface="Courier New" panose="02070309020205020404" pitchFamily="49" charset="0"/>
                <a:cs typeface="Courier New" panose="02070309020205020404" pitchFamily="49" charset="0"/>
              </a:rPr>
              <a:t>libc</a:t>
            </a:r>
            <a:r>
              <a:rPr lang="en-US" altLang="nl-BE" sz="1800" dirty="0">
                <a:latin typeface="Courier New" panose="02070309020205020404" pitchFamily="49" charset="0"/>
                <a:cs typeface="Courier New" panose="02070309020205020404" pitchFamily="49" charset="0"/>
              </a:rPr>
              <a:t> </a:t>
            </a:r>
            <a:r>
              <a:rPr lang="en-US" altLang="nl-BE" sz="1800" dirty="0"/>
              <a:t>-&gt; glibc-2.17)</a:t>
            </a:r>
            <a:endParaRPr lang="pl-PL" altLang="nl-BE" sz="1800" dirty="0"/>
          </a:p>
          <a:p>
            <a:r>
              <a:rPr lang="en-US" altLang="nl-BE" sz="1800" b="1" dirty="0"/>
              <a:t>Determining the OS </a:t>
            </a:r>
            <a:r>
              <a:rPr lang="pl-PL" altLang="nl-BE" sz="1800" b="1" dirty="0"/>
              <a:t>F</a:t>
            </a:r>
            <a:r>
              <a:rPr lang="en-US" altLang="nl-BE" sz="1800" b="1" dirty="0"/>
              <a:t>l</a:t>
            </a:r>
            <a:r>
              <a:rPr lang="pl-PL" altLang="nl-BE" sz="1800" b="1" dirty="0" err="1"/>
              <a:t>avo</a:t>
            </a:r>
            <a:r>
              <a:rPr lang="en-US" altLang="nl-BE" sz="1800" b="1" dirty="0"/>
              <a:t>u</a:t>
            </a:r>
            <a:r>
              <a:rPr lang="pl-PL" altLang="nl-BE" sz="1800" b="1" dirty="0"/>
              <a:t>r/</a:t>
            </a:r>
            <a:r>
              <a:rPr lang="pl-PL" altLang="nl-BE" sz="1800" b="1" dirty="0" err="1"/>
              <a:t>release</a:t>
            </a:r>
            <a:endParaRPr lang="pl-PL" altLang="nl-BE" sz="1800" b="1" dirty="0"/>
          </a:p>
          <a:p>
            <a:pPr lvl="1"/>
            <a:r>
              <a:rPr lang="pl-PL" altLang="nl-BE" sz="1800" dirty="0">
                <a:latin typeface="Courier New" panose="02070309020205020404" pitchFamily="49" charset="0"/>
                <a:cs typeface="Courier New" panose="02070309020205020404" pitchFamily="49" charset="0"/>
              </a:rPr>
              <a:t>$ </a:t>
            </a:r>
            <a:r>
              <a:rPr lang="en-US" altLang="nl-BE" sz="1800" dirty="0">
                <a:latin typeface="Courier New" panose="02070309020205020404" pitchFamily="49" charset="0"/>
                <a:cs typeface="Courier New" panose="02070309020205020404" pitchFamily="49" charset="0"/>
              </a:rPr>
              <a:t>cat /</a:t>
            </a:r>
            <a:r>
              <a:rPr lang="en-US" altLang="nl-BE" sz="1800" dirty="0" err="1">
                <a:latin typeface="Courier New" panose="02070309020205020404" pitchFamily="49" charset="0"/>
                <a:cs typeface="Courier New" panose="02070309020205020404" pitchFamily="49" charset="0"/>
              </a:rPr>
              <a:t>etc</a:t>
            </a:r>
            <a:r>
              <a:rPr lang="en-US" altLang="nl-BE" sz="1800" dirty="0">
                <a:latin typeface="Courier New" panose="02070309020205020404" pitchFamily="49" charset="0"/>
                <a:cs typeface="Courier New" panose="02070309020205020404" pitchFamily="49" charset="0"/>
              </a:rPr>
              <a:t>/*-release</a:t>
            </a:r>
          </a:p>
          <a:p>
            <a:pPr lvl="1"/>
            <a:endParaRPr lang="en-US" altLang="nl-BE" sz="1800" b="1" dirty="0"/>
          </a:p>
          <a:p>
            <a:pPr lvl="1"/>
            <a:endParaRPr lang="en-US" altLang="nl-BE" sz="1800" dirty="0"/>
          </a:p>
          <a:p>
            <a:endParaRPr lang="nl-BE" sz="1800" dirty="0"/>
          </a:p>
        </p:txBody>
      </p:sp>
    </p:spTree>
    <p:extLst>
      <p:ext uri="{BB962C8B-B14F-4D97-AF65-F5344CB8AC3E}">
        <p14:creationId xmlns:p14="http://schemas.microsoft.com/office/powerpoint/2010/main" val="1967942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solidFill>
                  <a:schemeClr val="tx1"/>
                </a:solidFill>
              </a:rPr>
              <a:t>Manual installations</a:t>
            </a:r>
            <a:endParaRPr lang="nl-BE" dirty="0">
              <a:solidFill>
                <a:schemeClr val="tx1"/>
              </a:solidFill>
            </a:endParaRPr>
          </a:p>
        </p:txBody>
      </p:sp>
      <p:sp>
        <p:nvSpPr>
          <p:cNvPr id="5" name="Content Placeholder 4"/>
          <p:cNvSpPr>
            <a:spLocks noGrp="1"/>
          </p:cNvSpPr>
          <p:nvPr>
            <p:ph idx="1"/>
          </p:nvPr>
        </p:nvSpPr>
        <p:spPr>
          <a:xfrm>
            <a:off x="400569" y="2001753"/>
            <a:ext cx="11408809" cy="3591169"/>
          </a:xfrm>
        </p:spPr>
        <p:txBody>
          <a:bodyPr/>
          <a:lstStyle/>
          <a:p>
            <a:r>
              <a:rPr lang="pl-PL" sz="2000" dirty="0" err="1">
                <a:latin typeface="+mj-lt"/>
              </a:rPr>
              <a:t>Some</a:t>
            </a:r>
            <a:r>
              <a:rPr lang="pl-PL" sz="2000" dirty="0">
                <a:latin typeface="+mj-lt"/>
              </a:rPr>
              <a:t> simple programs will only require </a:t>
            </a:r>
            <a:r>
              <a:rPr lang="pl-PL" sz="2000" dirty="0" err="1">
                <a:latin typeface="+mj-lt"/>
              </a:rPr>
              <a:t>compiling</a:t>
            </a:r>
            <a:r>
              <a:rPr lang="pl-PL" sz="2000" dirty="0">
                <a:latin typeface="+mj-lt"/>
              </a:rPr>
              <a:t> </a:t>
            </a:r>
            <a:r>
              <a:rPr lang="en-US" sz="2000" dirty="0">
                <a:latin typeface="+mj-lt"/>
              </a:rPr>
              <a:t>(hello world example from HPC intro: </a:t>
            </a:r>
          </a:p>
          <a:p>
            <a:pPr marL="360000" lvl="1" indent="0">
              <a:buNone/>
            </a:pPr>
            <a:r>
              <a:rPr lang="pl-PL" altLang="en-US" sz="2000" dirty="0" err="1">
                <a:latin typeface="Courier New" panose="02070309020205020404" pitchFamily="49" charset="0"/>
                <a:cs typeface="Courier New" panose="02070309020205020404" pitchFamily="49" charset="0"/>
              </a:rPr>
              <a:t>cp</a:t>
            </a:r>
            <a:r>
              <a:rPr lang="pl-PL" altLang="en-US" sz="2000" dirty="0">
                <a:latin typeface="Courier New" panose="02070309020205020404" pitchFamily="49" charset="0"/>
                <a:cs typeface="Courier New" panose="02070309020205020404" pitchFamily="49" charset="0"/>
              </a:rPr>
              <a:t> -r </a:t>
            </a:r>
            <a:r>
              <a:rPr lang="nl-BE" altLang="en-US" sz="2000" dirty="0">
                <a:latin typeface="Courier New" panose="02070309020205020404" pitchFamily="49" charset="0"/>
                <a:cs typeface="Courier New" panose="02070309020205020404" pitchFamily="49" charset="0"/>
              </a:rPr>
              <a:t>/apps/</a:t>
            </a:r>
            <a:r>
              <a:rPr lang="nl-BE" altLang="en-US" sz="2000" dirty="0" err="1">
                <a:latin typeface="Courier New" panose="02070309020205020404" pitchFamily="49" charset="0"/>
                <a:cs typeface="Courier New" panose="02070309020205020404" pitchFamily="49" charset="0"/>
              </a:rPr>
              <a:t>leuven</a:t>
            </a:r>
            <a:r>
              <a:rPr lang="nl-BE" altLang="en-US" sz="2000" dirty="0">
                <a:latin typeface="Courier New" panose="02070309020205020404" pitchFamily="49" charset="0"/>
                <a:cs typeface="Courier New" panose="02070309020205020404" pitchFamily="49" charset="0"/>
              </a:rPr>
              <a:t>/training/</a:t>
            </a:r>
            <a:r>
              <a:rPr lang="nl-BE" altLang="en-US" sz="2000" dirty="0" err="1">
                <a:latin typeface="Courier New" panose="02070309020205020404" pitchFamily="49" charset="0"/>
                <a:cs typeface="Courier New" panose="02070309020205020404" pitchFamily="49" charset="0"/>
              </a:rPr>
              <a:t>HPC_intro</a:t>
            </a:r>
            <a:r>
              <a:rPr lang="nl-BE" altLang="en-US" sz="2000" dirty="0">
                <a:latin typeface="Courier New" panose="02070309020205020404" pitchFamily="49" charset="0"/>
                <a:cs typeface="Courier New" panose="02070309020205020404" pitchFamily="49" charset="0"/>
              </a:rPr>
              <a:t> </a:t>
            </a:r>
            <a:r>
              <a:rPr lang="pl-PL" altLang="en-US" sz="2000" dirty="0">
                <a:latin typeface="Courier New" panose="02070309020205020404" pitchFamily="49" charset="0"/>
                <a:cs typeface="Courier New" panose="02070309020205020404" pitchFamily="49" charset="0"/>
              </a:rPr>
              <a:t>$</a:t>
            </a:r>
            <a:r>
              <a:rPr lang="nl-BE" altLang="en-US" sz="2000" dirty="0">
                <a:latin typeface="Courier New" panose="02070309020205020404" pitchFamily="49" charset="0"/>
                <a:cs typeface="Courier New" panose="02070309020205020404" pitchFamily="49" charset="0"/>
              </a:rPr>
              <a:t>VSC_HOME</a:t>
            </a:r>
            <a:r>
              <a:rPr lang="pl-PL" altLang="en-US" sz="2000" dirty="0">
                <a:latin typeface="Courier New" panose="02070309020205020404" pitchFamily="49" charset="0"/>
                <a:cs typeface="Courier New" panose="02070309020205020404" pitchFamily="49" charset="0"/>
              </a:rPr>
              <a:t>; cd </a:t>
            </a:r>
            <a:r>
              <a:rPr lang="pl-PL" altLang="en-US" sz="2000" dirty="0" err="1">
                <a:latin typeface="Courier New" panose="02070309020205020404" pitchFamily="49" charset="0"/>
                <a:cs typeface="Courier New" panose="02070309020205020404" pitchFamily="49" charset="0"/>
              </a:rPr>
              <a:t>HPC_intro</a:t>
            </a:r>
            <a:endParaRPr lang="en-US" altLang="en-US" sz="2000" dirty="0">
              <a:latin typeface="Courier New" panose="02070309020205020404" pitchFamily="49" charset="0"/>
              <a:cs typeface="Courier New" panose="02070309020205020404" pitchFamily="49" charset="0"/>
            </a:endParaRPr>
          </a:p>
          <a:p>
            <a:pPr marL="360000" lvl="1" indent="0">
              <a:spcBef>
                <a:spcPts val="0"/>
              </a:spcBef>
              <a:buNone/>
            </a:pPr>
            <a:r>
              <a:rPr lang="pl-PL" altLang="en-US" sz="2000" dirty="0">
                <a:latin typeface="Courier New" panose="02070309020205020404" pitchFamily="49" charset="0"/>
                <a:cs typeface="Courier New" panose="02070309020205020404" pitchFamily="49" charset="0"/>
              </a:rPr>
              <a:t>module </a:t>
            </a:r>
            <a:r>
              <a:rPr lang="pl-PL" altLang="en-US" sz="2000" dirty="0" err="1">
                <a:latin typeface="Courier New" panose="02070309020205020404" pitchFamily="49" charset="0"/>
                <a:cs typeface="Courier New" panose="02070309020205020404" pitchFamily="49" charset="0"/>
              </a:rPr>
              <a:t>load</a:t>
            </a:r>
            <a:r>
              <a:rPr lang="pl-PL" altLang="en-US" sz="2000" dirty="0">
                <a:latin typeface="Courier New" panose="02070309020205020404" pitchFamily="49" charset="0"/>
                <a:cs typeface="Courier New" panose="02070309020205020404" pitchFamily="49" charset="0"/>
              </a:rPr>
              <a:t> </a:t>
            </a:r>
            <a:r>
              <a:rPr lang="pl-PL" altLang="en-US" sz="2000" dirty="0" err="1">
                <a:latin typeface="Courier New" panose="02070309020205020404" pitchFamily="49" charset="0"/>
                <a:cs typeface="Courier New" panose="02070309020205020404" pitchFamily="49" charset="0"/>
              </a:rPr>
              <a:t>foss</a:t>
            </a:r>
            <a:r>
              <a:rPr lang="pl-PL" altLang="en-US" sz="2000" dirty="0">
                <a:latin typeface="Courier New" panose="02070309020205020404" pitchFamily="49" charset="0"/>
                <a:cs typeface="Courier New" panose="02070309020205020404" pitchFamily="49" charset="0"/>
              </a:rPr>
              <a:t>/201</a:t>
            </a:r>
            <a:r>
              <a:rPr lang="nl-BE" altLang="en-US" sz="2000" dirty="0">
                <a:latin typeface="Courier New" panose="02070309020205020404" pitchFamily="49" charset="0"/>
                <a:cs typeface="Courier New" panose="02070309020205020404" pitchFamily="49" charset="0"/>
              </a:rPr>
              <a:t>8</a:t>
            </a:r>
            <a:r>
              <a:rPr lang="pl-PL" altLang="en-US" sz="2000" dirty="0">
                <a:latin typeface="Courier New" panose="02070309020205020404" pitchFamily="49" charset="0"/>
                <a:cs typeface="Courier New" panose="02070309020205020404" pitchFamily="49" charset="0"/>
              </a:rPr>
              <a:t>a; </a:t>
            </a:r>
            <a:r>
              <a:rPr lang="pl-PL" altLang="en-US" sz="2000" dirty="0" err="1">
                <a:latin typeface="Courier New" panose="02070309020205020404" pitchFamily="49" charset="0"/>
                <a:cs typeface="Courier New" panose="02070309020205020404" pitchFamily="49" charset="0"/>
              </a:rPr>
              <a:t>mpicc</a:t>
            </a:r>
            <a:r>
              <a:rPr lang="pl-PL" altLang="en-US" sz="2000" dirty="0">
                <a:latin typeface="Courier New" panose="02070309020205020404" pitchFamily="49" charset="0"/>
                <a:cs typeface="Courier New" panose="02070309020205020404" pitchFamily="49" charset="0"/>
              </a:rPr>
              <a:t> </a:t>
            </a:r>
            <a:r>
              <a:rPr lang="pl-PL" altLang="en-US" sz="2000" dirty="0" err="1">
                <a:latin typeface="Courier New" panose="02070309020205020404" pitchFamily="49" charset="0"/>
                <a:cs typeface="Courier New" panose="02070309020205020404" pitchFamily="49" charset="0"/>
              </a:rPr>
              <a:t>helloworldmpi.c</a:t>
            </a:r>
            <a:r>
              <a:rPr lang="pl-PL" altLang="en-US" sz="2000" dirty="0">
                <a:latin typeface="Courier New" panose="02070309020205020404" pitchFamily="49" charset="0"/>
                <a:cs typeface="Courier New" panose="02070309020205020404" pitchFamily="49" charset="0"/>
              </a:rPr>
              <a:t> –o hello.exe</a:t>
            </a:r>
            <a:endParaRPr lang="nl-BE" altLang="en-US" sz="2000" dirty="0">
              <a:latin typeface="Courier New" panose="02070309020205020404" pitchFamily="49" charset="0"/>
              <a:cs typeface="Courier New" panose="02070309020205020404" pitchFamily="49" charset="0"/>
            </a:endParaRPr>
          </a:p>
          <a:p>
            <a:pPr marL="360000" lvl="1" indent="0">
              <a:buNone/>
            </a:pPr>
            <a:r>
              <a:rPr lang="pl-PL" altLang="en-US" sz="2000" dirty="0" err="1">
                <a:latin typeface="Courier New" panose="02070309020205020404" pitchFamily="49" charset="0"/>
                <a:cs typeface="Courier New" panose="02070309020205020404" pitchFamily="49" charset="0"/>
              </a:rPr>
              <a:t>mpirun</a:t>
            </a:r>
            <a:r>
              <a:rPr lang="pl-PL" altLang="en-US" sz="2000" dirty="0">
                <a:latin typeface="Courier New" panose="02070309020205020404" pitchFamily="49" charset="0"/>
                <a:cs typeface="Courier New" panose="02070309020205020404" pitchFamily="49" charset="0"/>
              </a:rPr>
              <a:t> ./hello.exe</a:t>
            </a:r>
            <a:endParaRPr lang="pl-PL" sz="2000" dirty="0">
              <a:latin typeface="Courier New" panose="02070309020205020404" pitchFamily="49" charset="0"/>
              <a:cs typeface="Courier New" panose="02070309020205020404" pitchFamily="49" charset="0"/>
            </a:endParaRPr>
          </a:p>
          <a:p>
            <a:r>
              <a:rPr lang="pl-PL" sz="2000" dirty="0">
                <a:latin typeface="+mj-lt"/>
                <a:cs typeface="Courier New" pitchFamily="49" charset="0"/>
              </a:rPr>
              <a:t>Lots of specific (less frequently used) applications will require the </a:t>
            </a:r>
            <a:r>
              <a:rPr lang="pl-PL" sz="2000" dirty="0" err="1">
                <a:latin typeface="+mj-lt"/>
                <a:cs typeface="Courier New" pitchFamily="49" charset="0"/>
              </a:rPr>
              <a:t>wh</a:t>
            </a:r>
            <a:r>
              <a:rPr lang="en-US" sz="2000" dirty="0">
                <a:latin typeface="+mj-lt"/>
                <a:cs typeface="Courier New" pitchFamily="49" charset="0"/>
              </a:rPr>
              <a:t>o</a:t>
            </a:r>
            <a:r>
              <a:rPr lang="pl-PL" sz="2000" dirty="0">
                <a:latin typeface="+mj-lt"/>
                <a:cs typeface="Courier New" pitchFamily="49" charset="0"/>
              </a:rPr>
              <a:t>le configuration (configure-make process) and installation process. Usually manual is provided with </a:t>
            </a:r>
            <a:r>
              <a:rPr lang="pl-PL" sz="2000" dirty="0" err="1">
                <a:latin typeface="+mj-lt"/>
                <a:cs typeface="Courier New" pitchFamily="49" charset="0"/>
              </a:rPr>
              <a:t>instructions</a:t>
            </a:r>
            <a:r>
              <a:rPr lang="pl-PL" sz="2000" dirty="0">
                <a:latin typeface="+mj-lt"/>
                <a:cs typeface="Courier New" pitchFamily="49" charset="0"/>
              </a:rPr>
              <a:t> (README.txt)</a:t>
            </a:r>
            <a:endParaRPr lang="nl-BE" sz="2000" dirty="0">
              <a:latin typeface="+mj-lt"/>
              <a:cs typeface="Courier New" pitchFamily="49" charset="0"/>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162</a:t>
            </a:fld>
            <a:endParaRPr lang="nl-NL"/>
          </a:p>
        </p:txBody>
      </p:sp>
    </p:spTree>
    <p:extLst>
      <p:ext uri="{BB962C8B-B14F-4D97-AF65-F5344CB8AC3E}">
        <p14:creationId xmlns:p14="http://schemas.microsoft.com/office/powerpoint/2010/main" val="3350490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err="1">
                <a:solidFill>
                  <a:schemeClr val="tx1"/>
                </a:solidFill>
              </a:rPr>
              <a:t>Compiling</a:t>
            </a:r>
            <a:r>
              <a:rPr lang="nl-BE" dirty="0">
                <a:solidFill>
                  <a:schemeClr val="tx1"/>
                </a:solidFill>
              </a:rPr>
              <a:t> </a:t>
            </a:r>
            <a:r>
              <a:rPr lang="nl-BE" dirty="0" err="1">
                <a:solidFill>
                  <a:schemeClr val="tx1"/>
                </a:solidFill>
              </a:rPr>
              <a:t>simple</a:t>
            </a:r>
            <a:r>
              <a:rPr lang="nl-BE" dirty="0">
                <a:solidFill>
                  <a:schemeClr val="tx1"/>
                </a:solidFill>
              </a:rPr>
              <a:t> </a:t>
            </a:r>
            <a:r>
              <a:rPr lang="nl-BE" dirty="0" err="1">
                <a:solidFill>
                  <a:schemeClr val="tx1"/>
                </a:solidFill>
              </a:rPr>
              <a:t>applications</a:t>
            </a:r>
            <a:endParaRPr lang="nl-BE" dirty="0">
              <a:solidFill>
                <a:schemeClr val="tx1"/>
              </a:solidFill>
            </a:endParaRPr>
          </a:p>
        </p:txBody>
      </p:sp>
      <p:sp>
        <p:nvSpPr>
          <p:cNvPr id="5" name="Content Placeholder 4"/>
          <p:cNvSpPr>
            <a:spLocks noGrp="1"/>
          </p:cNvSpPr>
          <p:nvPr>
            <p:ph idx="1"/>
          </p:nvPr>
        </p:nvSpPr>
        <p:spPr>
          <a:xfrm>
            <a:off x="332477" y="1592703"/>
            <a:ext cx="11535268" cy="4743297"/>
          </a:xfrm>
        </p:spPr>
        <p:txBody>
          <a:bodyPr/>
          <a:lstStyle/>
          <a:p>
            <a:r>
              <a:rPr lang="en-US" sz="2000" dirty="0"/>
              <a:t>The compiler used for all Linux systems is GCC</a:t>
            </a:r>
            <a:br>
              <a:rPr lang="en-US" sz="2000" dirty="0"/>
            </a:br>
            <a:r>
              <a:rPr lang="en-US" sz="2000" dirty="0">
                <a:hlinkClick r:id="rId2"/>
              </a:rPr>
              <a:t>http://gcc.gnu.org</a:t>
            </a:r>
            <a:endParaRPr lang="en-US" sz="2000" dirty="0"/>
          </a:p>
          <a:p>
            <a:r>
              <a:rPr lang="en-US" sz="2000" dirty="0"/>
              <a:t>To compile a single-file application, developed in C :</a:t>
            </a:r>
            <a:br>
              <a:rPr lang="en-US" sz="2000" dirty="0"/>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-o test </a:t>
            </a:r>
            <a:r>
              <a:rPr lang="en-US" sz="2000" b="1" dirty="0" err="1">
                <a:latin typeface="Courier New" pitchFamily="49" charset="0"/>
                <a:cs typeface="Courier New" pitchFamily="49" charset="0"/>
              </a:rPr>
              <a:t>test.c</a:t>
            </a:r>
            <a:br>
              <a:rPr lang="en-US" sz="2000" b="1" dirty="0">
                <a:latin typeface="Courier New" pitchFamily="49" charset="0"/>
                <a:cs typeface="Courier New" pitchFamily="49" charset="0"/>
              </a:rPr>
            </a:br>
            <a:r>
              <a:rPr lang="en-US" sz="2000" dirty="0"/>
              <a:t>Will generate a </a:t>
            </a:r>
            <a:r>
              <a:rPr lang="en-US" sz="2000" dirty="0">
                <a:latin typeface="Courier New" panose="02070309020205020404" pitchFamily="49" charset="0"/>
                <a:cs typeface="Courier New" panose="02070309020205020404" pitchFamily="49" charset="0"/>
              </a:rPr>
              <a:t>test</a:t>
            </a:r>
            <a:r>
              <a:rPr lang="en-US" sz="2000" dirty="0"/>
              <a:t> binary, from the </a:t>
            </a:r>
            <a:r>
              <a:rPr lang="en-US" sz="2000" dirty="0" err="1">
                <a:latin typeface="Courier New" panose="02070309020205020404" pitchFamily="49" charset="0"/>
                <a:cs typeface="Courier New" panose="02070309020205020404" pitchFamily="49" charset="0"/>
              </a:rPr>
              <a:t>test.c</a:t>
            </a:r>
            <a:r>
              <a:rPr lang="en-US" sz="2000" dirty="0">
                <a:latin typeface="Courier New" panose="02070309020205020404" pitchFamily="49" charset="0"/>
                <a:cs typeface="Courier New" panose="02070309020205020404" pitchFamily="49" charset="0"/>
              </a:rPr>
              <a:t> </a:t>
            </a:r>
            <a:r>
              <a:rPr lang="en-US" sz="2000" dirty="0"/>
              <a:t>source file</a:t>
            </a:r>
          </a:p>
          <a:p>
            <a:r>
              <a:rPr lang="en-US" sz="2000" dirty="0"/>
              <a:t>For C++ :</a:t>
            </a:r>
            <a:br>
              <a:rPr lang="en-US" sz="2000" dirty="0"/>
            </a:br>
            <a:r>
              <a:rPr lang="en-US" sz="2000" b="1" dirty="0">
                <a:latin typeface="Courier New" pitchFamily="49" charset="0"/>
                <a:cs typeface="Courier New" pitchFamily="49" charset="0"/>
              </a:rPr>
              <a:t>g++ -o test test.cc</a:t>
            </a:r>
          </a:p>
          <a:p>
            <a:r>
              <a:rPr lang="en-US" sz="2000" dirty="0"/>
              <a:t>The </a:t>
            </a:r>
            <a:r>
              <a:rPr lang="en-US" sz="2000" dirty="0">
                <a:latin typeface="Courier New" panose="02070309020205020404" pitchFamily="49" charset="0"/>
                <a:cs typeface="Courier New" panose="02070309020205020404" pitchFamily="49" charset="0"/>
              </a:rPr>
              <a:t>-Wall </a:t>
            </a:r>
            <a:r>
              <a:rPr lang="en-US" sz="2000" dirty="0"/>
              <a:t>option enables more warnings</a:t>
            </a:r>
            <a:br>
              <a:rPr lang="en-US" sz="2000" dirty="0"/>
            </a:br>
            <a:r>
              <a:rPr lang="en-US" sz="2000" dirty="0"/>
              <a:t>To compile sources files to object files and link the application :</a:t>
            </a:r>
            <a:br>
              <a:rPr lang="en-US" sz="2000" dirty="0"/>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-c test1.c</a:t>
            </a:r>
            <a:br>
              <a:rPr lang="en-US" sz="2000" b="1" dirty="0">
                <a:latin typeface="Courier New" pitchFamily="49" charset="0"/>
                <a:cs typeface="Courier New" pitchFamily="49" charset="0"/>
              </a:rPr>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-c test2.c</a:t>
            </a:r>
            <a:br>
              <a:rPr lang="en-US" sz="2000" b="1" dirty="0">
                <a:latin typeface="Courier New" pitchFamily="49" charset="0"/>
                <a:cs typeface="Courier New" pitchFamily="49" charset="0"/>
              </a:rPr>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-o test test1.o test2.o</a:t>
            </a:r>
            <a:br>
              <a:rPr lang="en-US" sz="2000" b="1" dirty="0">
                <a:latin typeface="Courier New" pitchFamily="49" charset="0"/>
                <a:cs typeface="Courier New" pitchFamily="49" charset="0"/>
              </a:rPr>
            </a:br>
            <a:r>
              <a:rPr lang="en-US" sz="2000" dirty="0" err="1">
                <a:cs typeface="Courier New" pitchFamily="49" charset="0"/>
              </a:rPr>
              <a:t>gcc</a:t>
            </a:r>
            <a:r>
              <a:rPr lang="en-US" sz="2000" dirty="0">
                <a:cs typeface="Courier New" pitchFamily="49" charset="0"/>
              </a:rPr>
              <a:t> automatically calls the linker ld</a:t>
            </a:r>
            <a:endParaRPr lang="nl-BE" sz="2000" dirty="0">
              <a:cs typeface="Courier New" pitchFamily="49" charset="0"/>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163</a:t>
            </a:fld>
            <a:endParaRPr lang="nl-NL"/>
          </a:p>
        </p:txBody>
      </p:sp>
    </p:spTree>
    <p:extLst>
      <p:ext uri="{BB962C8B-B14F-4D97-AF65-F5344CB8AC3E}">
        <p14:creationId xmlns:p14="http://schemas.microsoft.com/office/powerpoint/2010/main" val="1182894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3167904" cy="900000"/>
          </a:xfrm>
        </p:spPr>
        <p:txBody>
          <a:bodyPr/>
          <a:lstStyle/>
          <a:p>
            <a:r>
              <a:rPr lang="nl-BE" dirty="0">
                <a:solidFill>
                  <a:schemeClr val="tx1"/>
                </a:solidFill>
              </a:rPr>
              <a:t>make</a:t>
            </a:r>
          </a:p>
        </p:txBody>
      </p:sp>
      <p:sp>
        <p:nvSpPr>
          <p:cNvPr id="3" name="Content Placeholder 2"/>
          <p:cNvSpPr>
            <a:spLocks noGrp="1"/>
          </p:cNvSpPr>
          <p:nvPr>
            <p:ph idx="1"/>
          </p:nvPr>
        </p:nvSpPr>
        <p:spPr>
          <a:xfrm>
            <a:off x="283837" y="1466732"/>
            <a:ext cx="11860695" cy="4311249"/>
          </a:xfrm>
        </p:spPr>
        <p:txBody>
          <a:bodyPr/>
          <a:lstStyle/>
          <a:p>
            <a:r>
              <a:rPr lang="en-US" sz="2200" dirty="0"/>
              <a:t>The compilation process can be automated using GNU </a:t>
            </a:r>
            <a:r>
              <a:rPr lang="en-US" sz="2200" dirty="0">
                <a:latin typeface="Courier New" panose="02070309020205020404" pitchFamily="49" charset="0"/>
                <a:cs typeface="Courier New" panose="02070309020205020404" pitchFamily="49" charset="0"/>
              </a:rPr>
              <a:t>make </a:t>
            </a:r>
            <a:r>
              <a:rPr lang="en-US" sz="2200" dirty="0"/>
              <a:t>tool: </a:t>
            </a:r>
            <a:r>
              <a:rPr lang="en-US" sz="2200" dirty="0">
                <a:hlinkClick r:id="rId2"/>
              </a:rPr>
              <a:t>http://www.gnu.org/software/make/manual/</a:t>
            </a:r>
            <a:endParaRPr lang="en-US" sz="2200" dirty="0"/>
          </a:p>
          <a:p>
            <a:pPr lvl="0"/>
            <a:r>
              <a:rPr lang="en-US" sz="2200" dirty="0"/>
              <a:t>make reads a file called </a:t>
            </a:r>
            <a:r>
              <a:rPr lang="en-US" sz="2200" dirty="0" err="1">
                <a:latin typeface="Courier New" panose="02070309020205020404" pitchFamily="49" charset="0"/>
                <a:cs typeface="Courier New" panose="02070309020205020404" pitchFamily="49" charset="0"/>
              </a:rPr>
              <a:t>Makefile</a:t>
            </a:r>
            <a:r>
              <a:rPr lang="en-US" sz="2200" dirty="0"/>
              <a:t> from the current directory, and executes the rules described in this file</a:t>
            </a:r>
          </a:p>
          <a:p>
            <a:pPr lvl="0"/>
            <a:r>
              <a:rPr lang="en-US" sz="2200" dirty="0"/>
              <a:t>Every rule has a target name, a colon, and a list of dependencies, and the list of commands to generate the target from the dependencies</a:t>
            </a:r>
          </a:p>
          <a:p>
            <a:pPr lvl="0"/>
            <a:r>
              <a:rPr lang="en-US" sz="2200" dirty="0"/>
              <a:t>When simply running make, the default target that is generated is “all”. A target is only re-generated if dependencies have changed</a:t>
            </a:r>
          </a:p>
          <a:p>
            <a:pPr lvl="0"/>
            <a:r>
              <a:rPr lang="en-US" sz="2200" dirty="0"/>
              <a:t>Every year, we offer make training (half a day). </a:t>
            </a:r>
            <a:br>
              <a:rPr lang="en-US" sz="2200" dirty="0"/>
            </a:br>
            <a:r>
              <a:rPr lang="en-US" sz="2200" dirty="0"/>
              <a:t>Check: </a:t>
            </a:r>
            <a:r>
              <a:rPr lang="nl-BE" sz="2000" dirty="0">
                <a:hlinkClick r:id="rId3"/>
              </a:rPr>
              <a:t>https://www.vscentrum.be/training</a:t>
            </a:r>
            <a:endParaRPr lang="en-US" sz="2200" dirty="0"/>
          </a:p>
          <a:p>
            <a:pPr marL="0" indent="0">
              <a:buNone/>
            </a:pPr>
            <a:br>
              <a:rPr lang="en-US" sz="2200" dirty="0"/>
            </a:br>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164</a:t>
            </a:fld>
            <a:endParaRPr lang="nl-NL"/>
          </a:p>
        </p:txBody>
      </p:sp>
    </p:spTree>
    <p:extLst>
      <p:ext uri="{BB962C8B-B14F-4D97-AF65-F5344CB8AC3E}">
        <p14:creationId xmlns:p14="http://schemas.microsoft.com/office/powerpoint/2010/main" val="19150647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make</a:t>
            </a:r>
          </a:p>
        </p:txBody>
      </p:sp>
      <p:sp>
        <p:nvSpPr>
          <p:cNvPr id="3" name="Content Placeholder 2"/>
          <p:cNvSpPr>
            <a:spLocks noGrp="1"/>
          </p:cNvSpPr>
          <p:nvPr>
            <p:ph idx="1"/>
          </p:nvPr>
        </p:nvSpPr>
        <p:spPr/>
        <p:txBody>
          <a:bodyPr/>
          <a:lstStyle/>
          <a:p>
            <a:pPr lvl="0"/>
            <a:r>
              <a:rPr lang="en-US" sz="2000" dirty="0" err="1">
                <a:latin typeface="+mj-lt"/>
              </a:rPr>
              <a:t>Makefiles</a:t>
            </a:r>
            <a:r>
              <a:rPr lang="en-US" sz="2000" dirty="0">
                <a:latin typeface="+mj-lt"/>
              </a:rPr>
              <a:t> are nice, but they don't easily allow easy adaptation to the different build environment and different build options</a:t>
            </a:r>
          </a:p>
          <a:p>
            <a:r>
              <a:rPr lang="en-US" sz="2000" dirty="0">
                <a:latin typeface="+mj-lt"/>
              </a:rPr>
              <a:t>More elaborated build systems have been developed</a:t>
            </a:r>
            <a:br>
              <a:rPr lang="en-US" sz="2000" dirty="0">
                <a:latin typeface="+mj-lt"/>
              </a:rPr>
            </a:br>
            <a:r>
              <a:rPr lang="en-US" sz="2000" dirty="0" err="1">
                <a:latin typeface="+mj-lt"/>
              </a:rPr>
              <a:t>Autotools</a:t>
            </a:r>
            <a:r>
              <a:rPr lang="en-US" sz="2000" dirty="0">
                <a:latin typeface="+mj-lt"/>
              </a:rPr>
              <a:t> (</a:t>
            </a:r>
            <a:r>
              <a:rPr lang="en-US" sz="2000" dirty="0" err="1">
                <a:latin typeface="+mj-lt"/>
              </a:rPr>
              <a:t>automake</a:t>
            </a:r>
            <a:r>
              <a:rPr lang="en-US" sz="2000" dirty="0">
                <a:latin typeface="+mj-lt"/>
              </a:rPr>
              <a:t>, </a:t>
            </a:r>
            <a:r>
              <a:rPr lang="en-US" sz="2000" dirty="0" err="1">
                <a:latin typeface="+mj-lt"/>
              </a:rPr>
              <a:t>autoconf</a:t>
            </a:r>
            <a:r>
              <a:rPr lang="en-US" sz="2000" dirty="0">
                <a:latin typeface="+mj-lt"/>
              </a:rPr>
              <a:t>), based on </a:t>
            </a:r>
            <a:r>
              <a:rPr lang="en-US" sz="2000" dirty="0" err="1">
                <a:latin typeface="+mj-lt"/>
              </a:rPr>
              <a:t>Makefiles</a:t>
            </a:r>
            <a:r>
              <a:rPr lang="en-US" sz="2000" dirty="0">
                <a:latin typeface="+mj-lt"/>
              </a:rPr>
              <a:t> and shell scripts. Even though they are old and a little bit difficult to understand, they are the most popular build system for free software packages.</a:t>
            </a:r>
            <a:br>
              <a:rPr lang="en-US" sz="2000" dirty="0">
                <a:latin typeface="+mj-lt"/>
              </a:rPr>
            </a:br>
            <a:r>
              <a:rPr lang="en-US" sz="2000" dirty="0" err="1">
                <a:latin typeface="+mj-lt"/>
              </a:rPr>
              <a:t>CMake</a:t>
            </a:r>
            <a:r>
              <a:rPr lang="en-US" sz="2000" dirty="0">
                <a:latin typeface="+mj-lt"/>
              </a:rPr>
              <a:t>, a newer, cleaner build system</a:t>
            </a:r>
            <a:br>
              <a:rPr lang="en-US" sz="2000" dirty="0">
                <a:latin typeface="+mj-lt"/>
              </a:rPr>
            </a:br>
            <a:r>
              <a:rPr lang="en-US" sz="2000" dirty="0" err="1">
                <a:latin typeface="+mj-lt"/>
              </a:rPr>
              <a:t>Sconcs</a:t>
            </a:r>
            <a:r>
              <a:rPr lang="en-US" sz="2000" dirty="0">
                <a:latin typeface="+mj-lt"/>
              </a:rPr>
              <a:t> and </a:t>
            </a:r>
            <a:r>
              <a:rPr lang="en-US" sz="2000" dirty="0" err="1">
                <a:latin typeface="+mj-lt"/>
              </a:rPr>
              <a:t>Waf</a:t>
            </a:r>
            <a:r>
              <a:rPr lang="en-US" sz="2000" dirty="0">
                <a:latin typeface="+mj-lt"/>
              </a:rPr>
              <a:t>, other build systems based on Python</a:t>
            </a:r>
            <a:endParaRPr lang="pl-PL" sz="2000" dirty="0">
              <a:latin typeface="+mj-lt"/>
            </a:endParaRPr>
          </a:p>
          <a:p>
            <a:endParaRPr lang="pl-PL" sz="2000" dirty="0">
              <a:latin typeface="+mj-lt"/>
            </a:endParaRPr>
          </a:p>
          <a:p>
            <a:pPr>
              <a:spcBef>
                <a:spcPts val="0"/>
              </a:spcBef>
            </a:pPr>
            <a:r>
              <a:rPr lang="en-US" sz="2000" dirty="0">
                <a:latin typeface="+mj-lt"/>
              </a:rPr>
              <a:t>The typical steps to compile a </a:t>
            </a:r>
            <a:r>
              <a:rPr lang="en-US" sz="2000" dirty="0" err="1">
                <a:latin typeface="+mj-lt"/>
              </a:rPr>
              <a:t>autotools</a:t>
            </a:r>
            <a:r>
              <a:rPr lang="en-US" sz="2000" dirty="0">
                <a:latin typeface="+mj-lt"/>
              </a:rPr>
              <a:t> based package are:</a:t>
            </a:r>
            <a:br>
              <a:rPr lang="en-US" sz="2000" dirty="0">
                <a:latin typeface="+mj-lt"/>
              </a:rPr>
            </a:br>
            <a:r>
              <a:rPr lang="en-US" sz="2000" b="1" dirty="0">
                <a:latin typeface="Courier New" panose="02070309020205020404" pitchFamily="49" charset="0"/>
                <a:cs typeface="Courier New" panose="02070309020205020404" pitchFamily="49" charset="0"/>
              </a:rPr>
              <a:t>./configure</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prefix</a:t>
            </a:r>
            <a:r>
              <a:rPr lang="pl-PL" sz="2000" b="1" dirty="0">
                <a:latin typeface="Courier New" panose="02070309020205020404" pitchFamily="49" charset="0"/>
                <a:cs typeface="Courier New" panose="02070309020205020404" pitchFamily="49" charset="0"/>
              </a:rPr>
              <a:t>=/</a:t>
            </a:r>
            <a:r>
              <a:rPr lang="pl-PL" sz="2000" b="1" dirty="0" err="1">
                <a:latin typeface="Courier New" panose="02070309020205020404" pitchFamily="49" charset="0"/>
                <a:cs typeface="Courier New" panose="02070309020205020404" pitchFamily="49" charset="0"/>
              </a:rPr>
              <a:t>location</a:t>
            </a:r>
            <a:r>
              <a:rPr lang="pl-PL" sz="2000" b="1" dirty="0">
                <a:latin typeface="Courier New" panose="02070309020205020404" pitchFamily="49" charset="0"/>
                <a:cs typeface="Courier New" panose="02070309020205020404" pitchFamily="49" charset="0"/>
              </a:rPr>
              <a:t>-of-the-</a:t>
            </a:r>
            <a:r>
              <a:rPr lang="pl-PL" sz="2000" b="1" dirty="0" err="1">
                <a:latin typeface="Courier New" panose="02070309020205020404" pitchFamily="49" charset="0"/>
                <a:cs typeface="Courier New" panose="02070309020205020404" pitchFamily="49" charset="0"/>
              </a:rPr>
              <a:t>installation</a:t>
            </a:r>
            <a:r>
              <a:rPr lang="pl-PL" sz="2000" b="1" dirty="0">
                <a:latin typeface="Courier New" panose="02070309020205020404" pitchFamily="49" charset="0"/>
                <a:cs typeface="Courier New" panose="02070309020205020404" pitchFamily="49" charset="0"/>
              </a:rPr>
              <a:t>)</a:t>
            </a:r>
            <a:br>
              <a:rPr lang="en-US" sz="2000" b="1" dirty="0">
                <a:latin typeface="Courier New" panose="02070309020205020404" pitchFamily="49" charset="0"/>
                <a:cs typeface="Courier New" panose="02070309020205020404" pitchFamily="49" charset="0"/>
              </a:rPr>
            </a:br>
            <a:r>
              <a:rPr lang="en-US" sz="2000" b="1" dirty="0">
                <a:latin typeface="Courier New" panose="02070309020205020404" pitchFamily="49" charset="0"/>
                <a:cs typeface="Courier New" panose="02070309020205020404" pitchFamily="49" charset="0"/>
              </a:rPr>
              <a:t>make</a:t>
            </a:r>
            <a:br>
              <a:rPr lang="en-US" sz="2000" b="1" dirty="0">
                <a:latin typeface="Courier New" panose="02070309020205020404" pitchFamily="49" charset="0"/>
                <a:cs typeface="Courier New" panose="02070309020205020404" pitchFamily="49" charset="0"/>
              </a:rPr>
            </a:br>
            <a:r>
              <a:rPr lang="en-US" sz="2000" b="1" dirty="0" err="1">
                <a:latin typeface="Courier New" panose="02070309020205020404" pitchFamily="49" charset="0"/>
                <a:cs typeface="Courier New" panose="02070309020205020404" pitchFamily="49" charset="0"/>
              </a:rPr>
              <a:t>sudo</a:t>
            </a:r>
            <a:r>
              <a:rPr lang="en-US" sz="2000" b="1" dirty="0">
                <a:latin typeface="Courier New" panose="02070309020205020404" pitchFamily="49" charset="0"/>
                <a:cs typeface="Courier New" panose="02070309020205020404" pitchFamily="49" charset="0"/>
              </a:rPr>
              <a:t> make install</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when</a:t>
            </a:r>
            <a:r>
              <a:rPr lang="pl-PL" sz="2000" b="1" dirty="0">
                <a:latin typeface="Courier New" panose="02070309020205020404" pitchFamily="49" charset="0"/>
                <a:cs typeface="Courier New" panose="02070309020205020404" pitchFamily="49" charset="0"/>
              </a:rPr>
              <a:t> admin </a:t>
            </a:r>
            <a:r>
              <a:rPr lang="pl-PL" sz="2000" b="1" dirty="0" err="1">
                <a:latin typeface="Courier New" panose="02070309020205020404" pitchFamily="49" charset="0"/>
                <a:cs typeface="Courier New" panose="02070309020205020404" pitchFamily="49" charset="0"/>
              </a:rPr>
              <a:t>rights</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necessary</a:t>
            </a:r>
            <a:r>
              <a:rPr lang="pl-PL" sz="2000" b="1" dirty="0">
                <a:latin typeface="Courier New" panose="02070309020205020404" pitchFamily="49" charset="0"/>
                <a:cs typeface="Courier New" panose="02070309020205020404" pitchFamily="49" charset="0"/>
              </a:rPr>
              <a:t>)</a:t>
            </a:r>
          </a:p>
          <a:p>
            <a:pPr marL="360000" lvl="1" indent="0">
              <a:spcBef>
                <a:spcPts val="0"/>
              </a:spcBef>
              <a:buNone/>
            </a:pPr>
            <a:r>
              <a:rPr lang="pl-PL" sz="2000" b="1" dirty="0" err="1">
                <a:latin typeface="Courier New" panose="02070309020205020404" pitchFamily="49" charset="0"/>
                <a:cs typeface="Courier New" panose="02070309020205020404" pitchFamily="49" charset="0"/>
              </a:rPr>
              <a:t>or</a:t>
            </a:r>
            <a:endParaRPr lang="pl-PL" sz="2000" b="1" dirty="0">
              <a:latin typeface="Courier New" panose="02070309020205020404" pitchFamily="49" charset="0"/>
              <a:cs typeface="Courier New" panose="02070309020205020404" pitchFamily="49" charset="0"/>
            </a:endParaRPr>
          </a:p>
          <a:p>
            <a:pPr marL="360000" lvl="1" indent="0">
              <a:spcBef>
                <a:spcPts val="0"/>
              </a:spcBef>
              <a:buNone/>
            </a:pPr>
            <a:r>
              <a:rPr lang="pl-PL" sz="2000" b="1" dirty="0" err="1">
                <a:latin typeface="Courier New" panose="02070309020205020404" pitchFamily="49" charset="0"/>
                <a:cs typeface="Courier New" panose="02070309020205020404" pitchFamily="49" charset="0"/>
              </a:rPr>
              <a:t>make</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install</a:t>
            </a:r>
            <a:br>
              <a:rPr lang="en-US" sz="2000" b="1" dirty="0">
                <a:latin typeface="+mj-lt"/>
                <a:cs typeface="Courier New" pitchFamily="49" charset="0"/>
              </a:rPr>
            </a:br>
            <a:endParaRPr lang="nl-BE" sz="2000" b="1" dirty="0">
              <a:latin typeface="+mj-lt"/>
              <a:cs typeface="Courier New" pitchFamily="49" charset="0"/>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165</a:t>
            </a:fld>
            <a:endParaRPr lang="nl-NL"/>
          </a:p>
        </p:txBody>
      </p:sp>
    </p:spTree>
    <p:extLst>
      <p:ext uri="{BB962C8B-B14F-4D97-AF65-F5344CB8AC3E}">
        <p14:creationId xmlns:p14="http://schemas.microsoft.com/office/powerpoint/2010/main" val="1846367558"/>
      </p:ext>
    </p:extLst>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166</a:t>
            </a:fld>
            <a:endParaRPr lang="nl-NL"/>
          </a:p>
        </p:txBody>
      </p:sp>
      <p:sp>
        <p:nvSpPr>
          <p:cNvPr id="3" name="Picture Placeholder 2">
            <a:extLst>
              <a:ext uri="{FF2B5EF4-FFF2-40B4-BE49-F238E27FC236}">
                <a16:creationId xmlns:a16="http://schemas.microsoft.com/office/drawing/2014/main" id="{265CAF40-EC8B-49BD-933C-11D3B7058962}"/>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en-US" dirty="0"/>
              <a:t>Python and R packages installation</a:t>
            </a:r>
            <a:endParaRPr lang="nl-BE" dirty="0"/>
          </a:p>
        </p:txBody>
      </p:sp>
    </p:spTree>
    <p:extLst>
      <p:ext uri="{BB962C8B-B14F-4D97-AF65-F5344CB8AC3E}">
        <p14:creationId xmlns:p14="http://schemas.microsoft.com/office/powerpoint/2010/main" val="326735345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your own packages using </a:t>
            </a:r>
            <a:r>
              <a:rPr lang="en-US" altLang="en-US" dirty="0" err="1"/>
              <a:t>conda</a:t>
            </a:r>
            <a:endParaRPr lang="en-US" altLang="en-US" dirty="0"/>
          </a:p>
        </p:txBody>
      </p:sp>
      <p:sp>
        <p:nvSpPr>
          <p:cNvPr id="40963" name="Rectangle 3"/>
          <p:cNvSpPr>
            <a:spLocks noGrp="1" noChangeArrowheads="1"/>
          </p:cNvSpPr>
          <p:nvPr>
            <p:ph idx="1"/>
          </p:nvPr>
        </p:nvSpPr>
        <p:spPr>
          <a:xfrm>
            <a:off x="307304" y="1843294"/>
            <a:ext cx="11230980" cy="4428000"/>
          </a:xfrm>
        </p:spPr>
        <p:txBody>
          <a:bodyPr>
            <a:normAutofit/>
          </a:bodyPr>
          <a:lstStyle/>
          <a:p>
            <a:pPr marL="0" indent="0" eaLnBrk="0" fontAlgn="base" hangingPunct="0">
              <a:spcBef>
                <a:spcPct val="0"/>
              </a:spcBef>
              <a:spcAft>
                <a:spcPct val="0"/>
              </a:spcAft>
              <a:buNone/>
            </a:pPr>
            <a:r>
              <a:rPr lang="en-US" altLang="en-US" sz="1800" b="1" dirty="0"/>
              <a:t>Installing </a:t>
            </a:r>
            <a:r>
              <a:rPr lang="en-US" altLang="en-US" sz="1800" b="1" dirty="0" err="1"/>
              <a:t>Miniconda</a:t>
            </a:r>
            <a:endParaRPr lang="en-US" altLang="en-US" sz="1800" b="1" dirty="0"/>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Download the Bash script that will install it from conda.io using, e.g., </a:t>
            </a:r>
            <a:r>
              <a:rPr lang="en-US" altLang="en-US" sz="1800" dirty="0" err="1"/>
              <a:t>wget</a:t>
            </a:r>
            <a:r>
              <a:rPr lang="en-US" altLang="en-US" sz="1800" dirty="0"/>
              <a:t>: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wget</a:t>
            </a:r>
            <a:r>
              <a:rPr lang="en-US" altLang="en-US" sz="1800" dirty="0">
                <a:latin typeface="Courier New" panose="02070309020205020404" pitchFamily="49" charset="0"/>
                <a:cs typeface="Courier New" panose="02070309020205020404" pitchFamily="49" charset="0"/>
              </a:rPr>
              <a:t> https://repo.continuum.io/miniconda/Miniconda3-latest-Linux-x86_64.sh </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Once downloaded, run the installation script: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bash Miniconda3-latest-Linux-x86_64.sh -b -p $VSC_DATA/miniconda3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Optionally, you can add the path to the </a:t>
            </a:r>
            <a:r>
              <a:rPr lang="en-US" altLang="en-US" sz="1800" dirty="0" err="1"/>
              <a:t>Miniconda</a:t>
            </a:r>
            <a:r>
              <a:rPr lang="en-US" altLang="en-US" sz="1800" dirty="0"/>
              <a:t> installation to the PATH environment variable in your .</a:t>
            </a:r>
            <a:r>
              <a:rPr lang="en-US" altLang="en-US" sz="1800" dirty="0" err="1"/>
              <a:t>bashrc</a:t>
            </a:r>
            <a:r>
              <a:rPr lang="en-US" altLang="en-US" sz="1800" dirty="0"/>
              <a:t> file. This is convenient, but may lead to conflicts when working with the module system or OS, so make sure that you know what you are doing in either case. </a:t>
            </a:r>
          </a:p>
          <a:p>
            <a:pPr marL="360000" lvl="1" indent="0" eaLnBrk="0" fontAlgn="base" hangingPunct="0">
              <a:spcBef>
                <a:spcPct val="0"/>
              </a:spcBef>
              <a:spcAft>
                <a:spcPct val="0"/>
              </a:spcAft>
              <a:buNone/>
            </a:pPr>
            <a:r>
              <a:rPr lang="en-US" altLang="en-US" sz="1800" dirty="0"/>
              <a:t>The line to add to your .</a:t>
            </a:r>
            <a:r>
              <a:rPr lang="en-US" altLang="en-US" sz="1800" dirty="0" err="1"/>
              <a:t>bashrc</a:t>
            </a:r>
            <a:r>
              <a:rPr lang="en-US" altLang="en-US" sz="1800" dirty="0"/>
              <a:t> file would be: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export PATH="${VSC_DATA}/miniconda3/bin:${PATH</a:t>
            </a:r>
            <a:r>
              <a:rPr lang="en-US" altLang="en-US" sz="1800" dirty="0">
                <a:latin typeface="Arial Unicode MS"/>
              </a:rPr>
              <a:t>}</a:t>
            </a:r>
          </a:p>
          <a:p>
            <a:pPr marL="360000" lvl="1" indent="0" eaLnBrk="0" fontAlgn="base" hangingPunct="0">
              <a:spcBef>
                <a:spcPct val="0"/>
              </a:spcBef>
              <a:spcAft>
                <a:spcPct val="0"/>
              </a:spcAft>
              <a:buNone/>
            </a:pPr>
            <a:r>
              <a:rPr lang="en-US" altLang="en-US" sz="1800" dirty="0">
                <a:solidFill>
                  <a:srgbClr val="FF0000"/>
                </a:solidFill>
                <a:latin typeface="Arial Unicode MS"/>
              </a:rPr>
              <a:t>May create conflicts for NX login!</a:t>
            </a:r>
            <a:br>
              <a:rPr lang="en-US" altLang="en-US" sz="1800" dirty="0">
                <a:latin typeface="Arial Unicode MS"/>
              </a:rPr>
            </a:br>
            <a:endParaRPr lang="en-US" altLang="en-US" sz="1800" dirty="0"/>
          </a:p>
        </p:txBody>
      </p:sp>
    </p:spTree>
    <p:extLst>
      <p:ext uri="{BB962C8B-B14F-4D97-AF65-F5344CB8AC3E}">
        <p14:creationId xmlns:p14="http://schemas.microsoft.com/office/powerpoint/2010/main" val="125019828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296778" y="1690688"/>
            <a:ext cx="11598443" cy="4428000"/>
          </a:xfrm>
        </p:spPr>
        <p:txBody>
          <a:bodyPr/>
          <a:lstStyle/>
          <a:p>
            <a:pPr marL="0" indent="0" eaLnBrk="0" fontAlgn="base" hangingPunct="0">
              <a:spcBef>
                <a:spcPct val="0"/>
              </a:spcBef>
              <a:spcAft>
                <a:spcPct val="0"/>
              </a:spcAft>
              <a:buNone/>
            </a:pPr>
            <a:r>
              <a:rPr lang="en-US" altLang="en-US" sz="1800" b="1" dirty="0"/>
              <a:t>Creating an environment</a:t>
            </a:r>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which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create -n science </a:t>
            </a:r>
            <a:r>
              <a:rPr lang="en-US" altLang="en-US" sz="1800" dirty="0" err="1">
                <a:latin typeface="Courier New" panose="02070309020205020404" pitchFamily="49" charset="0"/>
                <a:cs typeface="Courier New" panose="02070309020205020404" pitchFamily="49" charset="0"/>
              </a:rPr>
              <a:t>numpy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scipy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matplotlib</a:t>
            </a:r>
            <a:r>
              <a:rPr lang="en-US" altLang="en-US" sz="1800"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This command creates a new </a:t>
            </a:r>
            <a:r>
              <a:rPr lang="en-US" altLang="en-US" sz="1800" dirty="0" err="1"/>
              <a:t>conda</a:t>
            </a:r>
            <a:r>
              <a:rPr lang="en-US" altLang="en-US" sz="1800" dirty="0"/>
              <a:t> environment called science, and installs a number of Python packages. </a:t>
            </a:r>
          </a:p>
          <a:p>
            <a:pPr eaLnBrk="0" fontAlgn="base" hangingPunct="0">
              <a:spcBef>
                <a:spcPct val="0"/>
              </a:spcBef>
              <a:spcAft>
                <a:spcPct val="0"/>
              </a:spcAft>
              <a:buSzTx/>
            </a:pPr>
            <a:r>
              <a:rPr lang="en-US" altLang="en-US" sz="1800" dirty="0"/>
              <a:t>This will default to the latest Python 3 version, if you need a specific version, e.g., Python 2.7.x, this can be specified as follows: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create -n science python=2.7 </a:t>
            </a:r>
            <a:r>
              <a:rPr lang="en-US" altLang="en-US" sz="1800" dirty="0" err="1">
                <a:latin typeface="Courier New" panose="02070309020205020404" pitchFamily="49" charset="0"/>
                <a:cs typeface="Courier New" panose="02070309020205020404" pitchFamily="49" charset="0"/>
              </a:rPr>
              <a:t>numpy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scipy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matplotlib</a:t>
            </a:r>
            <a:r>
              <a:rPr lang="en-US" altLang="en-US" sz="18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5576807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224589" y="1482346"/>
            <a:ext cx="11742821"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marL="360000" lvl="1" indent="0" eaLnBrk="0" fontAlgn="base" hangingPunct="0">
              <a:spcBef>
                <a:spcPct val="0"/>
              </a:spcBef>
              <a:spcAft>
                <a:spcPct val="0"/>
              </a:spcAft>
              <a:buNone/>
            </a:pPr>
            <a:r>
              <a:rPr lang="en-US" altLang="en-US" sz="1800" dirty="0"/>
              <a:t>Here, science is the name of the environment you want to work in. </a:t>
            </a:r>
            <a:endParaRPr lang="en-US" altLang="en-US" sz="1800"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To install an additional package, e.g., `</a:t>
            </a:r>
            <a:r>
              <a:rPr lang="en-US" altLang="en-US" sz="1800" dirty="0">
                <a:latin typeface="Courier New" panose="02070309020205020404" pitchFamily="49" charset="0"/>
                <a:cs typeface="Courier New" panose="02070309020205020404" pitchFamily="49" charset="0"/>
              </a:rPr>
              <a:t>pandas</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pandas </a:t>
            </a:r>
          </a:p>
          <a:p>
            <a:pPr marL="360000" lvl="1" indent="0" eaLnBrk="0" fontAlgn="base" hangingPunct="0">
              <a:spcBef>
                <a:spcPct val="0"/>
              </a:spcBef>
              <a:spcAft>
                <a:spcPct val="0"/>
              </a:spcAft>
              <a:buNone/>
            </a:pPr>
            <a:r>
              <a:rPr lang="en-US" altLang="en-US" sz="1800" dirty="0"/>
              <a:t>Note that </a:t>
            </a:r>
            <a:r>
              <a:rPr lang="en-US" altLang="en-US" sz="1800" dirty="0" err="1"/>
              <a:t>conda</a:t>
            </a:r>
            <a:r>
              <a:rPr lang="en-US" altLang="en-US" sz="1800" dirty="0"/>
              <a:t> will take care of all dependencies, including non-Python libraries. This ensures that you work in a consistent environment. </a:t>
            </a:r>
          </a:p>
        </p:txBody>
      </p:sp>
    </p:spTree>
    <p:extLst>
      <p:ext uri="{BB962C8B-B14F-4D97-AF65-F5344CB8AC3E}">
        <p14:creationId xmlns:p14="http://schemas.microsoft.com/office/powerpoint/2010/main" val="697750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00136" y="1349376"/>
            <a:ext cx="8261602" cy="4429125"/>
          </a:xfrm>
          <a:prstGeom prst="rect">
            <a:avLst/>
          </a:prstGeom>
        </p:spPr>
      </p:pic>
    </p:spTree>
    <p:extLst>
      <p:ext uri="{BB962C8B-B14F-4D97-AF65-F5344CB8AC3E}">
        <p14:creationId xmlns:p14="http://schemas.microsoft.com/office/powerpoint/2010/main" val="84940523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321013" y="1349999"/>
            <a:ext cx="11585642"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pandas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remove pandas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13255275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alternatives</a:t>
            </a:r>
          </a:p>
        </p:txBody>
      </p:sp>
      <p:sp>
        <p:nvSpPr>
          <p:cNvPr id="40963" name="Rectangle 3"/>
          <p:cNvSpPr>
            <a:spLocks noGrp="1" noChangeArrowheads="1"/>
          </p:cNvSpPr>
          <p:nvPr>
            <p:ph idx="1"/>
          </p:nvPr>
        </p:nvSpPr>
        <p:spPr>
          <a:xfrm>
            <a:off x="215629" y="1807199"/>
            <a:ext cx="11760741" cy="4428000"/>
          </a:xfrm>
        </p:spPr>
        <p:txBody>
          <a:bodyPr/>
          <a:lstStyle/>
          <a:p>
            <a:pPr marL="0" indent="0" eaLnBrk="0" fontAlgn="base" hangingPunct="0">
              <a:spcBef>
                <a:spcPct val="0"/>
              </a:spcBef>
              <a:spcAft>
                <a:spcPct val="0"/>
              </a:spcAft>
              <a:buNone/>
            </a:pPr>
            <a:r>
              <a:rPr lang="en-US" altLang="en-US" sz="1700" b="1" dirty="0"/>
              <a:t>Checking for installed packages</a:t>
            </a:r>
          </a:p>
          <a:p>
            <a:pPr marL="0" indent="0" eaLnBrk="0" fontAlgn="base" hangingPunct="0">
              <a:spcBef>
                <a:spcPct val="0"/>
              </a:spcBef>
              <a:spcAft>
                <a:spcPct val="0"/>
              </a:spcAft>
              <a:buNone/>
            </a:pPr>
            <a:endParaRPr lang="en-US" altLang="en-US" sz="1700" dirty="0"/>
          </a:p>
          <a:p>
            <a:pPr eaLnBrk="0" fontAlgn="base" hangingPunct="0">
              <a:spcBef>
                <a:spcPct val="0"/>
              </a:spcBef>
              <a:spcAft>
                <a:spcPct val="0"/>
              </a:spcAft>
              <a:buSzTx/>
            </a:pPr>
            <a:r>
              <a:rPr lang="en-US" altLang="en-US" sz="1700" dirty="0"/>
              <a:t>Pip utility will list all packages that are installed for the Python distribution you are using, including those installed by you, i.e., those in your </a:t>
            </a:r>
            <a:r>
              <a:rPr lang="en-US" altLang="en-US" sz="1700" dirty="0">
                <a:latin typeface="Courier New" panose="02070309020205020404" pitchFamily="49" charset="0"/>
                <a:cs typeface="Courier New" panose="02070309020205020404" pitchFamily="49" charset="0"/>
              </a:rPr>
              <a:t>PYTHONPATH</a:t>
            </a:r>
            <a:r>
              <a:rPr lang="en-US" altLang="en-US" sz="1700" dirty="0"/>
              <a:t> environment variable.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Load the module for the Python version you wish to use, e.g.,:</a:t>
            </a:r>
            <a:br>
              <a:rPr lang="en-US" altLang="en-US" sz="1700" b="1" dirty="0"/>
            </a:br>
            <a:r>
              <a:rPr lang="en-US" altLang="en-US" sz="1700" dirty="0">
                <a:latin typeface="Courier New" panose="02070309020205020404" pitchFamily="49" charset="0"/>
                <a:cs typeface="Courier New" panose="02070309020205020404" pitchFamily="49" charset="0"/>
              </a:rPr>
              <a:t>$ module load Python/2.7.14-foss-2018a </a:t>
            </a:r>
          </a:p>
          <a:p>
            <a:pPr marL="285750" indent="-285750" eaLnBrk="0" fontAlgn="base" hangingPunct="0">
              <a:spcBef>
                <a:spcPct val="0"/>
              </a:spcBef>
              <a:spcAft>
                <a:spcPct val="0"/>
              </a:spcAft>
            </a:pPr>
            <a:endParaRPr lang="en-US" altLang="en-US" sz="1700" dirty="0"/>
          </a:p>
          <a:p>
            <a:pPr marL="285750" indent="-285750" eaLnBrk="0" fontAlgn="base" hangingPunct="0">
              <a:spcBef>
                <a:spcPct val="0"/>
              </a:spcBef>
              <a:spcAft>
                <a:spcPct val="0"/>
              </a:spcAft>
            </a:pPr>
            <a:r>
              <a:rPr lang="en-US" altLang="en-US" sz="1700" dirty="0"/>
              <a:t>Run pip:</a:t>
            </a:r>
            <a:br>
              <a:rPr lang="en-US" altLang="en-US" sz="1700" dirty="0"/>
            </a:br>
            <a:r>
              <a:rPr lang="en-US" altLang="en-US" sz="1700" dirty="0">
                <a:latin typeface="Courier New" panose="02070309020205020404" pitchFamily="49" charset="0"/>
                <a:cs typeface="Courier New" panose="02070309020205020404" pitchFamily="49" charset="0"/>
              </a:rPr>
              <a:t>$ pip freeze </a:t>
            </a:r>
          </a:p>
          <a:p>
            <a:pPr marL="285750" indent="-285750" eaLnBrk="0" fontAlgn="base" hangingPunct="0">
              <a:spcBef>
                <a:spcPct val="0"/>
              </a:spcBef>
              <a:spcAft>
                <a:spcPct val="0"/>
              </a:spcAft>
            </a:pPr>
            <a:endParaRPr lang="en-US" altLang="en-US" sz="17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700" dirty="0"/>
              <a:t>Note that some packages, e.g., mpi4py, h5py, </a:t>
            </a:r>
            <a:r>
              <a:rPr lang="en-US" altLang="en-US" sz="1700" dirty="0" err="1"/>
              <a:t>pytables</a:t>
            </a:r>
            <a:r>
              <a:rPr lang="en-US" altLang="en-US" sz="1700" dirty="0"/>
              <a:t>, ..., are available through the module system, and have to be loaded separately. These packages will not be listed by pip unless you loaded the corresponding module.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If you have any packages installed in </a:t>
            </a:r>
            <a:r>
              <a:rPr lang="en-US" altLang="en-US" sz="1700" b="1" dirty="0">
                <a:latin typeface="Courier New" panose="02070309020205020404" pitchFamily="49" charset="0"/>
                <a:cs typeface="Courier New" panose="02070309020205020404" pitchFamily="49" charset="0"/>
              </a:rPr>
              <a:t>.local </a:t>
            </a:r>
            <a:r>
              <a:rPr lang="en-US" altLang="en-US" sz="1700" dirty="0"/>
              <a:t>directory, it will always take priority on whatever the Python version used (</a:t>
            </a:r>
            <a:r>
              <a:rPr lang="en-US" altLang="en-US" sz="1700" dirty="0" err="1"/>
              <a:t>conda</a:t>
            </a:r>
            <a:r>
              <a:rPr lang="en-US" altLang="en-US" sz="1700" dirty="0"/>
              <a:t>, module, system). That can lead to strange problems, so please avoid using that location.</a:t>
            </a:r>
          </a:p>
          <a:p>
            <a:pPr eaLnBrk="0" fontAlgn="base" hangingPunct="0">
              <a:spcBef>
                <a:spcPct val="0"/>
              </a:spcBef>
              <a:spcAft>
                <a:spcPct val="0"/>
              </a:spcAft>
              <a:buSzTx/>
            </a:pPr>
            <a:endParaRPr lang="en-US" altLang="en-US" sz="1700" dirty="0"/>
          </a:p>
        </p:txBody>
      </p:sp>
    </p:spTree>
    <p:extLst>
      <p:ext uri="{BB962C8B-B14F-4D97-AF65-F5344CB8AC3E}">
        <p14:creationId xmlns:p14="http://schemas.microsoft.com/office/powerpoint/2010/main" val="54604320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pip</a:t>
            </a:r>
          </a:p>
        </p:txBody>
      </p:sp>
      <p:sp>
        <p:nvSpPr>
          <p:cNvPr id="40963" name="Rectangle 3"/>
          <p:cNvSpPr>
            <a:spLocks noGrp="1" noChangeArrowheads="1"/>
          </p:cNvSpPr>
          <p:nvPr>
            <p:ph idx="1"/>
          </p:nvPr>
        </p:nvSpPr>
        <p:spPr>
          <a:xfrm>
            <a:off x="145915" y="1745432"/>
            <a:ext cx="11605098" cy="5112568"/>
          </a:xfrm>
        </p:spPr>
        <p:txBody>
          <a:bodyPr/>
          <a:lstStyle/>
          <a:p>
            <a:pPr eaLnBrk="0" fontAlgn="base" hangingPunct="0">
              <a:spcBef>
                <a:spcPct val="0"/>
              </a:spcBef>
              <a:spcAft>
                <a:spcPct val="0"/>
              </a:spcAft>
              <a:buSzTx/>
              <a:buFont typeface="+mj-lt"/>
              <a:buAutoNum type="arabicPeriod"/>
            </a:pPr>
            <a:r>
              <a:rPr lang="en-US" altLang="en-US" sz="1650" dirty="0"/>
              <a:t> Load the appropriate Python module, i.e., the one you want the python package to be available for:</a:t>
            </a:r>
            <a:br>
              <a:rPr lang="en-US" altLang="en-US" sz="1650" dirty="0"/>
            </a:br>
            <a:r>
              <a:rPr lang="en-US" altLang="en-US" sz="1650" dirty="0"/>
              <a:t> </a:t>
            </a: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a:t>
            </a:r>
            <a:r>
              <a:rPr lang="en-US" altLang="en-US" sz="1650" dirty="0">
                <a:latin typeface="Arial Unicode MS"/>
              </a:rPr>
              <a:t>PYTHONPATH</a:t>
            </a:r>
            <a:r>
              <a:rPr lang="en-US" altLang="en-US" sz="1650" dirty="0"/>
              <a:t>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a:latin typeface="Arial Unicode MS"/>
              </a:rPr>
              <a:t>.</a:t>
            </a:r>
            <a:r>
              <a:rPr lang="en-US" altLang="en-US" sz="1650" dirty="0" err="1">
                <a:latin typeface="Arial Unicode MS"/>
              </a:rPr>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a:t>
            </a:r>
            <a:r>
              <a:rPr lang="en-US" altLang="en-US" sz="1650" dirty="0">
                <a:latin typeface="Arial Unicode MS"/>
              </a:rPr>
              <a:t>prefix</a:t>
            </a:r>
            <a:r>
              <a:rPr lang="en-US" altLang="en-US" sz="1650" dirty="0"/>
              <a:t> install option to specify the install path (this would install the sphinx package):</a:t>
            </a:r>
            <a:br>
              <a:rPr lang="en-US" altLang="en-US" sz="1650" dirty="0"/>
            </a:br>
            <a:r>
              <a:rPr lang="en-US" altLang="en-US" sz="1650" dirty="0">
                <a:latin typeface="Courier New" panose="02070309020205020404" pitchFamily="49" charset="0"/>
                <a:cs typeface="Courier New" panose="02070309020205020404" pitchFamily="49" charset="0"/>
              </a:rPr>
              <a:t>$ pip install --user sphinx </a:t>
            </a:r>
          </a:p>
          <a:p>
            <a:pPr marL="360000" lvl="1" indent="0" eaLnBrk="0" fontAlgn="base" hangingPunct="0">
              <a:spcBef>
                <a:spcPct val="0"/>
              </a:spcBef>
              <a:spcAft>
                <a:spcPct val="0"/>
              </a:spcAft>
              <a:buNone/>
            </a:pPr>
            <a:r>
              <a:rPr lang="en-US" altLang="en-US" sz="1650" dirty="0"/>
              <a:t>or</a:t>
            </a:r>
          </a:p>
          <a:p>
            <a:pPr marL="360000" lvl="1" indent="0" eaLnBrk="0" fontAlgn="base" hangingPunct="0">
              <a:spcBef>
                <a:spcPct val="0"/>
              </a:spcBef>
              <a:spcAft>
                <a:spcPct val="0"/>
              </a:spcAft>
              <a:buNone/>
            </a:pPr>
            <a:r>
              <a:rPr lang="en-US" altLang="en-US" sz="1650" dirty="0">
                <a:latin typeface="Courier New" panose="02070309020205020404" pitchFamily="49" charset="0"/>
                <a:cs typeface="Courier New" panose="02070309020205020404" pitchFamily="49" charset="0"/>
              </a:rPr>
              <a:t>$ pip install --install-option="--prefix=${VSC_HOME}/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sphinx </a:t>
            </a:r>
          </a:p>
        </p:txBody>
      </p:sp>
    </p:spTree>
    <p:extLst>
      <p:ext uri="{BB962C8B-B14F-4D97-AF65-F5344CB8AC3E}">
        <p14:creationId xmlns:p14="http://schemas.microsoft.com/office/powerpoint/2010/main" val="344345952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t>
            </a:r>
            <a:r>
              <a:rPr lang="en-US" altLang="en-US" dirty="0" err="1"/>
              <a:t>easy_install</a:t>
            </a:r>
            <a:endParaRPr lang="en-US" altLang="en-US" dirty="0"/>
          </a:p>
        </p:txBody>
      </p:sp>
      <p:sp>
        <p:nvSpPr>
          <p:cNvPr id="40963" name="Rectangle 3"/>
          <p:cNvSpPr>
            <a:spLocks noGrp="1" noChangeArrowheads="1"/>
          </p:cNvSpPr>
          <p:nvPr>
            <p:ph idx="1"/>
          </p:nvPr>
        </p:nvSpPr>
        <p:spPr>
          <a:xfrm>
            <a:off x="210766" y="1894748"/>
            <a:ext cx="11770468" cy="4428000"/>
          </a:xfrm>
        </p:spPr>
        <p:txBody>
          <a:bodyPr/>
          <a:lstStyle/>
          <a:p>
            <a:pPr eaLnBrk="0" fontAlgn="base" hangingPunct="0">
              <a:spcBef>
                <a:spcPct val="0"/>
              </a:spcBef>
              <a:spcAft>
                <a:spcPct val="0"/>
              </a:spcAft>
              <a:buSzTx/>
              <a:buFont typeface="+mj-lt"/>
              <a:buAutoNum type="arabicPeriod"/>
            </a:pPr>
            <a:r>
              <a:rPr lang="en-US" altLang="en-US" sz="1650" dirty="0"/>
              <a:t>Load the appropriate Python module, i.e., the one you want the python package to be available for:</a:t>
            </a:r>
            <a:br>
              <a:rPr lang="en-US" altLang="en-US" sz="1650" dirty="0"/>
            </a:b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PYTHONPATH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err="1"/>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prefix option to specify the install path (this would install the sphinx package):</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easy_install</a:t>
            </a:r>
            <a:r>
              <a:rPr lang="en-US" altLang="en-US" sz="1650" dirty="0">
                <a:latin typeface="Courier New" panose="02070309020205020404" pitchFamily="49" charset="0"/>
                <a:cs typeface="Courier New" panose="02070309020205020404" pitchFamily="49" charset="0"/>
              </a:rPr>
              <a:t> --prefix="${VSC_HOME}/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sphinx </a:t>
            </a:r>
          </a:p>
          <a:p>
            <a:pPr marL="0" indent="0" eaLnBrk="0" fontAlgn="base" hangingPunct="0">
              <a:spcBef>
                <a:spcPct val="0"/>
              </a:spcBef>
              <a:spcAft>
                <a:spcPct val="0"/>
              </a:spcAft>
              <a:buNone/>
            </a:pPr>
            <a:endParaRPr lang="en-US" altLang="en-US" sz="1650" dirty="0"/>
          </a:p>
        </p:txBody>
      </p:sp>
    </p:spTree>
    <p:extLst>
      <p:ext uri="{BB962C8B-B14F-4D97-AF65-F5344CB8AC3E}">
        <p14:creationId xmlns:p14="http://schemas.microsoft.com/office/powerpoint/2010/main" val="219060013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204280" y="1690688"/>
            <a:ext cx="11848289" cy="4428000"/>
          </a:xfrm>
        </p:spPr>
        <p:txBody>
          <a:bodyPr/>
          <a:lstStyle/>
          <a:p>
            <a:pPr marL="0" indent="0" eaLnBrk="0" fontAlgn="base" hangingPunct="0">
              <a:spcBef>
                <a:spcPct val="0"/>
              </a:spcBef>
              <a:spcAft>
                <a:spcPct val="0"/>
              </a:spcAft>
              <a:buNone/>
            </a:pPr>
            <a:r>
              <a:rPr lang="en-US" altLang="en-US" sz="1800" b="1" dirty="0"/>
              <a:t>Creating an environment</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which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create -n </a:t>
            </a:r>
            <a:r>
              <a:rPr lang="pt-BR" altLang="en-US" sz="1800" dirty="0" err="1">
                <a:latin typeface="Courier New" panose="02070309020205020404" pitchFamily="49" charset="0"/>
                <a:cs typeface="Courier New" panose="02070309020205020404" pitchFamily="49" charset="0"/>
              </a:rPr>
              <a:t>science</a:t>
            </a:r>
            <a:r>
              <a:rPr lang="pt-BR" altLang="en-US" sz="1800" dirty="0">
                <a:latin typeface="Courier New" panose="02070309020205020404" pitchFamily="49" charset="0"/>
                <a:cs typeface="Courier New" panose="02070309020205020404" pitchFamily="49" charset="0"/>
              </a:rPr>
              <a:t> -c r </a:t>
            </a:r>
            <a:r>
              <a:rPr lang="pt-BR" altLang="en-US" sz="1800" dirty="0" err="1">
                <a:latin typeface="Courier New" panose="02070309020205020404" pitchFamily="49" charset="0"/>
                <a:cs typeface="Courier New" panose="02070309020205020404" pitchFamily="49" charset="0"/>
              </a:rPr>
              <a:t>r-essentials</a:t>
            </a:r>
            <a:r>
              <a:rPr lang="pt-BR" altLang="en-US" sz="1800" dirty="0">
                <a:latin typeface="Courier New" panose="02070309020205020404" pitchFamily="49" charset="0"/>
                <a:cs typeface="Courier New" panose="02070309020205020404" pitchFamily="49" charset="0"/>
              </a:rPr>
              <a:t> r-</a:t>
            </a:r>
            <a:r>
              <a:rPr lang="pt-BR" altLang="en-US" sz="1800" dirty="0" err="1">
                <a:latin typeface="Courier New" panose="02070309020205020404" pitchFamily="49" charset="0"/>
                <a:cs typeface="Courier New" panose="02070309020205020404" pitchFamily="49" charset="0"/>
              </a:rPr>
              <a:t>rodbc</a:t>
            </a:r>
            <a:endParaRPr lang="pt-BR" altLang="en-US" sz="18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t>This command creates a new </a:t>
            </a:r>
            <a:r>
              <a:rPr lang="en-US" altLang="en-US" sz="1800" dirty="0" err="1"/>
              <a:t>conda</a:t>
            </a:r>
            <a:r>
              <a:rPr lang="en-US" altLang="en-US" sz="1800" dirty="0"/>
              <a:t> environment called science, and installs essentials  and required packages. </a:t>
            </a:r>
          </a:p>
        </p:txBody>
      </p:sp>
      <p:sp>
        <p:nvSpPr>
          <p:cNvPr id="2" name="TextBox 1">
            <a:extLst>
              <a:ext uri="{FF2B5EF4-FFF2-40B4-BE49-F238E27FC236}">
                <a16:creationId xmlns:a16="http://schemas.microsoft.com/office/drawing/2014/main" id="{34400347-0FC4-4049-8D75-EF7D642580E5}"/>
              </a:ext>
            </a:extLst>
          </p:cNvPr>
          <p:cNvSpPr txBox="1"/>
          <p:nvPr/>
        </p:nvSpPr>
        <p:spPr>
          <a:xfrm>
            <a:off x="566058" y="5179150"/>
            <a:ext cx="5077097" cy="646331"/>
          </a:xfrm>
          <a:prstGeom prst="rect">
            <a:avLst/>
          </a:prstGeom>
          <a:noFill/>
        </p:spPr>
        <p:txBody>
          <a:bodyPr wrap="square" rtlCol="0">
            <a:spAutoFit/>
          </a:bodyPr>
          <a:lstStyle/>
          <a:p>
            <a:r>
              <a:rPr lang="nl-BE" dirty="0" err="1">
                <a:solidFill>
                  <a:schemeClr val="accent1"/>
                </a:solidFill>
              </a:rPr>
              <a:t>Each</a:t>
            </a:r>
            <a:r>
              <a:rPr lang="nl-BE" dirty="0">
                <a:solidFill>
                  <a:schemeClr val="accent1"/>
                </a:solidFill>
              </a:rPr>
              <a:t> package </a:t>
            </a:r>
            <a:r>
              <a:rPr lang="nl-BE" dirty="0" err="1">
                <a:solidFill>
                  <a:schemeClr val="accent1"/>
                </a:solidFill>
              </a:rPr>
              <a:t>separately</a:t>
            </a:r>
            <a:r>
              <a:rPr lang="nl-BE" dirty="0">
                <a:solidFill>
                  <a:schemeClr val="accent1"/>
                </a:solidFill>
              </a:rPr>
              <a:t> in a new </a:t>
            </a:r>
            <a:r>
              <a:rPr lang="nl-BE" dirty="0" err="1">
                <a:solidFill>
                  <a:schemeClr val="accent1"/>
                </a:solidFill>
              </a:rPr>
              <a:t>env</a:t>
            </a:r>
            <a:r>
              <a:rPr lang="nl-BE" dirty="0">
                <a:solidFill>
                  <a:schemeClr val="accent1"/>
                </a:solidFill>
              </a:rPr>
              <a:t> – </a:t>
            </a:r>
            <a:r>
              <a:rPr lang="nl-BE" dirty="0" err="1">
                <a:solidFill>
                  <a:schemeClr val="accent1"/>
                </a:solidFill>
              </a:rPr>
              <a:t>developpers</a:t>
            </a:r>
            <a:r>
              <a:rPr lang="nl-BE" dirty="0">
                <a:solidFill>
                  <a:schemeClr val="accent1"/>
                </a:solidFill>
              </a:rPr>
              <a:t> do </a:t>
            </a:r>
            <a:r>
              <a:rPr lang="nl-BE" dirty="0" err="1">
                <a:solidFill>
                  <a:schemeClr val="accent1"/>
                </a:solidFill>
              </a:rPr>
              <a:t>not</a:t>
            </a:r>
            <a:r>
              <a:rPr lang="nl-BE" dirty="0">
                <a:solidFill>
                  <a:schemeClr val="accent1"/>
                </a:solidFill>
              </a:rPr>
              <a:t> care </a:t>
            </a:r>
            <a:r>
              <a:rPr lang="nl-BE" dirty="0" err="1">
                <a:solidFill>
                  <a:schemeClr val="accent1"/>
                </a:solidFill>
              </a:rPr>
              <a:t>about</a:t>
            </a:r>
            <a:r>
              <a:rPr lang="nl-BE" dirty="0">
                <a:solidFill>
                  <a:schemeClr val="accent1"/>
                </a:solidFill>
              </a:rPr>
              <a:t> </a:t>
            </a:r>
            <a:r>
              <a:rPr lang="nl-BE" dirty="0" err="1">
                <a:solidFill>
                  <a:schemeClr val="accent1"/>
                </a:solidFill>
              </a:rPr>
              <a:t>versions</a:t>
            </a:r>
            <a:r>
              <a:rPr lang="nl-BE" dirty="0">
                <a:solidFill>
                  <a:schemeClr val="accent1"/>
                </a:solidFill>
              </a:rPr>
              <a:t>!</a:t>
            </a:r>
          </a:p>
        </p:txBody>
      </p:sp>
    </p:spTree>
    <p:extLst>
      <p:ext uri="{BB962C8B-B14F-4D97-AF65-F5344CB8AC3E}">
        <p14:creationId xmlns:p14="http://schemas.microsoft.com/office/powerpoint/2010/main" val="204253680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340468" y="1622373"/>
            <a:ext cx="11673192"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marL="360000" lvl="1" indent="0" eaLnBrk="0" fontAlgn="base" hangingPunct="0">
              <a:spcBef>
                <a:spcPct val="0"/>
              </a:spcBef>
              <a:spcAft>
                <a:spcPct val="0"/>
              </a:spcAft>
              <a:buNone/>
            </a:pPr>
            <a:r>
              <a:rPr lang="en-US" altLang="en-US" sz="1800" dirty="0"/>
              <a:t>Here, science is the name of the environment you want to work in. </a:t>
            </a:r>
            <a:endParaRPr lang="en-US" altLang="en-US" sz="1800"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install an additional package, e.g., `</a:t>
            </a:r>
            <a:r>
              <a:rPr lang="pt-BR" altLang="en-US" sz="1800" dirty="0">
                <a:latin typeface="Courier New" panose="02070309020205020404" pitchFamily="49" charset="0"/>
                <a:cs typeface="Courier New" panose="02070309020205020404" pitchFamily="49" charset="0"/>
              </a:rPr>
              <a:t>r-ggplot2</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pt-BR" altLang="en-US" sz="1800" dirty="0">
                <a:latin typeface="Courier New" panose="02070309020205020404" pitchFamily="49" charset="0"/>
                <a:cs typeface="Courier New" panose="02070309020205020404" pitchFamily="49" charset="0"/>
              </a:rPr>
              <a:t>conda </a:t>
            </a:r>
            <a:r>
              <a:rPr lang="pt-BR" altLang="en-US" sz="1800" dirty="0" err="1">
                <a:latin typeface="Courier New" panose="02070309020205020404" pitchFamily="49" charset="0"/>
                <a:cs typeface="Courier New" panose="02070309020205020404" pitchFamily="49" charset="0"/>
              </a:rPr>
              <a:t>install</a:t>
            </a:r>
            <a:r>
              <a:rPr lang="pt-BR" altLang="en-US" sz="1800" dirty="0">
                <a:latin typeface="Courier New" panose="02070309020205020404" pitchFamily="49" charset="0"/>
                <a:cs typeface="Courier New" panose="02070309020205020404" pitchFamily="49" charset="0"/>
              </a:rPr>
              <a:t> -c r r-ggplot2</a:t>
            </a:r>
          </a:p>
          <a:p>
            <a:pPr marL="360000" lvl="1" indent="0" eaLnBrk="0" fontAlgn="base" hangingPunct="0">
              <a:spcBef>
                <a:spcPct val="0"/>
              </a:spcBef>
              <a:spcAft>
                <a:spcPct val="0"/>
              </a:spcAft>
              <a:buNone/>
            </a:pPr>
            <a:r>
              <a:rPr lang="en-US" altLang="en-US" sz="1800" dirty="0"/>
              <a:t>Note that </a:t>
            </a:r>
            <a:r>
              <a:rPr lang="en-US" altLang="en-US" sz="1800" dirty="0" err="1"/>
              <a:t>conda</a:t>
            </a:r>
            <a:r>
              <a:rPr lang="en-US" altLang="en-US" sz="1800" dirty="0"/>
              <a:t> will take care of all independencies. This ensures that you work in a consistent environment. </a:t>
            </a:r>
          </a:p>
        </p:txBody>
      </p:sp>
    </p:spTree>
    <p:extLst>
      <p:ext uri="{BB962C8B-B14F-4D97-AF65-F5344CB8AC3E}">
        <p14:creationId xmlns:p14="http://schemas.microsoft.com/office/powerpoint/2010/main" val="27834024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311285" y="1690688"/>
            <a:ext cx="11731558"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a:t>
            </a:r>
            <a:r>
              <a:rPr lang="pt-BR" altLang="en-US" sz="1800" dirty="0">
                <a:latin typeface="Courier New" panose="02070309020205020404" pitchFamily="49" charset="0"/>
                <a:cs typeface="Courier New" panose="02070309020205020404" pitchFamily="49" charset="0"/>
              </a:rPr>
              <a:t>r-</a:t>
            </a:r>
            <a:r>
              <a:rPr lang="pt-BR" altLang="en-US" sz="1800" dirty="0" err="1">
                <a:latin typeface="Courier New" panose="02070309020205020404" pitchFamily="49" charset="0"/>
                <a:cs typeface="Courier New" panose="02070309020205020404" pitchFamily="49" charset="0"/>
              </a:rPr>
              <a:t>rodbc</a:t>
            </a:r>
            <a:endParaRPr lang="en-US" altLang="en-US" sz="18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remove r-mass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86404281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other R packages using </a:t>
            </a:r>
            <a:r>
              <a:rPr lang="en-US" altLang="en-US" dirty="0" err="1"/>
              <a:t>conda</a:t>
            </a:r>
            <a:endParaRPr lang="en-US" altLang="en-US" dirty="0"/>
          </a:p>
        </p:txBody>
      </p:sp>
      <p:sp>
        <p:nvSpPr>
          <p:cNvPr id="40963" name="Rectangle 3"/>
          <p:cNvSpPr>
            <a:spLocks noGrp="1" noChangeArrowheads="1"/>
          </p:cNvSpPr>
          <p:nvPr>
            <p:ph idx="1"/>
          </p:nvPr>
        </p:nvSpPr>
        <p:spPr>
          <a:xfrm>
            <a:off x="304744" y="1534825"/>
            <a:ext cx="11708915" cy="4428000"/>
          </a:xfrm>
        </p:spPr>
        <p:txBody>
          <a:bodyPr/>
          <a:lstStyle/>
          <a:p>
            <a:pPr eaLnBrk="0" fontAlgn="base" hangingPunct="0">
              <a:spcBef>
                <a:spcPct val="0"/>
              </a:spcBef>
              <a:spcAft>
                <a:spcPct val="0"/>
              </a:spcAft>
              <a:buSzTx/>
            </a:pPr>
            <a:r>
              <a:rPr lang="en-US" altLang="en-US" sz="1800" dirty="0"/>
              <a:t>Installing CRAN package: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&gt; </a:t>
            </a:r>
            <a:r>
              <a:rPr lang="en-US" altLang="en-US" sz="1800" dirty="0" err="1">
                <a:latin typeface="Courier New" panose="02070309020205020404" pitchFamily="49" charset="0"/>
                <a:cs typeface="Courier New" panose="02070309020205020404" pitchFamily="49" charset="0"/>
              </a:rPr>
              <a:t>install.packages</a:t>
            </a:r>
            <a:r>
              <a:rPr lang="en-US" altLang="en-US" sz="1800" dirty="0">
                <a:latin typeface="Courier New" panose="02070309020205020404" pitchFamily="49" charset="0"/>
                <a:cs typeface="Courier New" panose="02070309020205020404" pitchFamily="49" charset="0"/>
              </a:rPr>
              <a:t>('</a:t>
            </a:r>
            <a:r>
              <a:rPr lang="en-US" altLang="en-US" sz="1800" dirty="0" err="1">
                <a:latin typeface="Courier New" panose="02070309020205020404" pitchFamily="49" charset="0"/>
                <a:cs typeface="Courier New" panose="02070309020205020404" pitchFamily="49" charset="0"/>
              </a:rPr>
              <a:t>readr</a:t>
            </a:r>
            <a:r>
              <a:rPr lang="en-US" altLang="en-US" sz="1800" dirty="0">
                <a:latin typeface="Courier New" panose="02070309020205020404" pitchFamily="49" charset="0"/>
                <a:cs typeface="Courier New" panose="02070309020205020404" pitchFamily="49" charset="0"/>
              </a:rPr>
              <a:t>', repos='http://cran.us.r-project.org')</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cs typeface="Courier New" panose="02070309020205020404" pitchFamily="49" charset="0"/>
            </a:endParaRPr>
          </a:p>
          <a:p>
            <a:pPr eaLnBrk="0" fontAlgn="base" hangingPunct="0">
              <a:spcBef>
                <a:spcPct val="0"/>
              </a:spcBef>
              <a:spcAft>
                <a:spcPct val="0"/>
              </a:spcAft>
              <a:buSzTx/>
            </a:pPr>
            <a:r>
              <a:rPr lang="en-US" altLang="en-US" sz="1800" dirty="0">
                <a:cs typeface="Courier New" panose="02070309020205020404" pitchFamily="49" charset="0"/>
              </a:rPr>
              <a:t>Alternative approach:</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skeleton </a:t>
            </a:r>
            <a:r>
              <a:rPr lang="en-US" altLang="en-US" sz="1800" dirty="0" err="1">
                <a:latin typeface="Courier New" panose="02070309020205020404" pitchFamily="49" charset="0"/>
                <a:cs typeface="Courier New" panose="02070309020205020404" pitchFamily="49" charset="0"/>
              </a:rPr>
              <a:t>cran</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readr</a:t>
            </a:r>
            <a:endParaRPr lang="en-US" altLang="en-US" sz="18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build r-</a:t>
            </a:r>
            <a:r>
              <a:rPr lang="en-US" altLang="en-US" sz="1800" dirty="0" err="1">
                <a:latin typeface="Courier New" panose="02070309020205020404" pitchFamily="49" charset="0"/>
                <a:cs typeface="Courier New" panose="02070309020205020404" pitchFamily="49" charset="0"/>
              </a:rPr>
              <a:t>readr</a:t>
            </a:r>
            <a:endParaRPr lang="en-US" altLang="en-US" sz="18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--use-local r-</a:t>
            </a:r>
            <a:r>
              <a:rPr lang="en-US" altLang="en-US" sz="1800" dirty="0" err="1">
                <a:latin typeface="Courier New" panose="02070309020205020404" pitchFamily="49" charset="0"/>
                <a:cs typeface="Courier New" panose="02070309020205020404" pitchFamily="49" charset="0"/>
              </a:rPr>
              <a:t>readr</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cs typeface="Courier New" panose="02070309020205020404" pitchFamily="49" charset="0"/>
              </a:rPr>
              <a:t>Doing that for the first time you need to install </a:t>
            </a:r>
            <a:r>
              <a:rPr lang="en-US" altLang="en-US" sz="1800" dirty="0" err="1">
                <a:cs typeface="Courier New" panose="02070309020205020404" pitchFamily="49" charset="0"/>
              </a:rPr>
              <a:t>conda</a:t>
            </a:r>
            <a:r>
              <a:rPr lang="en-US" altLang="en-US" sz="1800" dirty="0">
                <a:cs typeface="Courier New" panose="02070309020205020404" pitchFamily="49" charset="0"/>
              </a:rPr>
              <a:t>-build before:</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-build</a:t>
            </a:r>
          </a:p>
          <a:p>
            <a:pPr marL="360000" lvl="1" indent="0" eaLnBrk="0" fontAlgn="base" hangingPunct="0">
              <a:spcBef>
                <a:spcPct val="0"/>
              </a:spcBef>
              <a:spcAft>
                <a:spcPct val="0"/>
              </a:spcAft>
              <a:buNone/>
            </a:pPr>
            <a:endParaRPr lang="en-US" altLang="en-US" sz="18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800" dirty="0">
                <a:latin typeface="+mj-lt"/>
              </a:rPr>
              <a:t>Some packages not available in r-essentials are still available on </a:t>
            </a:r>
            <a:r>
              <a:rPr lang="en-US" altLang="en-US" sz="1800" dirty="0" err="1">
                <a:latin typeface="+mj-lt"/>
              </a:rPr>
              <a:t>conda</a:t>
            </a:r>
            <a:r>
              <a:rPr lang="en-US" altLang="en-US" sz="1800" dirty="0">
                <a:latin typeface="+mj-lt"/>
              </a:rPr>
              <a:t> channels, in that case, it's simple:</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config</a:t>
            </a:r>
            <a:r>
              <a:rPr lang="en-US" altLang="en-US" sz="1800" dirty="0">
                <a:latin typeface="Courier New" panose="02070309020205020404" pitchFamily="49" charset="0"/>
                <a:cs typeface="Courier New" panose="02070309020205020404" pitchFamily="49" charset="0"/>
              </a:rPr>
              <a:t> --add channels r;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r-</a:t>
            </a:r>
            <a:r>
              <a:rPr lang="en-US" altLang="en-US" sz="1800" dirty="0" err="1">
                <a:latin typeface="Courier New" panose="02070309020205020404" pitchFamily="49" charset="0"/>
                <a:cs typeface="Courier New" panose="02070309020205020404" pitchFamily="49" charset="0"/>
              </a:rPr>
              <a:t>readxl</a:t>
            </a:r>
            <a:r>
              <a:rPr lang="en-US" altLang="en-US" sz="1800"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endParaRPr lang="en-US" alt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1609893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 alternatives</a:t>
            </a:r>
          </a:p>
        </p:txBody>
      </p:sp>
      <p:sp>
        <p:nvSpPr>
          <p:cNvPr id="40963" name="Rectangle 3"/>
          <p:cNvSpPr>
            <a:spLocks noGrp="1" noChangeArrowheads="1"/>
          </p:cNvSpPr>
          <p:nvPr>
            <p:ph idx="1"/>
          </p:nvPr>
        </p:nvSpPr>
        <p:spPr>
          <a:xfrm>
            <a:off x="310558" y="1690688"/>
            <a:ext cx="11761468" cy="4428000"/>
          </a:xfrm>
        </p:spPr>
        <p:txBody>
          <a:bodyPr/>
          <a:lstStyle/>
          <a:p>
            <a:pPr eaLnBrk="0" fontAlgn="base" hangingPunct="0">
              <a:spcBef>
                <a:spcPct val="0"/>
              </a:spcBef>
              <a:spcAft>
                <a:spcPct val="0"/>
              </a:spcAft>
              <a:buSzTx/>
              <a:buFont typeface="+mj-lt"/>
              <a:buAutoNum type="arabicPeriod"/>
            </a:pPr>
            <a:r>
              <a:rPr lang="en-US" altLang="en-US" sz="1700" dirty="0"/>
              <a:t>Load the appropriate R module, i.e., the one you want the package to be available for:</a:t>
            </a:r>
            <a:br>
              <a:rPr lang="en-US" altLang="en-US" sz="1700" dirty="0"/>
            </a:br>
            <a:r>
              <a:rPr lang="en-US" altLang="en-US" sz="1700" dirty="0">
                <a:latin typeface="Courier New" panose="02070309020205020404" pitchFamily="49" charset="0"/>
                <a:cs typeface="Courier New" panose="02070309020205020404" pitchFamily="49" charset="0"/>
              </a:rPr>
              <a:t>$ module load R/3.6.0-foss-2018a-bare</a:t>
            </a:r>
          </a:p>
          <a:p>
            <a:pPr marL="342900" indent="-342900" eaLnBrk="0" fontAlgn="base" hangingPunct="0">
              <a:spcBef>
                <a:spcPct val="0"/>
              </a:spcBef>
              <a:spcAft>
                <a:spcPct val="0"/>
              </a:spcAft>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start R and install the package from there: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&gt; </a:t>
            </a:r>
            <a:r>
              <a:rPr lang="en-US" altLang="en-US" sz="1700" dirty="0" err="1">
                <a:latin typeface="Courier New" panose="02070309020205020404" pitchFamily="49" charset="0"/>
                <a:cs typeface="Courier New" panose="02070309020205020404" pitchFamily="49" charset="0"/>
              </a:rPr>
              <a:t>install.packages</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a:t>
            </a:r>
          </a:p>
          <a:p>
            <a:pPr marL="342900" indent="-342900" eaLnBrk="0" fontAlgn="base" hangingPunct="0">
              <a:spcBef>
                <a:spcPct val="0"/>
              </a:spcBef>
              <a:spcAft>
                <a:spcPct val="0"/>
              </a:spcAft>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Alternatively you can download the desired package: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 </a:t>
            </a:r>
            <a:r>
              <a:rPr lang="en-US" altLang="en-US" sz="1700" dirty="0" err="1">
                <a:latin typeface="Courier New" panose="02070309020205020404" pitchFamily="49" charset="0"/>
                <a:cs typeface="Courier New" panose="02070309020205020404" pitchFamily="49" charset="0"/>
              </a:rPr>
              <a:t>wget</a:t>
            </a:r>
            <a:r>
              <a:rPr lang="en-US" altLang="en-US" sz="1700" dirty="0">
                <a:latin typeface="Courier New" panose="02070309020205020404" pitchFamily="49" charset="0"/>
                <a:cs typeface="Courier New" panose="02070309020205020404" pitchFamily="49" charset="0"/>
              </a:rPr>
              <a:t> cran.r-project.org/</a:t>
            </a:r>
            <a:r>
              <a:rPr lang="en-US" altLang="en-US" sz="1700" dirty="0" err="1">
                <a:latin typeface="Courier New" panose="02070309020205020404" pitchFamily="49" charset="0"/>
                <a:cs typeface="Courier New" panose="02070309020205020404" pitchFamily="49" charset="0"/>
              </a:rPr>
              <a:t>src</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contrib</a:t>
            </a:r>
            <a:r>
              <a:rPr lang="en-US" altLang="en-US" sz="1700" dirty="0">
                <a:latin typeface="Courier New" panose="02070309020205020404" pitchFamily="49" charset="0"/>
                <a:cs typeface="Courier New" panose="02070309020205020404" pitchFamily="49" charset="0"/>
              </a:rPr>
              <a:t>/Archive/</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/DEoptim_2.0-0.tar.gz</a:t>
            </a:r>
          </a:p>
          <a:p>
            <a:pPr marL="360000" lvl="1" indent="0" eaLnBrk="0" fontAlgn="base" hangingPunct="0">
              <a:spcBef>
                <a:spcPct val="0"/>
              </a:spcBef>
              <a:spcAft>
                <a:spcPct val="0"/>
              </a:spcAft>
              <a:buNone/>
            </a:pPr>
            <a:endParaRPr lang="en-US" altLang="en-US" sz="1700" dirty="0">
              <a:cs typeface="Courier New" panose="02070309020205020404" pitchFamily="49" charset="0"/>
            </a:endParaRPr>
          </a:p>
          <a:p>
            <a:pPr marL="360000" lvl="1" indent="0" eaLnBrk="0" fontAlgn="base" hangingPunct="0">
              <a:spcBef>
                <a:spcPct val="0"/>
              </a:spcBef>
              <a:spcAft>
                <a:spcPct val="0"/>
              </a:spcAft>
              <a:buNone/>
            </a:pPr>
            <a:r>
              <a:rPr lang="en-US" altLang="en-US" sz="1700" dirty="0">
                <a:cs typeface="Courier New" panose="02070309020205020404" pitchFamily="49" charset="0"/>
              </a:rPr>
              <a:t>And </a:t>
            </a:r>
            <a:r>
              <a:rPr lang="en-US" altLang="en-US" sz="1700" dirty="0"/>
              <a:t>Install the package from the command line: </a:t>
            </a:r>
          </a:p>
          <a:p>
            <a:pPr marL="360000" lvl="1" indent="0" eaLnBrk="0" fontAlgn="base" hangingPunct="0">
              <a:spcBef>
                <a:spcPct val="0"/>
              </a:spcBef>
              <a:spcAft>
                <a:spcPct val="0"/>
              </a:spcAft>
              <a:buNone/>
            </a:pPr>
            <a:r>
              <a:rPr lang="pt-BR" altLang="en-US" sz="1700" dirty="0">
                <a:latin typeface="Courier New" panose="02070309020205020404" pitchFamily="49" charset="0"/>
                <a:cs typeface="Courier New" panose="02070309020205020404" pitchFamily="49" charset="0"/>
              </a:rPr>
              <a:t>$ R CMD INSTALL DEoptim_2.2-3.tar.gz  -l /$VSC_HOME/R/</a:t>
            </a:r>
          </a:p>
          <a:p>
            <a:pPr marL="360000" lvl="1" indent="0" eaLnBrk="0" fontAlgn="base" hangingPunct="0">
              <a:spcBef>
                <a:spcPct val="0"/>
              </a:spcBef>
              <a:spcAft>
                <a:spcPct val="0"/>
              </a:spcAft>
              <a:buNone/>
            </a:pPr>
            <a:endParaRPr lang="pt-BR" altLang="en-US" sz="1700" dirty="0">
              <a:latin typeface="Courier New" panose="02070309020205020404" pitchFamily="49" charset="0"/>
              <a:cs typeface="Courier New" panose="02070309020205020404" pitchFamily="49" charset="0"/>
            </a:endParaRPr>
          </a:p>
          <a:p>
            <a:pPr marL="342900" indent="-342900" eaLnBrk="0" fontAlgn="base" hangingPunct="0">
              <a:spcBef>
                <a:spcPct val="0"/>
              </a:spcBef>
              <a:spcAft>
                <a:spcPct val="0"/>
              </a:spcAft>
              <a:buFont typeface="+mj-lt"/>
              <a:buAutoNum type="arabicPeriod"/>
            </a:pPr>
            <a:r>
              <a:rPr lang="pt-BR" altLang="en-US" sz="1700" dirty="0" err="1">
                <a:cs typeface="Courier New" panose="02070309020205020404" pitchFamily="49" charset="0"/>
              </a:rPr>
              <a:t>These</a:t>
            </a:r>
            <a:r>
              <a:rPr lang="pt-BR" altLang="en-US" sz="1700" dirty="0">
                <a:cs typeface="Courier New" panose="02070309020205020404" pitchFamily="49" charset="0"/>
              </a:rPr>
              <a:t> </a:t>
            </a:r>
            <a:r>
              <a:rPr lang="pt-BR" altLang="en-US" sz="1700" dirty="0" err="1">
                <a:cs typeface="Courier New" panose="02070309020205020404" pitchFamily="49" charset="0"/>
              </a:rPr>
              <a:t>packages</a:t>
            </a:r>
            <a:r>
              <a:rPr lang="pt-BR" altLang="en-US" sz="1700" dirty="0">
                <a:cs typeface="Courier New" panose="02070309020205020404" pitchFamily="49" charset="0"/>
              </a:rPr>
              <a:t> </a:t>
            </a:r>
            <a:r>
              <a:rPr lang="pt-BR" altLang="en-US" sz="1700" dirty="0" err="1">
                <a:cs typeface="Courier New" panose="02070309020205020404" pitchFamily="49" charset="0"/>
              </a:rPr>
              <a:t>might</a:t>
            </a:r>
            <a:r>
              <a:rPr lang="pt-BR" altLang="en-US" sz="1700" dirty="0">
                <a:cs typeface="Courier New" panose="02070309020205020404" pitchFamily="49" charset="0"/>
              </a:rPr>
              <a:t> </a:t>
            </a:r>
            <a:r>
              <a:rPr lang="pt-BR" altLang="en-US" sz="1700" dirty="0" err="1">
                <a:cs typeface="Courier New" panose="02070309020205020404" pitchFamily="49" charset="0"/>
              </a:rPr>
              <a:t>depend</a:t>
            </a:r>
            <a:r>
              <a:rPr lang="pt-BR" altLang="en-US" sz="1700" dirty="0">
                <a:cs typeface="Courier New" panose="02070309020205020404" pitchFamily="49" charset="0"/>
              </a:rPr>
              <a:t> </a:t>
            </a:r>
            <a:r>
              <a:rPr lang="pt-BR" altLang="en-US" sz="1700" dirty="0" err="1">
                <a:cs typeface="Courier New" panose="02070309020205020404" pitchFamily="49" charset="0"/>
              </a:rPr>
              <a:t>on</a:t>
            </a:r>
            <a:r>
              <a:rPr lang="pt-BR" altLang="en-US" sz="1700" dirty="0">
                <a:cs typeface="Courier New" panose="02070309020205020404" pitchFamily="49" charset="0"/>
              </a:rPr>
              <a:t>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specific</a:t>
            </a:r>
            <a:r>
              <a:rPr lang="pt-BR" altLang="en-US" sz="1700" dirty="0">
                <a:cs typeface="Courier New" panose="02070309020205020404" pitchFamily="49" charset="0"/>
              </a:rPr>
              <a:t> R </a:t>
            </a:r>
            <a:r>
              <a:rPr lang="pt-BR" altLang="en-US" sz="1700" dirty="0" err="1">
                <a:cs typeface="Courier New" panose="02070309020205020404" pitchFamily="49" charset="0"/>
              </a:rPr>
              <a:t>version</a:t>
            </a:r>
            <a:r>
              <a:rPr lang="pt-BR" altLang="en-US" sz="1700" dirty="0">
                <a:cs typeface="Courier New" panose="02070309020205020404" pitchFamily="49" charset="0"/>
              </a:rPr>
              <a:t>, </a:t>
            </a:r>
            <a:r>
              <a:rPr lang="pt-BR" altLang="en-US" sz="1700" dirty="0" err="1">
                <a:cs typeface="Courier New" panose="02070309020205020404" pitchFamily="49" charset="0"/>
              </a:rPr>
              <a:t>so</a:t>
            </a:r>
            <a:r>
              <a:rPr lang="pt-BR" altLang="en-US" sz="1700" dirty="0">
                <a:cs typeface="Courier New" panose="02070309020205020404" pitchFamily="49" charset="0"/>
              </a:rPr>
              <a:t> </a:t>
            </a:r>
            <a:r>
              <a:rPr lang="pt-BR" altLang="en-US" sz="1700" dirty="0" err="1">
                <a:cs typeface="Courier New" panose="02070309020205020404" pitchFamily="49" charset="0"/>
              </a:rPr>
              <a:t>you</a:t>
            </a:r>
            <a:r>
              <a:rPr lang="pt-BR" altLang="en-US" sz="1700" dirty="0">
                <a:cs typeface="Courier New" panose="02070309020205020404" pitchFamily="49" charset="0"/>
              </a:rPr>
              <a:t> </a:t>
            </a:r>
            <a:r>
              <a:rPr lang="pt-BR" altLang="en-US" sz="1700" dirty="0" err="1">
                <a:cs typeface="Courier New" panose="02070309020205020404" pitchFamily="49" charset="0"/>
              </a:rPr>
              <a:t>may</a:t>
            </a:r>
            <a:r>
              <a:rPr lang="pt-BR" altLang="en-US" sz="1700" dirty="0">
                <a:cs typeface="Courier New" panose="02070309020205020404" pitchFamily="49" charset="0"/>
              </a:rPr>
              <a:t> </a:t>
            </a:r>
            <a:r>
              <a:rPr lang="pt-BR" altLang="en-US" sz="1700" dirty="0" err="1">
                <a:cs typeface="Courier New" panose="02070309020205020404" pitchFamily="49" charset="0"/>
              </a:rPr>
              <a:t>need</a:t>
            </a:r>
            <a:r>
              <a:rPr lang="pt-BR" altLang="en-US" sz="1700" dirty="0">
                <a:cs typeface="Courier New" panose="02070309020205020404" pitchFamily="49" charset="0"/>
              </a:rPr>
              <a:t> </a:t>
            </a:r>
            <a:r>
              <a:rPr lang="pt-BR" altLang="en-US" sz="1700" dirty="0" err="1">
                <a:cs typeface="Courier New" panose="02070309020205020404" pitchFamily="49" charset="0"/>
              </a:rPr>
              <a:t>to</a:t>
            </a:r>
            <a:r>
              <a:rPr lang="pt-BR" altLang="en-US" sz="1700" dirty="0">
                <a:cs typeface="Courier New" panose="02070309020205020404" pitchFamily="49" charset="0"/>
              </a:rPr>
              <a:t> </a:t>
            </a:r>
            <a:r>
              <a:rPr lang="pt-BR" altLang="en-US" sz="1700" dirty="0" err="1">
                <a:cs typeface="Courier New" panose="02070309020205020404" pitchFamily="49" charset="0"/>
              </a:rPr>
              <a:t>reinstall</a:t>
            </a:r>
            <a:r>
              <a:rPr lang="pt-BR" altLang="en-US" sz="1700" dirty="0">
                <a:cs typeface="Courier New" panose="02070309020205020404" pitchFamily="49" charset="0"/>
              </a:rPr>
              <a:t> </a:t>
            </a:r>
            <a:r>
              <a:rPr lang="pt-BR" altLang="en-US" sz="1700" dirty="0" err="1">
                <a:cs typeface="Courier New" panose="02070309020205020404" pitchFamily="49" charset="0"/>
              </a:rPr>
              <a:t>them</a:t>
            </a:r>
            <a:r>
              <a:rPr lang="pt-BR" altLang="en-US" sz="1700" dirty="0">
                <a:cs typeface="Courier New" panose="02070309020205020404" pitchFamily="49" charset="0"/>
              </a:rPr>
              <a:t> for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other</a:t>
            </a:r>
            <a:r>
              <a:rPr lang="pt-BR" altLang="en-US" sz="1700" dirty="0">
                <a:cs typeface="Courier New" panose="02070309020205020404" pitchFamily="49" charset="0"/>
              </a:rPr>
              <a:t> </a:t>
            </a:r>
            <a:r>
              <a:rPr lang="pt-BR" altLang="en-US" sz="1700" dirty="0" err="1">
                <a:cs typeface="Courier New" panose="02070309020205020404" pitchFamily="49" charset="0"/>
              </a:rPr>
              <a:t>version</a:t>
            </a:r>
            <a:r>
              <a:rPr lang="pt-BR" altLang="en-US" sz="1700" dirty="0">
                <a:cs typeface="Courier New" panose="02070309020205020404" pitchFamily="49" charset="0"/>
              </a:rPr>
              <a:t>.</a:t>
            </a:r>
          </a:p>
        </p:txBody>
      </p:sp>
    </p:spTree>
    <p:extLst>
      <p:ext uri="{BB962C8B-B14F-4D97-AF65-F5344CB8AC3E}">
        <p14:creationId xmlns:p14="http://schemas.microsoft.com/office/powerpoint/2010/main" val="366175712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179</a:t>
            </a:fld>
            <a:endParaRPr lang="nl-NL"/>
          </a:p>
        </p:txBody>
      </p:sp>
      <p:sp>
        <p:nvSpPr>
          <p:cNvPr id="3" name="Picture Placeholder 2">
            <a:extLst>
              <a:ext uri="{FF2B5EF4-FFF2-40B4-BE49-F238E27FC236}">
                <a16:creationId xmlns:a16="http://schemas.microsoft.com/office/drawing/2014/main" id="{D2A77996-1379-47CD-AAD8-6D166AB5430F}"/>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Hands-on</a:t>
            </a:r>
            <a:r>
              <a:rPr lang="pl-PL" dirty="0"/>
              <a:t> 5</a:t>
            </a:r>
            <a:endParaRPr lang="nl-BE" dirty="0"/>
          </a:p>
        </p:txBody>
      </p:sp>
    </p:spTree>
    <p:extLst>
      <p:ext uri="{BB962C8B-B14F-4D97-AF65-F5344CB8AC3E}">
        <p14:creationId xmlns:p14="http://schemas.microsoft.com/office/powerpoint/2010/main" val="2901203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Tijdelijke aanduiding voor inhoud 7"/>
          <p:cNvPicPr>
            <a:picLocks noGrp="1" noChangeAspect="1"/>
          </p:cNvPicPr>
          <p:nvPr>
            <p:ph idx="1"/>
          </p:nvPr>
        </p:nvPicPr>
        <p:blipFill>
          <a:blip r:embed="rId2"/>
          <a:stretch>
            <a:fillRect/>
          </a:stretch>
        </p:blipFill>
        <p:spPr>
          <a:xfrm>
            <a:off x="2334348" y="1349376"/>
            <a:ext cx="7793181" cy="4429125"/>
          </a:xfrm>
          <a:prstGeom prst="rect">
            <a:avLst/>
          </a:prstGeom>
        </p:spPr>
      </p:pic>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sp>
        <p:nvSpPr>
          <p:cNvPr id="5" name="Ovaal 4"/>
          <p:cNvSpPr/>
          <p:nvPr/>
        </p:nvSpPr>
        <p:spPr>
          <a:xfrm>
            <a:off x="4439816" y="3347913"/>
            <a:ext cx="936104" cy="43204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15642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720000" y="0"/>
            <a:ext cx="10515600" cy="1325563"/>
          </a:xfrm>
        </p:spPr>
        <p:txBody>
          <a:bodyPr>
            <a:normAutofit/>
          </a:bodyPr>
          <a:lstStyle/>
          <a:p>
            <a:pPr eaLnBrk="1" hangingPunct="1"/>
            <a:r>
              <a:rPr lang="nl-NL" altLang="en-US" dirty="0" err="1">
                <a:solidFill>
                  <a:schemeClr val="tx1"/>
                </a:solidFill>
              </a:rPr>
              <a:t>Usefull</a:t>
            </a:r>
            <a:r>
              <a:rPr lang="nl-NL" altLang="en-US" dirty="0">
                <a:solidFill>
                  <a:schemeClr val="tx1"/>
                </a:solidFill>
              </a:rPr>
              <a:t> link(s) – tips </a:t>
            </a:r>
            <a:r>
              <a:rPr lang="nl-NL" altLang="en-US" dirty="0" err="1">
                <a:solidFill>
                  <a:schemeClr val="tx1"/>
                </a:solidFill>
              </a:rPr>
              <a:t>and</a:t>
            </a:r>
            <a:r>
              <a:rPr lang="nl-NL" altLang="en-US" dirty="0">
                <a:solidFill>
                  <a:schemeClr val="tx1"/>
                </a:solidFill>
              </a:rPr>
              <a:t> tricks:</a:t>
            </a:r>
          </a:p>
        </p:txBody>
      </p:sp>
      <p:sp>
        <p:nvSpPr>
          <p:cNvPr id="49155" name="Rectangle 3"/>
          <p:cNvSpPr>
            <a:spLocks noGrp="1" noChangeArrowheads="1"/>
          </p:cNvSpPr>
          <p:nvPr>
            <p:ph type="body" idx="1"/>
          </p:nvPr>
        </p:nvSpPr>
        <p:spPr/>
        <p:txBody>
          <a:bodyPr/>
          <a:lstStyle/>
          <a:p>
            <a:r>
              <a:rPr lang="nl-NL" altLang="en-US" dirty="0">
                <a:hlinkClick r:id="rId2"/>
              </a:rPr>
              <a:t>http://gjbex.github.io/training-material/LinuxTools/</a:t>
            </a:r>
            <a:endParaRPr lang="nl-NL" altLang="en-US" dirty="0"/>
          </a:p>
          <a:p>
            <a:pPr lvl="1"/>
            <a:r>
              <a:rPr lang="nl-NL" altLang="en-US" dirty="0" err="1"/>
              <a:t>bash</a:t>
            </a:r>
            <a:endParaRPr lang="nl-NL" altLang="en-US" dirty="0"/>
          </a:p>
          <a:p>
            <a:pPr lvl="1"/>
            <a:r>
              <a:rPr lang="nl-NL" altLang="en-US" dirty="0" err="1"/>
              <a:t>cdargs</a:t>
            </a:r>
            <a:endParaRPr lang="nl-NL" altLang="en-US" dirty="0"/>
          </a:p>
          <a:p>
            <a:pPr lvl="1"/>
            <a:r>
              <a:rPr lang="nl-NL" altLang="en-US" dirty="0"/>
              <a:t>grep</a:t>
            </a:r>
          </a:p>
          <a:p>
            <a:pPr lvl="1"/>
            <a:r>
              <a:rPr lang="nl-NL" altLang="en-US" dirty="0" err="1"/>
              <a:t>network</a:t>
            </a:r>
            <a:endParaRPr lang="nl-NL" altLang="en-US" dirty="0"/>
          </a:p>
          <a:p>
            <a:pPr lvl="1"/>
            <a:r>
              <a:rPr lang="nl-NL" altLang="en-US" dirty="0"/>
              <a:t>screen</a:t>
            </a:r>
          </a:p>
          <a:p>
            <a:pPr lvl="1"/>
            <a:r>
              <a:rPr lang="nl-NL" altLang="en-US" dirty="0" err="1"/>
              <a:t>ssh</a:t>
            </a:r>
            <a:endParaRPr lang="nl-NL" altLang="en-US" dirty="0"/>
          </a:p>
          <a:p>
            <a:pPr lvl="1"/>
            <a:r>
              <a:rPr lang="nl-NL" altLang="en-US" dirty="0" err="1"/>
              <a:t>tmux</a:t>
            </a:r>
            <a:endParaRPr lang="nl-NL" altLang="en-US" dirty="0"/>
          </a:p>
          <a:p>
            <a:pPr lvl="1"/>
            <a:r>
              <a:rPr lang="nl-NL" altLang="en-US" dirty="0"/>
              <a:t>top</a:t>
            </a:r>
          </a:p>
          <a:p>
            <a:pPr lvl="1"/>
            <a:r>
              <a:rPr lang="nl-NL" altLang="en-US" dirty="0"/>
              <a:t>vim</a:t>
            </a:r>
          </a:p>
          <a:p>
            <a:pPr marL="0" indent="0">
              <a:buNone/>
            </a:pPr>
            <a:endParaRPr lang="nl-NL" altLang="en-US" sz="2200" dirty="0"/>
          </a:p>
          <a:p>
            <a:pPr eaLnBrk="1" hangingPunct="1"/>
            <a:endParaRPr lang="nl-NL" altLang="en-US" sz="2200" dirty="0"/>
          </a:p>
          <a:p>
            <a:pPr eaLnBrk="1" hangingPunct="1"/>
            <a:endParaRPr lang="nl-NL" altLang="en-US" sz="22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180</a:t>
            </a:fld>
            <a:endParaRPr lang="nl-BE" dirty="0"/>
          </a:p>
        </p:txBody>
      </p:sp>
    </p:spTree>
    <p:extLst>
      <p:ext uri="{BB962C8B-B14F-4D97-AF65-F5344CB8AC3E}">
        <p14:creationId xmlns:p14="http://schemas.microsoft.com/office/powerpoint/2010/main" val="299393361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68476" y="843262"/>
            <a:ext cx="898137" cy="261610"/>
          </a:xfrm>
          <a:prstGeom prst="rect">
            <a:avLst/>
          </a:prstGeom>
          <a:solidFill>
            <a:schemeClr val="accent1"/>
          </a:solidFill>
        </p:spPr>
        <p:txBody>
          <a:bodyPr wrap="square" rtlCol="0">
            <a:spAutoFit/>
          </a:bodyPr>
          <a:lstStyle/>
          <a:p>
            <a:r>
              <a:rPr lang="en-US" sz="1100" b="1" dirty="0">
                <a:solidFill>
                  <a:schemeClr val="bg1"/>
                </a:solidFill>
                <a:ea typeface="Roboto" panose="02000000000000000000" pitchFamily="2" charset="0"/>
              </a:rPr>
              <a:t>VSC</a:t>
            </a:r>
          </a:p>
        </p:txBody>
      </p:sp>
      <p:sp>
        <p:nvSpPr>
          <p:cNvPr id="9" name="TextBox 8"/>
          <p:cNvSpPr txBox="1"/>
          <p:nvPr/>
        </p:nvSpPr>
        <p:spPr>
          <a:xfrm>
            <a:off x="559533" y="1244807"/>
            <a:ext cx="42319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Questions</a:t>
            </a:r>
          </a:p>
        </p:txBody>
      </p:sp>
      <p:sp>
        <p:nvSpPr>
          <p:cNvPr id="10" name="Rectangle 9"/>
          <p:cNvSpPr/>
          <p:nvPr/>
        </p:nvSpPr>
        <p:spPr>
          <a:xfrm>
            <a:off x="559533" y="1877115"/>
            <a:ext cx="11719554" cy="4124206"/>
          </a:xfrm>
          <a:prstGeom prst="rect">
            <a:avLst/>
          </a:prstGeom>
        </p:spPr>
        <p:txBody>
          <a:bodyPr wrap="square">
            <a:spAutoFit/>
          </a:bodyPr>
          <a:lstStyle/>
          <a:p>
            <a:r>
              <a:rPr lang="nl-NL" altLang="en-US" sz="2200" dirty="0"/>
              <a:t>Helpdesk:</a:t>
            </a:r>
            <a:br>
              <a:rPr lang="nl-NL" altLang="en-US" sz="2200" dirty="0"/>
            </a:br>
            <a:r>
              <a:rPr lang="nl-NL" altLang="en-US" sz="2200" dirty="0">
                <a:solidFill>
                  <a:srgbClr val="DB6C30"/>
                </a:solidFill>
                <a:hlinkClick r:id="rId2">
                  <a:extLst>
                    <a:ext uri="{A12FA001-AC4F-418D-AE19-62706E023703}">
                      <ahyp:hlinkClr xmlns:ahyp="http://schemas.microsoft.com/office/drawing/2018/hyperlinkcolor" val="tx"/>
                    </a:ext>
                  </a:extLst>
                </a:hlinkClick>
              </a:rPr>
              <a:t>hpcinfo@kuleuven.be</a:t>
            </a:r>
            <a:r>
              <a:rPr lang="pl-PL" altLang="en-US" sz="2200" dirty="0">
                <a:solidFill>
                  <a:srgbClr val="DB6C30"/>
                </a:solidFill>
              </a:rPr>
              <a:t> </a:t>
            </a:r>
            <a:r>
              <a:rPr lang="pl-PL" altLang="en-US" sz="2200" dirty="0"/>
              <a:t>or </a:t>
            </a:r>
            <a:r>
              <a:rPr lang="pl-PL" altLang="en-US" sz="2200" dirty="0">
                <a:solidFill>
                  <a:srgbClr val="DB6C30"/>
                </a:solidFill>
                <a:hlinkClick r:id="rId3">
                  <a:extLst>
                    <a:ext uri="{A12FA001-AC4F-418D-AE19-62706E023703}">
                      <ahyp:hlinkClr xmlns:ahyp="http://schemas.microsoft.com/office/drawing/2018/hyperlinkcolor" val="tx"/>
                    </a:ext>
                  </a:extLst>
                </a:hlinkClick>
              </a:rPr>
              <a:t>https://admin.kuleuven.be/icts/HPCinfo_form/HPC-info-formulier</a:t>
            </a:r>
            <a:endParaRPr lang="pl-PL" altLang="en-US" sz="2200" dirty="0">
              <a:solidFill>
                <a:srgbClr val="DB6C30"/>
              </a:solidFill>
            </a:endParaRPr>
          </a:p>
          <a:p>
            <a:endParaRPr lang="nl-NL" altLang="en-US" sz="2200" dirty="0">
              <a:solidFill>
                <a:srgbClr val="DB6C30"/>
              </a:solidFill>
            </a:endParaRPr>
          </a:p>
          <a:p>
            <a:r>
              <a:rPr lang="nl-NL" altLang="en-US" sz="2200" dirty="0"/>
              <a:t>VSC web site:</a:t>
            </a:r>
            <a:br>
              <a:rPr lang="nl-NL" altLang="en-US" sz="2200" dirty="0"/>
            </a:br>
            <a:r>
              <a:rPr lang="nl-BE" altLang="en-US" sz="2200" dirty="0">
                <a:solidFill>
                  <a:srgbClr val="DB6C30"/>
                </a:solidFill>
                <a:hlinkClick r:id="rId4">
                  <a:extLst>
                    <a:ext uri="{A12FA001-AC4F-418D-AE19-62706E023703}">
                      <ahyp:hlinkClr xmlns:ahyp="http://schemas.microsoft.com/office/drawing/2018/hyperlinkcolor" val="tx"/>
                    </a:ext>
                  </a:extLst>
                </a:hlinkClick>
              </a:rPr>
              <a:t>http://www.vscentrum.be/</a:t>
            </a:r>
            <a:endParaRPr lang="nl-BE" altLang="en-US" sz="2200" dirty="0">
              <a:solidFill>
                <a:srgbClr val="DB6C30"/>
              </a:solidFill>
            </a:endParaRPr>
          </a:p>
          <a:p>
            <a:endParaRPr lang="en-US" altLang="en-US" sz="2200" dirty="0"/>
          </a:p>
          <a:p>
            <a:r>
              <a:rPr lang="en-US" altLang="en-US" sz="2200" dirty="0"/>
              <a:t>VSC documentation: </a:t>
            </a:r>
            <a:r>
              <a:rPr lang="nl-BE" sz="2000" dirty="0">
                <a:solidFill>
                  <a:srgbClr val="DB6D32"/>
                </a:solidFill>
                <a:hlinkClick r:id="rId5">
                  <a:extLst>
                    <a:ext uri="{A12FA001-AC4F-418D-AE19-62706E023703}">
                      <ahyp:hlinkClr xmlns:ahyp="http://schemas.microsoft.com/office/drawing/2018/hyperlinkcolor" val="tx"/>
                    </a:ext>
                  </a:extLst>
                </a:hlinkClick>
              </a:rPr>
              <a:t>https://docs.vscentrum.be</a:t>
            </a:r>
            <a:br>
              <a:rPr lang="nl-BE" sz="2000" dirty="0"/>
            </a:br>
            <a:endParaRPr lang="nl-BE" sz="2000" dirty="0"/>
          </a:p>
          <a:p>
            <a:r>
              <a:rPr lang="en-US" altLang="en-US" sz="2200" dirty="0"/>
              <a:t>VSC agenda: training sessions, events</a:t>
            </a:r>
          </a:p>
          <a:p>
            <a:endParaRPr lang="en-US" altLang="en-US" sz="2200" dirty="0"/>
          </a:p>
          <a:p>
            <a:r>
              <a:rPr lang="en-US" altLang="en-US" sz="2200" dirty="0"/>
              <a:t>Systems status page:</a:t>
            </a:r>
            <a:br>
              <a:rPr lang="en-US" altLang="en-US" sz="2200" dirty="0"/>
            </a:br>
            <a:r>
              <a:rPr lang="nl-BE" altLang="en-US" sz="2200" dirty="0">
                <a:solidFill>
                  <a:srgbClr val="DB6C30"/>
                </a:solidFill>
                <a:hlinkClick r:id="rId6">
                  <a:extLst>
                    <a:ext uri="{A12FA001-AC4F-418D-AE19-62706E023703}">
                      <ahyp:hlinkClr xmlns:ahyp="http://schemas.microsoft.com/office/drawing/2018/hyperlinkcolor" val="tx"/>
                    </a:ext>
                  </a:extLst>
                </a:hlinkClick>
              </a:rPr>
              <a:t>http://status.kuleuven.be/hpc</a:t>
            </a:r>
            <a:endParaRPr lang="pl-PL" altLang="en-US" sz="2200" dirty="0">
              <a:solidFill>
                <a:srgbClr val="DB6C30"/>
              </a:solidFill>
            </a:endParaRPr>
          </a:p>
        </p:txBody>
      </p:sp>
      <p:sp>
        <p:nvSpPr>
          <p:cNvPr id="11" name="Rectangle 10"/>
          <p:cNvSpPr/>
          <p:nvPr/>
        </p:nvSpPr>
        <p:spPr>
          <a:xfrm>
            <a:off x="6920068" y="4816032"/>
            <a:ext cx="251992" cy="369332"/>
          </a:xfrm>
          <a:prstGeom prst="rect">
            <a:avLst/>
          </a:prstGeom>
        </p:spPr>
        <p:txBody>
          <a:bodyPr wrap="none">
            <a:spAutoFit/>
          </a:bodyPr>
          <a:lstStyle/>
          <a:p>
            <a:r>
              <a:rPr lang="en-US">
                <a:solidFill>
                  <a:schemeClr val="accent6">
                    <a:lumMod val="50000"/>
                  </a:schemeClr>
                </a:solidFill>
              </a:rPr>
              <a:t></a:t>
            </a:r>
          </a:p>
        </p:txBody>
      </p:sp>
      <p:sp>
        <p:nvSpPr>
          <p:cNvPr id="13" name="Rectangle 12"/>
          <p:cNvSpPr/>
          <p:nvPr/>
        </p:nvSpPr>
        <p:spPr>
          <a:xfrm>
            <a:off x="6920068" y="5185363"/>
            <a:ext cx="251992" cy="369332"/>
          </a:xfrm>
          <a:prstGeom prst="rect">
            <a:avLst/>
          </a:prstGeom>
        </p:spPr>
        <p:txBody>
          <a:bodyPr wrap="none">
            <a:spAutoFit/>
          </a:bodyPr>
          <a:lstStyle/>
          <a:p>
            <a:r>
              <a:rPr lang="en-US">
                <a:solidFill>
                  <a:schemeClr val="accent6">
                    <a:lumMod val="50000"/>
                  </a:schemeClr>
                </a:solidFill>
              </a:rPr>
              <a:t></a:t>
            </a:r>
          </a:p>
        </p:txBody>
      </p:sp>
      <p:sp>
        <p:nvSpPr>
          <p:cNvPr id="15" name="Rectangle 14"/>
          <p:cNvSpPr/>
          <p:nvPr/>
        </p:nvSpPr>
        <p:spPr>
          <a:xfrm>
            <a:off x="6920068" y="5554695"/>
            <a:ext cx="251992" cy="369332"/>
          </a:xfrm>
          <a:prstGeom prst="rect">
            <a:avLst/>
          </a:prstGeom>
        </p:spPr>
        <p:txBody>
          <a:bodyPr wrap="none">
            <a:spAutoFit/>
          </a:bodyPr>
          <a:lstStyle/>
          <a:p>
            <a:r>
              <a:rPr lang="en-US">
                <a:solidFill>
                  <a:schemeClr val="accent6">
                    <a:lumMod val="50000"/>
                  </a:schemeClr>
                </a:solidFill>
              </a:rPr>
              <a:t></a:t>
            </a:r>
          </a:p>
        </p:txBody>
      </p:sp>
      <p:sp>
        <p:nvSpPr>
          <p:cNvPr id="17" name="Rectangle 16"/>
          <p:cNvSpPr/>
          <p:nvPr/>
        </p:nvSpPr>
        <p:spPr>
          <a:xfrm>
            <a:off x="9376187" y="4816032"/>
            <a:ext cx="251992" cy="369332"/>
          </a:xfrm>
          <a:prstGeom prst="rect">
            <a:avLst/>
          </a:prstGeom>
        </p:spPr>
        <p:txBody>
          <a:bodyPr wrap="none">
            <a:spAutoFit/>
          </a:bodyPr>
          <a:lstStyle/>
          <a:p>
            <a:r>
              <a:rPr lang="en-US">
                <a:solidFill>
                  <a:schemeClr val="accent6">
                    <a:lumMod val="50000"/>
                  </a:schemeClr>
                </a:solidFill>
              </a:rPr>
              <a:t></a:t>
            </a:r>
          </a:p>
        </p:txBody>
      </p:sp>
      <p:sp>
        <p:nvSpPr>
          <p:cNvPr id="19" name="Rectangle 18"/>
          <p:cNvSpPr/>
          <p:nvPr/>
        </p:nvSpPr>
        <p:spPr>
          <a:xfrm>
            <a:off x="9376187" y="5185363"/>
            <a:ext cx="251992" cy="369332"/>
          </a:xfrm>
          <a:prstGeom prst="rect">
            <a:avLst/>
          </a:prstGeom>
        </p:spPr>
        <p:txBody>
          <a:bodyPr wrap="none">
            <a:spAutoFit/>
          </a:bodyPr>
          <a:lstStyle/>
          <a:p>
            <a:r>
              <a:rPr lang="en-US">
                <a:solidFill>
                  <a:schemeClr val="accent6">
                    <a:lumMod val="50000"/>
                  </a:schemeClr>
                </a:solidFill>
              </a:rPr>
              <a:t></a:t>
            </a:r>
          </a:p>
        </p:txBody>
      </p:sp>
      <p:sp>
        <p:nvSpPr>
          <p:cNvPr id="21" name="Rectangle 20"/>
          <p:cNvSpPr/>
          <p:nvPr/>
        </p:nvSpPr>
        <p:spPr>
          <a:xfrm>
            <a:off x="9376187" y="5554695"/>
            <a:ext cx="251992" cy="369332"/>
          </a:xfrm>
          <a:prstGeom prst="rect">
            <a:avLst/>
          </a:prstGeom>
        </p:spPr>
        <p:txBody>
          <a:bodyPr wrap="none">
            <a:spAutoFit/>
          </a:bodyPr>
          <a:lstStyle/>
          <a:p>
            <a:r>
              <a:rPr lang="en-US">
                <a:solidFill>
                  <a:schemeClr val="accent6">
                    <a:lumMod val="50000"/>
                  </a:schemeClr>
                </a:solidFill>
              </a:rPr>
              <a:t></a:t>
            </a:r>
          </a:p>
        </p:txBody>
      </p:sp>
      <p:sp>
        <p:nvSpPr>
          <p:cNvPr id="24" name="Slide Number Placeholder 5">
            <a:extLst>
              <a:ext uri="{FF2B5EF4-FFF2-40B4-BE49-F238E27FC236}">
                <a16:creationId xmlns:a16="http://schemas.microsoft.com/office/drawing/2014/main" id="{5A89C74F-8936-41AF-92D5-F7BAA43574D4}"/>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181</a:t>
            </a:fld>
            <a:endParaRPr lang="en-US" dirty="0"/>
          </a:p>
        </p:txBody>
      </p:sp>
    </p:spTree>
    <p:extLst>
      <p:ext uri="{BB962C8B-B14F-4D97-AF65-F5344CB8AC3E}">
        <p14:creationId xmlns:p14="http://schemas.microsoft.com/office/powerpoint/2010/main" val="1300917897"/>
      </p:ext>
    </p:extLst>
  </p:cSld>
  <p:clrMapOvr>
    <a:masterClrMapping/>
  </p:clrMapOvr>
  <p:transition spd="slow">
    <p:cover/>
  </p:transition>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53878808-CA78-4460-A7D4-3B2E0A3CA8C6}"/>
              </a:ext>
            </a:extLst>
          </p:cNvPr>
          <p:cNvPicPr>
            <a:picLocks noChangeAspect="1"/>
          </p:cNvPicPr>
          <p:nvPr/>
        </p:nvPicPr>
        <p:blipFill rotWithShape="1">
          <a:blip r:embed="rId2"/>
          <a:srcRect b="19"/>
          <a:stretch/>
        </p:blipFill>
        <p:spPr>
          <a:xfrm>
            <a:off x="20" y="1282"/>
            <a:ext cx="12358066" cy="6950124"/>
          </a:xfrm>
          <a:prstGeom prst="rect">
            <a:avLst/>
          </a:prstGeom>
        </p:spPr>
      </p:pic>
    </p:spTree>
    <p:extLst>
      <p:ext uri="{BB962C8B-B14F-4D97-AF65-F5344CB8AC3E}">
        <p14:creationId xmlns:p14="http://schemas.microsoft.com/office/powerpoint/2010/main" val="198725044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807" y="-72337"/>
            <a:ext cx="10515600" cy="1325563"/>
          </a:xfrm>
        </p:spPr>
        <p:txBody>
          <a:bodyPr/>
          <a:lstStyle/>
          <a:p>
            <a:r>
              <a:rPr lang="en-US" dirty="0"/>
              <a:t>VSC training</a:t>
            </a:r>
            <a:endParaRPr lang="nl-BE" dirty="0"/>
          </a:p>
        </p:txBody>
      </p:sp>
      <p:sp>
        <p:nvSpPr>
          <p:cNvPr id="3" name="Content Placeholder 2"/>
          <p:cNvSpPr>
            <a:spLocks noGrp="1"/>
          </p:cNvSpPr>
          <p:nvPr>
            <p:ph idx="1"/>
          </p:nvPr>
        </p:nvSpPr>
        <p:spPr>
          <a:xfrm>
            <a:off x="233379" y="1202318"/>
            <a:ext cx="11162456" cy="4351338"/>
          </a:xfrm>
        </p:spPr>
        <p:txBody>
          <a:bodyPr>
            <a:normAutofit lnSpcReduction="10000"/>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Specialized track</a:t>
            </a:r>
          </a:p>
        </p:txBody>
      </p:sp>
      <p:sp>
        <p:nvSpPr>
          <p:cNvPr id="15" name="Slide Number Placeholder 14"/>
          <p:cNvSpPr>
            <a:spLocks noGrp="1"/>
          </p:cNvSpPr>
          <p:nvPr>
            <p:ph type="sldNum" sz="quarter" idx="4294967295"/>
          </p:nvPr>
        </p:nvSpPr>
        <p:spPr>
          <a:xfrm>
            <a:off x="5844851" y="6384346"/>
            <a:ext cx="502300" cy="365125"/>
          </a:xfrm>
        </p:spPr>
        <p:txBody>
          <a:bodyPr/>
          <a:lstStyle/>
          <a:p>
            <a:fld id="{2266C759-6229-40DE-AD56-03C6C1B55D06}" type="slidenum">
              <a:rPr lang="nl-BE" smtClean="0"/>
              <a:pPr/>
              <a:t>183</a:t>
            </a:fld>
            <a:endParaRPr lang="nl-BE"/>
          </a:p>
        </p:txBody>
      </p:sp>
      <p:sp>
        <p:nvSpPr>
          <p:cNvPr id="4" name="TextBox 3"/>
          <p:cNvSpPr txBox="1"/>
          <p:nvPr/>
        </p:nvSpPr>
        <p:spPr>
          <a:xfrm>
            <a:off x="3263581" y="2062758"/>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4659768" y="2087300"/>
            <a:ext cx="1215721" cy="369332"/>
          </a:xfrm>
          <a:prstGeom prst="rect">
            <a:avLst/>
          </a:prstGeom>
          <a:solidFill>
            <a:schemeClr val="bg1"/>
          </a:solid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7952617" y="2271966"/>
            <a:ext cx="2693255"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with Git</a:t>
            </a:r>
            <a:endParaRPr lang="nl-BE" dirty="0">
              <a:solidFill>
                <a:schemeClr val="tx1">
                  <a:lumMod val="75000"/>
                </a:schemeClr>
              </a:solidFill>
            </a:endParaRPr>
          </a:p>
        </p:txBody>
      </p:sp>
      <p:sp>
        <p:nvSpPr>
          <p:cNvPr id="7" name="TextBox 6"/>
          <p:cNvSpPr txBox="1"/>
          <p:nvPr/>
        </p:nvSpPr>
        <p:spPr>
          <a:xfrm>
            <a:off x="6241920" y="2760514"/>
            <a:ext cx="3879541" cy="17543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tx1">
                    <a:lumMod val="75000"/>
                  </a:schemeClr>
                </a:solidFill>
              </a:rPr>
              <a:t>Python as a second language</a:t>
            </a:r>
          </a:p>
          <a:p>
            <a:pPr marL="285750" indent="-285750">
              <a:buFont typeface="Arial" panose="020B0604020202020204" pitchFamily="34" charset="0"/>
              <a:buChar char="•"/>
            </a:pPr>
            <a:r>
              <a:rPr lang="en-US" dirty="0">
                <a:solidFill>
                  <a:schemeClr val="tx1">
                    <a:lumMod val="75000"/>
                  </a:schemeClr>
                </a:solidFill>
              </a:rPr>
              <a:t>Python: System programming</a:t>
            </a:r>
          </a:p>
          <a:p>
            <a:pPr marL="285750" indent="-285750">
              <a:buFont typeface="Arial" panose="020B0604020202020204" pitchFamily="34" charset="0"/>
              <a:buChar char="•"/>
            </a:pPr>
            <a:r>
              <a:rPr lang="en-US" dirty="0">
                <a:solidFill>
                  <a:schemeClr val="tx1">
                    <a:lumMod val="75000"/>
                  </a:schemeClr>
                </a:solidFill>
              </a:rPr>
              <a:t>Scientific Python</a:t>
            </a:r>
          </a:p>
          <a:p>
            <a:pPr marL="285750" indent="-285750">
              <a:buFont typeface="Arial" panose="020B0604020202020204" pitchFamily="34" charset="0"/>
              <a:buChar char="•"/>
            </a:pPr>
            <a:r>
              <a:rPr lang="en-US" dirty="0">
                <a:solidFill>
                  <a:schemeClr val="tx1">
                    <a:lumMod val="75000"/>
                  </a:schemeClr>
                </a:solidFill>
              </a:rPr>
              <a:t>Python for Software engineering</a:t>
            </a:r>
          </a:p>
          <a:p>
            <a:pPr marL="285750" indent="-285750">
              <a:buFont typeface="Arial" panose="020B0604020202020204" pitchFamily="34" charset="0"/>
              <a:buChar char="•"/>
            </a:pPr>
            <a:r>
              <a:rPr lang="en-US" dirty="0">
                <a:solidFill>
                  <a:schemeClr val="tx1">
                    <a:lumMod val="75000"/>
                  </a:schemeClr>
                </a:solidFill>
              </a:rPr>
              <a:t>Python for data science</a:t>
            </a:r>
          </a:p>
          <a:p>
            <a:pPr marL="285750" indent="-285750">
              <a:buFont typeface="Arial" panose="020B0604020202020204" pitchFamily="34" charset="0"/>
              <a:buChar char="•"/>
            </a:pPr>
            <a:r>
              <a:rPr lang="en-US" dirty="0">
                <a:solidFill>
                  <a:schemeClr val="tx1">
                    <a:lumMod val="75000"/>
                  </a:schemeClr>
                </a:solidFill>
              </a:rPr>
              <a:t>Python for machine learning</a:t>
            </a:r>
            <a:endParaRPr lang="nl-BE" dirty="0">
              <a:solidFill>
                <a:schemeClr val="tx1">
                  <a:lumMod val="75000"/>
                </a:schemeClr>
              </a:solidFill>
            </a:endParaRPr>
          </a:p>
        </p:txBody>
      </p:sp>
      <p:sp>
        <p:nvSpPr>
          <p:cNvPr id="8" name="TextBox 7"/>
          <p:cNvSpPr txBox="1"/>
          <p:nvPr/>
        </p:nvSpPr>
        <p:spPr>
          <a:xfrm>
            <a:off x="5336465" y="2981629"/>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3090841" y="1273608"/>
            <a:ext cx="2542684" cy="646331"/>
          </a:xfrm>
          <a:prstGeom prst="rect">
            <a:avLst/>
          </a:prstGeom>
          <a:noFill/>
          <a:ln>
            <a:solidFill>
              <a:schemeClr val="tx1"/>
            </a:solidFill>
          </a:ln>
        </p:spPr>
        <p:txBody>
          <a:bodyPr wrap="none" rtlCol="0">
            <a:spAutoFit/>
          </a:bodyPr>
          <a:lstStyle/>
          <a:p>
            <a:r>
              <a:rPr lang="en-US" dirty="0" err="1">
                <a:solidFill>
                  <a:schemeClr val="tx1">
                    <a:lumMod val="75000"/>
                  </a:schemeClr>
                </a:solidFill>
              </a:rPr>
              <a:t>Matlab</a:t>
            </a:r>
            <a:r>
              <a:rPr lang="en-US" dirty="0">
                <a:solidFill>
                  <a:schemeClr val="tx1">
                    <a:lumMod val="75000"/>
                  </a:schemeClr>
                </a:solidFill>
              </a:rPr>
              <a:t> (</a:t>
            </a:r>
            <a:r>
              <a:rPr lang="en-US" dirty="0" err="1">
                <a:solidFill>
                  <a:schemeClr val="tx1">
                    <a:lumMod val="75000"/>
                  </a:schemeClr>
                </a:solidFill>
              </a:rPr>
              <a:t>Supercalculator</a:t>
            </a:r>
            <a:r>
              <a:rPr lang="en-US" dirty="0">
                <a:solidFill>
                  <a:schemeClr val="tx1">
                    <a:lumMod val="75000"/>
                  </a:schemeClr>
                </a:solidFill>
              </a:rPr>
              <a:t>)</a:t>
            </a:r>
          </a:p>
          <a:p>
            <a:r>
              <a:rPr lang="en-US" dirty="0" err="1">
                <a:solidFill>
                  <a:schemeClr val="tx1">
                    <a:lumMod val="75000"/>
                  </a:schemeClr>
                </a:solidFill>
              </a:rPr>
              <a:t>Matlab</a:t>
            </a:r>
            <a:r>
              <a:rPr lang="en-US" dirty="0">
                <a:solidFill>
                  <a:schemeClr val="tx1">
                    <a:lumMod val="75000"/>
                  </a:schemeClr>
                </a:solidFill>
              </a:rPr>
              <a:t> Programming</a:t>
            </a:r>
            <a:endParaRPr lang="nl-BE" dirty="0">
              <a:solidFill>
                <a:schemeClr val="tx1">
                  <a:lumMod val="75000"/>
                </a:schemeClr>
              </a:solidFill>
            </a:endParaRPr>
          </a:p>
        </p:txBody>
      </p:sp>
      <p:sp>
        <p:nvSpPr>
          <p:cNvPr id="10" name="TextBox 9"/>
          <p:cNvSpPr txBox="1"/>
          <p:nvPr/>
        </p:nvSpPr>
        <p:spPr>
          <a:xfrm>
            <a:off x="6812029" y="4986965"/>
            <a:ext cx="986167" cy="369332"/>
          </a:xfrm>
          <a:prstGeom prst="rect">
            <a:avLst/>
          </a:prstGeom>
          <a:noFill/>
          <a:ln>
            <a:solidFill>
              <a:schemeClr val="tx1"/>
            </a:solidFill>
          </a:ln>
        </p:spPr>
        <p:txBody>
          <a:bodyPr wrap="non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6115394" y="5202337"/>
            <a:ext cx="524503"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cxnSpLocks/>
            <a:endCxn id="5" idx="1"/>
          </p:cNvCxnSpPr>
          <p:nvPr/>
        </p:nvCxnSpPr>
        <p:spPr>
          <a:xfrm flipV="1">
            <a:off x="4020866" y="2271966"/>
            <a:ext cx="638902" cy="16012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a:off x="4020866" y="2456230"/>
            <a:ext cx="904954" cy="90076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4020866" y="2438933"/>
            <a:ext cx="1315599" cy="54269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5145714" y="4034277"/>
            <a:ext cx="1674359" cy="9381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5130685" y="4077072"/>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587799" y="52607"/>
            <a:ext cx="1725560" cy="1200329"/>
          </a:xfrm>
          <a:prstGeom prst="rect">
            <a:avLst/>
          </a:prstGeom>
          <a:noFill/>
          <a:ln w="19050">
            <a:solidFill>
              <a:schemeClr val="tx1"/>
            </a:solidFill>
          </a:ln>
        </p:spPr>
        <p:txBody>
          <a:bodyPr wrap="square" rtlCol="0">
            <a:spAutoFit/>
          </a:bodyPr>
          <a:lstStyle/>
          <a:p>
            <a:r>
              <a:rPr lang="en-US" dirty="0" err="1"/>
              <a:t>Infosessions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a:p>
            <a:pPr marL="285750" indent="-285750">
              <a:buFont typeface="Arial" panose="020B0604020202020204" pitchFamily="34" charset="0"/>
              <a:buChar char="•"/>
            </a:pPr>
            <a:r>
              <a:rPr lang="en-US" dirty="0" err="1"/>
              <a:t>Jupyterhub</a:t>
            </a:r>
            <a:endParaRPr lang="en-US" dirty="0"/>
          </a:p>
        </p:txBody>
      </p:sp>
      <p:sp>
        <p:nvSpPr>
          <p:cNvPr id="18" name="TextBox 17"/>
          <p:cNvSpPr txBox="1"/>
          <p:nvPr/>
        </p:nvSpPr>
        <p:spPr>
          <a:xfrm>
            <a:off x="8081356" y="475344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20" name="TextBox 19"/>
          <p:cNvSpPr txBox="1"/>
          <p:nvPr/>
        </p:nvSpPr>
        <p:spPr>
          <a:xfrm>
            <a:off x="2397602" y="3707740"/>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3795962" y="5593500"/>
            <a:ext cx="2699504"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2349409" y="4443764"/>
            <a:ext cx="2704587" cy="369332"/>
          </a:xfrm>
          <a:prstGeom prst="rect">
            <a:avLst/>
          </a:prstGeom>
          <a:noFill/>
          <a:ln>
            <a:solidFill>
              <a:schemeClr val="tx1"/>
            </a:solidFill>
          </a:ln>
        </p:spPr>
        <p:txBody>
          <a:bodyPr wrap="none" rtlCol="0">
            <a:spAutoFit/>
          </a:bodyPr>
          <a:lstStyle/>
          <a:p>
            <a:r>
              <a:rPr lang="en-US" dirty="0">
                <a:solidFill>
                  <a:schemeClr val="tx1">
                    <a:lumMod val="75000"/>
                  </a:schemeClr>
                </a:solidFill>
              </a:rPr>
              <a:t>High Performance Python</a:t>
            </a:r>
            <a:endParaRPr lang="nl-BE" dirty="0">
              <a:solidFill>
                <a:schemeClr val="tx1">
                  <a:lumMod val="75000"/>
                </a:schemeClr>
              </a:solidFill>
            </a:endParaRPr>
          </a:p>
        </p:txBody>
      </p:sp>
      <p:sp>
        <p:nvSpPr>
          <p:cNvPr id="16" name="Rectangle 15"/>
          <p:cNvSpPr/>
          <p:nvPr/>
        </p:nvSpPr>
        <p:spPr>
          <a:xfrm>
            <a:off x="191344" y="6452837"/>
            <a:ext cx="7201966" cy="369332"/>
          </a:xfrm>
          <a:prstGeom prst="rect">
            <a:avLst/>
          </a:prstGeom>
          <a:ln w="19050">
            <a:noFill/>
          </a:ln>
        </p:spPr>
        <p:txBody>
          <a:bodyPr wrap="square">
            <a:spAutoFit/>
          </a:bodyPr>
          <a:lstStyle/>
          <a:p>
            <a:pPr marL="342900" indent="-342900"/>
            <a:r>
              <a:rPr lang="pl-PL" altLang="en-US" b="1" dirty="0" err="1"/>
              <a:t>Stay</a:t>
            </a:r>
            <a:r>
              <a:rPr lang="pl-PL" altLang="en-US" b="1" dirty="0"/>
              <a:t> </a:t>
            </a:r>
            <a:r>
              <a:rPr lang="pl-PL" altLang="en-US" b="1" dirty="0" err="1"/>
              <a:t>up</a:t>
            </a:r>
            <a:r>
              <a:rPr lang="pl-PL" altLang="en-US" b="1" dirty="0"/>
              <a:t>-to-</a:t>
            </a:r>
            <a:r>
              <a:rPr lang="pl-PL" altLang="en-US" b="1" dirty="0" err="1"/>
              <a:t>date</a:t>
            </a:r>
            <a:r>
              <a:rPr lang="pl-PL" altLang="en-US" b="1" dirty="0"/>
              <a:t> </a:t>
            </a:r>
            <a:r>
              <a:rPr lang="pl-PL" altLang="en-US" b="1" dirty="0">
                <a:hlinkClick r:id="rId3">
                  <a:extLst>
                    <a:ext uri="{A12FA001-AC4F-418D-AE19-62706E023703}">
                      <ahyp:hlinkClr xmlns:ahyp="http://schemas.microsoft.com/office/drawing/2018/hyperlinkcolor" val="tx"/>
                    </a:ext>
                  </a:extLst>
                </a:hlinkClick>
              </a:rPr>
              <a:t>https://www.vscentrum.be/en/education-and-trainings</a:t>
            </a:r>
            <a:endParaRPr lang="pl-PL" altLang="en-US" b="1" dirty="0"/>
          </a:p>
        </p:txBody>
      </p:sp>
      <p:cxnSp>
        <p:nvCxnSpPr>
          <p:cNvPr id="28" name="Straight Arrow Connector 27"/>
          <p:cNvCxnSpPr>
            <a:cxnSpLocks/>
            <a:stCxn id="5" idx="3"/>
          </p:cNvCxnSpPr>
          <p:nvPr/>
        </p:nvCxnSpPr>
        <p:spPr>
          <a:xfrm flipV="1">
            <a:off x="5875489" y="1680086"/>
            <a:ext cx="414213" cy="59188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290622" y="140570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7919657" y="1444711"/>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209778" y="1288066"/>
            <a:ext cx="1725560"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8544274" y="165739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539667" y="1860366"/>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6315315" y="1861097"/>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2137441" y="3347700"/>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8078042" y="519717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10388792" y="2767750"/>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cxnSp>
        <p:nvCxnSpPr>
          <p:cNvPr id="38" name="Straight Arrow Connector 37"/>
          <p:cNvCxnSpPr/>
          <p:nvPr/>
        </p:nvCxnSpPr>
        <p:spPr>
          <a:xfrm>
            <a:off x="5879976" y="2286165"/>
            <a:ext cx="410646" cy="44795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92DF15D-4E88-4912-997C-DC6DA02068C4}"/>
              </a:ext>
            </a:extLst>
          </p:cNvPr>
          <p:cNvSpPr/>
          <p:nvPr/>
        </p:nvSpPr>
        <p:spPr>
          <a:xfrm>
            <a:off x="205157" y="5884669"/>
            <a:ext cx="12000655" cy="369332"/>
          </a:xfrm>
          <a:prstGeom prst="rect">
            <a:avLst/>
          </a:prstGeom>
        </p:spPr>
        <p:txBody>
          <a:bodyPr wrap="square">
            <a:spAutoFit/>
          </a:bodyPr>
          <a:lstStyle/>
          <a:p>
            <a:r>
              <a:rPr lang="en-GB" dirty="0"/>
              <a:t>PRACE MOOC Defensive programming and debugging and Fortran for Programmers (announced </a:t>
            </a:r>
            <a:r>
              <a:rPr lang="en-GB"/>
              <a:t>by e-mail)</a:t>
            </a:r>
            <a:endParaRPr lang="nl-BE" dirty="0"/>
          </a:p>
        </p:txBody>
      </p:sp>
      <p:sp>
        <p:nvSpPr>
          <p:cNvPr id="39" name="TextBox 38">
            <a:extLst>
              <a:ext uri="{FF2B5EF4-FFF2-40B4-BE49-F238E27FC236}">
                <a16:creationId xmlns:a16="http://schemas.microsoft.com/office/drawing/2014/main" id="{23097DC5-1666-4A99-8380-41E01E1A7D02}"/>
              </a:ext>
            </a:extLst>
          </p:cNvPr>
          <p:cNvSpPr txBox="1"/>
          <p:nvPr/>
        </p:nvSpPr>
        <p:spPr>
          <a:xfrm>
            <a:off x="10340704" y="3479667"/>
            <a:ext cx="1725560" cy="923330"/>
          </a:xfrm>
          <a:prstGeom prst="rect">
            <a:avLst/>
          </a:prstGeom>
          <a:noFill/>
          <a:ln w="19050">
            <a:solidFill>
              <a:schemeClr val="tx1"/>
            </a:solidFill>
          </a:ln>
        </p:spPr>
        <p:txBody>
          <a:bodyPr wrap="square" rtlCol="0">
            <a:spAutoFit/>
          </a:bodyPr>
          <a:lstStyle/>
          <a:p>
            <a:r>
              <a:rPr lang="nl-BE" dirty="0"/>
              <a:t>Quantum computing (</a:t>
            </a:r>
            <a:r>
              <a:rPr lang="nl-BE" dirty="0" err="1"/>
              <a:t>ext</a:t>
            </a:r>
            <a:r>
              <a:rPr lang="nl-BE" dirty="0"/>
              <a:t> – online)</a:t>
            </a:r>
            <a:endParaRPr lang="en-US" dirty="0"/>
          </a:p>
        </p:txBody>
      </p:sp>
      <p:sp>
        <p:nvSpPr>
          <p:cNvPr id="40" name="TextBox 39">
            <a:extLst>
              <a:ext uri="{FF2B5EF4-FFF2-40B4-BE49-F238E27FC236}">
                <a16:creationId xmlns:a16="http://schemas.microsoft.com/office/drawing/2014/main" id="{72E96852-6B4F-47B6-8944-8FB27D2E6583}"/>
              </a:ext>
            </a:extLst>
          </p:cNvPr>
          <p:cNvSpPr txBox="1"/>
          <p:nvPr/>
        </p:nvSpPr>
        <p:spPr>
          <a:xfrm>
            <a:off x="6321763" y="2284679"/>
            <a:ext cx="1465404" cy="369332"/>
          </a:xfrm>
          <a:prstGeom prst="rect">
            <a:avLst/>
          </a:prstGeom>
          <a:noFill/>
          <a:ln>
            <a:solidFill>
              <a:schemeClr val="tx1"/>
            </a:solidFill>
          </a:ln>
        </p:spPr>
        <p:txBody>
          <a:bodyPr wrap="square" rtlCol="0">
            <a:spAutoFit/>
          </a:bodyPr>
          <a:lstStyle/>
          <a:p>
            <a:r>
              <a:rPr lang="nl-BE" dirty="0">
                <a:solidFill>
                  <a:schemeClr val="tx1">
                    <a:lumMod val="75000"/>
                  </a:schemeClr>
                </a:solidFill>
              </a:rPr>
              <a:t>C</a:t>
            </a:r>
            <a:r>
              <a:rPr lang="pl-PL" dirty="0">
                <a:solidFill>
                  <a:schemeClr val="tx1">
                    <a:lumMod val="75000"/>
                  </a:schemeClr>
                </a:solidFill>
              </a:rPr>
              <a:t>Make intro</a:t>
            </a:r>
            <a:endParaRPr lang="nl-BE" dirty="0">
              <a:solidFill>
                <a:schemeClr val="tx1">
                  <a:lumMod val="75000"/>
                </a:schemeClr>
              </a:solidFill>
            </a:endParaRPr>
          </a:p>
        </p:txBody>
      </p:sp>
    </p:spTree>
    <p:extLst>
      <p:ext uri="{BB962C8B-B14F-4D97-AF65-F5344CB8AC3E}">
        <p14:creationId xmlns:p14="http://schemas.microsoft.com/office/powerpoint/2010/main" val="3274189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t>System tools - HDD</a:t>
            </a:r>
            <a:endParaRPr lang="en-US" altLang="en-US" dirty="0"/>
          </a:p>
        </p:txBody>
      </p:sp>
      <p:pic>
        <p:nvPicPr>
          <p:cNvPr id="2" name="Tijdelijke aanduiding voor inhoud 1"/>
          <p:cNvPicPr>
            <a:picLocks noGrp="1" noChangeAspect="1"/>
          </p:cNvPicPr>
          <p:nvPr>
            <p:ph idx="1"/>
          </p:nvPr>
        </p:nvPicPr>
        <p:blipFill>
          <a:blip r:embed="rId2"/>
          <a:stretch>
            <a:fillRect/>
          </a:stretch>
        </p:blipFill>
        <p:spPr>
          <a:xfrm>
            <a:off x="2176619" y="1349376"/>
            <a:ext cx="8108639" cy="4429125"/>
          </a:xfrm>
          <a:prstGeom prst="rect">
            <a:avLst/>
          </a:prstGeom>
        </p:spPr>
      </p:pic>
      <p:sp>
        <p:nvSpPr>
          <p:cNvPr id="5" name="Ovaal 4"/>
          <p:cNvSpPr/>
          <p:nvPr/>
        </p:nvSpPr>
        <p:spPr>
          <a:xfrm>
            <a:off x="7176120" y="4365104"/>
            <a:ext cx="648072"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01713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Questions and problems troubleshooting</a:t>
            </a:r>
            <a:endParaRPr lang="nl-BE" dirty="0"/>
          </a:p>
        </p:txBody>
      </p:sp>
      <p:sp>
        <p:nvSpPr>
          <p:cNvPr id="5" name="Slide Number Placeholder 4"/>
          <p:cNvSpPr>
            <a:spLocks noGrp="1"/>
          </p:cNvSpPr>
          <p:nvPr>
            <p:ph type="sldNum" sz="quarter" idx="4294967295"/>
          </p:nvPr>
        </p:nvSpPr>
        <p:spPr>
          <a:xfrm>
            <a:off x="0" y="6384925"/>
            <a:ext cx="501650" cy="365125"/>
          </a:xfrm>
        </p:spPr>
        <p:txBody>
          <a:bodyPr/>
          <a:lstStyle/>
          <a:p>
            <a:fld id="{F35D8031-C8E5-48F8-A3B6-81643B27A3AF}" type="slidenum">
              <a:rPr lang="nl-BE" smtClean="0"/>
              <a:pPr/>
              <a:t>2</a:t>
            </a:fld>
            <a:endParaRPr lang="nl-BE" dirty="0"/>
          </a:p>
        </p:txBody>
      </p:sp>
      <p:sp>
        <p:nvSpPr>
          <p:cNvPr id="8" name="TextBox 7"/>
          <p:cNvSpPr txBox="1"/>
          <p:nvPr/>
        </p:nvSpPr>
        <p:spPr>
          <a:xfrm>
            <a:off x="838200" y="1712565"/>
            <a:ext cx="4825752" cy="1708160"/>
          </a:xfrm>
          <a:prstGeom prst="rect">
            <a:avLst/>
          </a:prstGeom>
          <a:noFill/>
          <a:ln w="19050">
            <a:solidFill>
              <a:schemeClr val="accent5"/>
            </a:solidFill>
          </a:ln>
        </p:spPr>
        <p:txBody>
          <a:bodyPr wrap="square" rtlCol="0">
            <a:spAutoFit/>
          </a:bodyPr>
          <a:lstStyle/>
          <a:p>
            <a:pPr marL="342900" indent="-342900">
              <a:buFont typeface="Wingdings" panose="05000000000000000000" pitchFamily="2" charset="2"/>
              <a:buChar char="q"/>
            </a:pPr>
            <a:endParaRPr lang="en-US" sz="2100" dirty="0"/>
          </a:p>
          <a:p>
            <a:pPr marL="342900" indent="-342900">
              <a:buFont typeface="Wingdings" panose="05000000000000000000" pitchFamily="2" charset="2"/>
              <a:buChar char="q"/>
            </a:pPr>
            <a:r>
              <a:rPr lang="en-US" sz="2100" dirty="0"/>
              <a:t>Blackboard Collaborate session:</a:t>
            </a:r>
            <a:br>
              <a:rPr lang="en-US" sz="2100" dirty="0"/>
            </a:br>
            <a:r>
              <a:rPr lang="nl-BE" sz="2100" dirty="0">
                <a:hlinkClick r:id="rId2"/>
              </a:rPr>
              <a:t>https://eu.bbcollab.com/guest/ce4229a2f9eb4cc5b90f490d660eb1c2</a:t>
            </a:r>
            <a:endParaRPr lang="nl-BE" sz="2100" dirty="0"/>
          </a:p>
          <a:p>
            <a:endParaRPr lang="nl-BE" sz="2100" dirty="0"/>
          </a:p>
        </p:txBody>
      </p:sp>
      <p:pic>
        <p:nvPicPr>
          <p:cNvPr id="9" name="Picture 8" descr="Qr code&#10;&#10;Description automatically generated">
            <a:extLst>
              <a:ext uri="{FF2B5EF4-FFF2-40B4-BE49-F238E27FC236}">
                <a16:creationId xmlns:a16="http://schemas.microsoft.com/office/drawing/2014/main" id="{292010E3-2F65-43A4-A567-BBA95C0726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0055" y="1143852"/>
            <a:ext cx="4553745" cy="4553745"/>
          </a:xfrm>
          <a:prstGeom prst="rect">
            <a:avLst/>
          </a:prstGeom>
        </p:spPr>
      </p:pic>
      <p:sp>
        <p:nvSpPr>
          <p:cNvPr id="7" name="TextBox 6">
            <a:extLst>
              <a:ext uri="{FF2B5EF4-FFF2-40B4-BE49-F238E27FC236}">
                <a16:creationId xmlns:a16="http://schemas.microsoft.com/office/drawing/2014/main" id="{15BF12FE-57C5-4347-91B0-50DAD8D79B68}"/>
              </a:ext>
            </a:extLst>
          </p:cNvPr>
          <p:cNvSpPr txBox="1"/>
          <p:nvPr/>
        </p:nvSpPr>
        <p:spPr>
          <a:xfrm>
            <a:off x="838199" y="3761859"/>
            <a:ext cx="5368047" cy="954107"/>
          </a:xfrm>
          <a:prstGeom prst="rect">
            <a:avLst/>
          </a:prstGeom>
          <a:noFill/>
          <a:ln w="19050">
            <a:solidFill>
              <a:schemeClr val="accent5"/>
            </a:solidFill>
          </a:ln>
        </p:spPr>
        <p:txBody>
          <a:bodyPr wrap="square" rtlCol="0">
            <a:spAutoFit/>
          </a:bodyPr>
          <a:lstStyle/>
          <a:p>
            <a:r>
              <a:rPr lang="nl-BE" sz="2800" b="1" dirty="0" err="1">
                <a:solidFill>
                  <a:srgbClr val="DB6D32"/>
                </a:solidFill>
              </a:rPr>
              <a:t>Please</a:t>
            </a:r>
            <a:r>
              <a:rPr lang="nl-BE" sz="2800" b="1" dirty="0">
                <a:solidFill>
                  <a:srgbClr val="DB6D32"/>
                </a:solidFill>
              </a:rPr>
              <a:t> </a:t>
            </a:r>
            <a:r>
              <a:rPr lang="nl-BE" sz="2800" b="1" dirty="0" err="1">
                <a:solidFill>
                  <a:srgbClr val="DB6D32"/>
                </a:solidFill>
              </a:rPr>
              <a:t>provide</a:t>
            </a:r>
            <a:r>
              <a:rPr lang="nl-BE" sz="2800" b="1" dirty="0">
                <a:solidFill>
                  <a:srgbClr val="DB6D32"/>
                </a:solidFill>
              </a:rPr>
              <a:t> </a:t>
            </a:r>
            <a:r>
              <a:rPr lang="nl-BE" sz="2800" b="1">
                <a:solidFill>
                  <a:srgbClr val="DB6D32"/>
                </a:solidFill>
              </a:rPr>
              <a:t>your </a:t>
            </a:r>
            <a:r>
              <a:rPr lang="nl-BE" sz="2800" b="1" dirty="0">
                <a:solidFill>
                  <a:srgbClr val="DB6D32"/>
                </a:solidFill>
              </a:rPr>
              <a:t>e-mail </a:t>
            </a:r>
            <a:r>
              <a:rPr lang="nl-BE" sz="2800" b="1" dirty="0" err="1">
                <a:solidFill>
                  <a:srgbClr val="DB6D32"/>
                </a:solidFill>
              </a:rPr>
              <a:t>address</a:t>
            </a:r>
            <a:r>
              <a:rPr lang="nl-BE" sz="2800" b="1" dirty="0">
                <a:solidFill>
                  <a:srgbClr val="DB6D32"/>
                </a:solidFill>
              </a:rPr>
              <a:t> in chat – </a:t>
            </a:r>
            <a:r>
              <a:rPr lang="nl-BE" sz="2800" b="1" dirty="0" err="1">
                <a:solidFill>
                  <a:srgbClr val="DB6D32"/>
                </a:solidFill>
              </a:rPr>
              <a:t>otherwise</a:t>
            </a:r>
            <a:r>
              <a:rPr lang="nl-BE" sz="2800" b="1" dirty="0">
                <a:solidFill>
                  <a:srgbClr val="DB6D32"/>
                </a:solidFill>
              </a:rPr>
              <a:t> no </a:t>
            </a:r>
            <a:r>
              <a:rPr lang="nl-BE" sz="2800" b="1" dirty="0" err="1">
                <a:solidFill>
                  <a:srgbClr val="DB6D32"/>
                </a:solidFill>
              </a:rPr>
              <a:t>certificate</a:t>
            </a:r>
            <a:endParaRPr lang="nl-BE" sz="2800" b="1" dirty="0">
              <a:solidFill>
                <a:srgbClr val="DB6D32"/>
              </a:solidFill>
            </a:endParaRPr>
          </a:p>
        </p:txBody>
      </p:sp>
    </p:spTree>
    <p:extLst>
      <p:ext uri="{BB962C8B-B14F-4D97-AF65-F5344CB8AC3E}">
        <p14:creationId xmlns:p14="http://schemas.microsoft.com/office/powerpoint/2010/main" val="1902056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USB drive</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12285" y="1349376"/>
            <a:ext cx="8237304" cy="4429125"/>
          </a:xfrm>
          <a:prstGeom prst="rect">
            <a:avLst/>
          </a:prstGeom>
        </p:spPr>
      </p:pic>
      <p:sp>
        <p:nvSpPr>
          <p:cNvPr id="5" name="Ovaal 4"/>
          <p:cNvSpPr/>
          <p:nvPr/>
        </p:nvSpPr>
        <p:spPr>
          <a:xfrm>
            <a:off x="4367808" y="3284985"/>
            <a:ext cx="2592288" cy="657151"/>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77142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USB drive</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099843" y="1349376"/>
            <a:ext cx="8262188" cy="4429125"/>
          </a:xfrm>
          <a:prstGeom prst="rect">
            <a:avLst/>
          </a:prstGeom>
        </p:spPr>
      </p:pic>
    </p:spTree>
    <p:extLst>
      <p:ext uri="{BB962C8B-B14F-4D97-AF65-F5344CB8AC3E}">
        <p14:creationId xmlns:p14="http://schemas.microsoft.com/office/powerpoint/2010/main" val="25581593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4422" y="1349376"/>
            <a:ext cx="8153030" cy="4429125"/>
          </a:xfrm>
          <a:prstGeom prst="rect">
            <a:avLst/>
          </a:prstGeom>
        </p:spPr>
      </p:pic>
      <p:sp>
        <p:nvSpPr>
          <p:cNvPr id="5" name="Ovaal 4"/>
          <p:cNvSpPr/>
          <p:nvPr/>
        </p:nvSpPr>
        <p:spPr>
          <a:xfrm>
            <a:off x="6744072" y="2780929"/>
            <a:ext cx="504056" cy="566985"/>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919337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66261" y="1349376"/>
            <a:ext cx="8129352" cy="4429125"/>
          </a:xfrm>
          <a:prstGeom prst="rect">
            <a:avLst/>
          </a:prstGeom>
        </p:spPr>
      </p:pic>
      <p:sp>
        <p:nvSpPr>
          <p:cNvPr id="6" name="Ovaal 5"/>
          <p:cNvSpPr/>
          <p:nvPr/>
        </p:nvSpPr>
        <p:spPr>
          <a:xfrm>
            <a:off x="5375920" y="2780928"/>
            <a:ext cx="648072" cy="64807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84084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68405" y="1349376"/>
            <a:ext cx="8125064" cy="4429125"/>
          </a:xfrm>
          <a:prstGeom prst="rect">
            <a:avLst/>
          </a:prstGeom>
        </p:spPr>
      </p:pic>
      <p:sp>
        <p:nvSpPr>
          <p:cNvPr id="5" name="Ovaal 4"/>
          <p:cNvSpPr/>
          <p:nvPr/>
        </p:nvSpPr>
        <p:spPr>
          <a:xfrm>
            <a:off x="7248128" y="4365105"/>
            <a:ext cx="504056" cy="278953"/>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506628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60874" y="1349376"/>
            <a:ext cx="8140129" cy="4429125"/>
          </a:xfrm>
          <a:prstGeom prst="rect">
            <a:avLst/>
          </a:prstGeom>
        </p:spPr>
      </p:pic>
      <p:sp>
        <p:nvSpPr>
          <p:cNvPr id="5" name="Ovaal 4"/>
          <p:cNvSpPr/>
          <p:nvPr/>
        </p:nvSpPr>
        <p:spPr>
          <a:xfrm>
            <a:off x="5519936" y="3424461"/>
            <a:ext cx="432048"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99157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0801" y="1349376"/>
            <a:ext cx="8160275" cy="4429125"/>
          </a:xfrm>
          <a:prstGeom prst="rect">
            <a:avLst/>
          </a:prstGeom>
        </p:spPr>
      </p:pic>
      <p:sp>
        <p:nvSpPr>
          <p:cNvPr id="5" name="Ovaal 4"/>
          <p:cNvSpPr/>
          <p:nvPr/>
        </p:nvSpPr>
        <p:spPr>
          <a:xfrm>
            <a:off x="5807968" y="3424461"/>
            <a:ext cx="432048"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891730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5" name="Tijdelijke aanduiding voor inhoud 4"/>
          <p:cNvPicPr>
            <a:picLocks noGrp="1" noChangeAspect="1"/>
          </p:cNvPicPr>
          <p:nvPr>
            <p:ph idx="1"/>
          </p:nvPr>
        </p:nvPicPr>
        <p:blipFill>
          <a:blip r:embed="rId2"/>
          <a:stretch>
            <a:fillRect/>
          </a:stretch>
        </p:blipFill>
        <p:spPr>
          <a:xfrm>
            <a:off x="2172334" y="1349376"/>
            <a:ext cx="8117206" cy="4429125"/>
          </a:xfrm>
          <a:prstGeom prst="rect">
            <a:avLst/>
          </a:prstGeom>
        </p:spPr>
      </p:pic>
      <p:sp>
        <p:nvSpPr>
          <p:cNvPr id="6" name="Ovaal 5"/>
          <p:cNvSpPr/>
          <p:nvPr/>
        </p:nvSpPr>
        <p:spPr>
          <a:xfrm>
            <a:off x="6816080" y="4374184"/>
            <a:ext cx="576064"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88747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2272" y="1349376"/>
            <a:ext cx="8157330" cy="4429125"/>
          </a:xfrm>
          <a:prstGeom prst="rect">
            <a:avLst/>
          </a:prstGeom>
        </p:spPr>
      </p:pic>
      <p:sp>
        <p:nvSpPr>
          <p:cNvPr id="6" name="Ovaal 5"/>
          <p:cNvSpPr/>
          <p:nvPr/>
        </p:nvSpPr>
        <p:spPr>
          <a:xfrm>
            <a:off x="5087888" y="3714823"/>
            <a:ext cx="576064"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62109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334949" y="1334071"/>
            <a:ext cx="7791979" cy="4429125"/>
          </a:xfrm>
          <a:prstGeom prst="rect">
            <a:avLst/>
          </a:prstGeom>
        </p:spPr>
      </p:pic>
      <p:sp>
        <p:nvSpPr>
          <p:cNvPr id="5" name="Ovaal 4"/>
          <p:cNvSpPr/>
          <p:nvPr/>
        </p:nvSpPr>
        <p:spPr>
          <a:xfrm>
            <a:off x="6600056" y="3294064"/>
            <a:ext cx="360040" cy="206945"/>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2110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7920432" cy="512696"/>
          </a:xfrm>
        </p:spPr>
        <p:txBody>
          <a:bodyPr>
            <a:normAutofit fontScale="90000"/>
          </a:bodyPr>
          <a:lstStyle/>
          <a:p>
            <a:r>
              <a:rPr lang="en-US" dirty="0">
                <a:solidFill>
                  <a:schemeClr val="tx1"/>
                </a:solidFill>
              </a:rPr>
              <a:t>Overview</a:t>
            </a:r>
            <a:endParaRPr lang="nl-BE" dirty="0">
              <a:solidFill>
                <a:schemeClr val="tx1"/>
              </a:solidFill>
            </a:endParaRPr>
          </a:p>
        </p:txBody>
      </p:sp>
      <p:sp>
        <p:nvSpPr>
          <p:cNvPr id="3" name="Slide Number Placeholder 2"/>
          <p:cNvSpPr>
            <a:spLocks noGrp="1"/>
          </p:cNvSpPr>
          <p:nvPr>
            <p:ph type="sldNum" sz="quarter" idx="12"/>
          </p:nvPr>
        </p:nvSpPr>
        <p:spPr/>
        <p:txBody>
          <a:bodyPr/>
          <a:lstStyle/>
          <a:p>
            <a:fld id="{F35D8031-C8E5-48F8-A3B6-81643B27A3AF}" type="slidenum">
              <a:rPr lang="nl-BE" smtClean="0"/>
              <a:pPr/>
              <a:t>3</a:t>
            </a:fld>
            <a:endParaRPr lang="nl-BE" dirty="0"/>
          </a:p>
        </p:txBody>
      </p:sp>
      <p:sp>
        <p:nvSpPr>
          <p:cNvPr id="4" name="Content Placeholder 3"/>
          <p:cNvSpPr>
            <a:spLocks noGrp="1"/>
          </p:cNvSpPr>
          <p:nvPr>
            <p:ph idx="1"/>
          </p:nvPr>
        </p:nvSpPr>
        <p:spPr>
          <a:xfrm>
            <a:off x="2076576" y="908721"/>
            <a:ext cx="7907856" cy="1574945"/>
          </a:xfrm>
          <a:ln w="12700">
            <a:solidFill>
              <a:schemeClr val="tx1"/>
            </a:solidFill>
          </a:ln>
        </p:spPr>
        <p:txBody>
          <a:bodyPr/>
          <a:lstStyle/>
          <a:p>
            <a:r>
              <a:rPr lang="en-US" dirty="0"/>
              <a:t>Who is this course for?</a:t>
            </a:r>
            <a:br>
              <a:rPr lang="en-US" dirty="0"/>
            </a:br>
            <a:r>
              <a:rPr lang="en-US" dirty="0"/>
              <a:t>- You know Linux basics</a:t>
            </a:r>
            <a:br>
              <a:rPr lang="en-US" dirty="0"/>
            </a:br>
            <a:r>
              <a:rPr lang="en-US" dirty="0"/>
              <a:t>- You use HPC platforms</a:t>
            </a:r>
            <a:br>
              <a:rPr lang="en-US" dirty="0"/>
            </a:br>
            <a:r>
              <a:rPr lang="en-US" dirty="0"/>
              <a:t>- Need a generic overview of Linux tools</a:t>
            </a:r>
            <a:endParaRPr lang="nl-BE" dirty="0"/>
          </a:p>
        </p:txBody>
      </p:sp>
      <p:grpSp>
        <p:nvGrpSpPr>
          <p:cNvPr id="7" name="Group 6"/>
          <p:cNvGrpSpPr/>
          <p:nvPr/>
        </p:nvGrpSpPr>
        <p:grpSpPr>
          <a:xfrm>
            <a:off x="2076576" y="2852936"/>
            <a:ext cx="7907856" cy="2880320"/>
            <a:chOff x="552576" y="3068960"/>
            <a:chExt cx="7907856" cy="2880320"/>
          </a:xfrm>
        </p:grpSpPr>
        <p:sp>
          <p:nvSpPr>
            <p:cNvPr id="6" name="Content Placeholder 3"/>
            <p:cNvSpPr txBox="1">
              <a:spLocks/>
            </p:cNvSpPr>
            <p:nvPr/>
          </p:nvSpPr>
          <p:spPr>
            <a:xfrm>
              <a:off x="552576" y="3501008"/>
              <a:ext cx="7907856" cy="2448272"/>
            </a:xfrm>
            <a:prstGeom prst="rect">
              <a:avLst/>
            </a:prstGeom>
            <a:ln w="12700">
              <a:solidFill>
                <a:schemeClr val="tx1"/>
              </a:solidFill>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tx1"/>
                  </a:solidFill>
                </a:rPr>
                <a:t>Using NX</a:t>
              </a:r>
            </a:p>
            <a:p>
              <a:r>
                <a:rPr lang="en-US" dirty="0">
                  <a:solidFill>
                    <a:schemeClr val="tx1"/>
                  </a:solidFill>
                </a:rPr>
                <a:t>More Linux commands</a:t>
              </a:r>
            </a:p>
            <a:p>
              <a:r>
                <a:rPr lang="en-US" dirty="0">
                  <a:solidFill>
                    <a:schemeClr val="tx1"/>
                  </a:solidFill>
                </a:rPr>
                <a:t>Key Concepts, Redirection &amp; Pipes</a:t>
              </a:r>
            </a:p>
            <a:p>
              <a:r>
                <a:rPr lang="en-US" dirty="0">
                  <a:solidFill>
                    <a:schemeClr val="tx1"/>
                  </a:solidFill>
                </a:rPr>
                <a:t>Shell, Bash and Job Scripts</a:t>
              </a:r>
              <a:endParaRPr lang="fa-IR" dirty="0">
                <a:solidFill>
                  <a:schemeClr val="tx1"/>
                </a:solidFill>
              </a:endParaRPr>
            </a:p>
            <a:p>
              <a:r>
                <a:rPr lang="en-US" dirty="0">
                  <a:solidFill>
                    <a:schemeClr val="tx1"/>
                  </a:solidFill>
                </a:rPr>
                <a:t>Installing &amp; Compiling Code</a:t>
              </a:r>
              <a:endParaRPr lang="nl-BE" dirty="0">
                <a:solidFill>
                  <a:schemeClr val="tx1"/>
                </a:solidFill>
              </a:endParaRPr>
            </a:p>
          </p:txBody>
        </p:sp>
        <p:sp>
          <p:nvSpPr>
            <p:cNvPr id="5" name="Rectangle 4"/>
            <p:cNvSpPr/>
            <p:nvPr/>
          </p:nvSpPr>
          <p:spPr>
            <a:xfrm>
              <a:off x="7308304" y="3068960"/>
              <a:ext cx="1152128" cy="432048"/>
            </a:xfrm>
            <a:prstGeom prst="rect">
              <a:avLst/>
            </a:prstGeom>
            <a:solidFill>
              <a:srgbClr val="DB6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Outline</a:t>
              </a:r>
              <a:endParaRPr lang="nl-BE" dirty="0"/>
            </a:p>
          </p:txBody>
        </p:sp>
      </p:grpSp>
    </p:spTree>
    <p:extLst>
      <p:ext uri="{BB962C8B-B14F-4D97-AF65-F5344CB8AC3E}">
        <p14:creationId xmlns:p14="http://schemas.microsoft.com/office/powerpoint/2010/main" val="27514685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a:t>
            </a:r>
            <a:endParaRPr lang="en-US" altLang="en-US" dirty="0">
              <a:solidFill>
                <a:schemeClr val="tx1"/>
              </a:solidFill>
            </a:endParaRPr>
          </a:p>
        </p:txBody>
      </p:sp>
      <p:pic>
        <p:nvPicPr>
          <p:cNvPr id="5" name="Tijdelijke aanduiding voor inhoud 4"/>
          <p:cNvPicPr>
            <a:picLocks noGrp="1" noChangeAspect="1"/>
          </p:cNvPicPr>
          <p:nvPr>
            <p:ph idx="1"/>
          </p:nvPr>
        </p:nvPicPr>
        <p:blipFill>
          <a:blip r:embed="rId2"/>
          <a:stretch>
            <a:fillRect/>
          </a:stretch>
        </p:blipFill>
        <p:spPr>
          <a:xfrm>
            <a:off x="2154765" y="1349376"/>
            <a:ext cx="8152344" cy="4429125"/>
          </a:xfrm>
          <a:prstGeom prst="rect">
            <a:avLst/>
          </a:prstGeom>
        </p:spPr>
      </p:pic>
      <p:sp>
        <p:nvSpPr>
          <p:cNvPr id="6" name="Ovaal 5"/>
          <p:cNvSpPr/>
          <p:nvPr/>
        </p:nvSpPr>
        <p:spPr>
          <a:xfrm>
            <a:off x="5879976" y="2708920"/>
            <a:ext cx="576064" cy="720080"/>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316837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3739" y="1349376"/>
            <a:ext cx="8154396" cy="4429125"/>
          </a:xfrm>
          <a:prstGeom prst="rect">
            <a:avLst/>
          </a:prstGeom>
        </p:spPr>
      </p:pic>
      <p:sp>
        <p:nvSpPr>
          <p:cNvPr id="5" name="Ovaal 4"/>
          <p:cNvSpPr/>
          <p:nvPr/>
        </p:nvSpPr>
        <p:spPr>
          <a:xfrm>
            <a:off x="5087888" y="3726112"/>
            <a:ext cx="576064"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93818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838200" y="-136320"/>
            <a:ext cx="10515600" cy="1325563"/>
          </a:xfrm>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pic>
        <p:nvPicPr>
          <p:cNvPr id="7" name="Picture 6">
            <a:extLst>
              <a:ext uri="{FF2B5EF4-FFF2-40B4-BE49-F238E27FC236}">
                <a16:creationId xmlns:a16="http://schemas.microsoft.com/office/drawing/2014/main" id="{BFDAB657-9E8B-4881-96B7-EA4A1FD5916A}"/>
              </a:ext>
            </a:extLst>
          </p:cNvPr>
          <p:cNvPicPr>
            <a:picLocks noChangeAspect="1"/>
          </p:cNvPicPr>
          <p:nvPr/>
        </p:nvPicPr>
        <p:blipFill>
          <a:blip r:embed="rId2"/>
          <a:stretch>
            <a:fillRect/>
          </a:stretch>
        </p:blipFill>
        <p:spPr>
          <a:xfrm>
            <a:off x="891632" y="771895"/>
            <a:ext cx="10408736" cy="5638065"/>
          </a:xfrm>
          <a:prstGeom prst="rect">
            <a:avLst/>
          </a:prstGeom>
        </p:spPr>
      </p:pic>
      <p:sp>
        <p:nvSpPr>
          <p:cNvPr id="10" name="Ovaal 4">
            <a:extLst>
              <a:ext uri="{FF2B5EF4-FFF2-40B4-BE49-F238E27FC236}">
                <a16:creationId xmlns:a16="http://schemas.microsoft.com/office/drawing/2014/main" id="{F27D105C-C174-475A-B080-E7A0935AAC28}"/>
              </a:ext>
            </a:extLst>
          </p:cNvPr>
          <p:cNvSpPr/>
          <p:nvPr/>
        </p:nvSpPr>
        <p:spPr>
          <a:xfrm>
            <a:off x="1322133" y="771895"/>
            <a:ext cx="378848" cy="278953"/>
          </a:xfrm>
          <a:prstGeom prst="ellipse">
            <a:avLst/>
          </a:prstGeom>
          <a:noFill/>
          <a:ln w="31750">
            <a:solidFill>
              <a:srgbClr val="DB6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Ovaal 4">
            <a:extLst>
              <a:ext uri="{FF2B5EF4-FFF2-40B4-BE49-F238E27FC236}">
                <a16:creationId xmlns:a16="http://schemas.microsoft.com/office/drawing/2014/main" id="{C6DC0E35-F370-43D5-A273-91AA8AC05AEF}"/>
              </a:ext>
            </a:extLst>
          </p:cNvPr>
          <p:cNvSpPr/>
          <p:nvPr/>
        </p:nvSpPr>
        <p:spPr>
          <a:xfrm>
            <a:off x="1322133" y="1524063"/>
            <a:ext cx="1214590" cy="278953"/>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TextBox 8">
            <a:extLst>
              <a:ext uri="{FF2B5EF4-FFF2-40B4-BE49-F238E27FC236}">
                <a16:creationId xmlns:a16="http://schemas.microsoft.com/office/drawing/2014/main" id="{5029C8ED-30C5-4D4F-9672-749FA3B1491C}"/>
              </a:ext>
            </a:extLst>
          </p:cNvPr>
          <p:cNvSpPr txBox="1"/>
          <p:nvPr/>
        </p:nvSpPr>
        <p:spPr>
          <a:xfrm>
            <a:off x="891633" y="3223783"/>
            <a:ext cx="4080962" cy="2862322"/>
          </a:xfrm>
          <a:prstGeom prst="rect">
            <a:avLst/>
          </a:prstGeom>
          <a:noFill/>
        </p:spPr>
        <p:txBody>
          <a:bodyPr wrap="square">
            <a:spAutoFit/>
          </a:bodyPr>
          <a:lstStyle/>
          <a:p>
            <a:endParaRPr lang="nl-BE" b="1" dirty="0"/>
          </a:p>
          <a:p>
            <a:r>
              <a:rPr lang="nl-BE" b="1" dirty="0"/>
              <a:t>    </a:t>
            </a:r>
            <a:r>
              <a:rPr lang="nl-BE" b="1" dirty="0">
                <a:solidFill>
                  <a:schemeClr val="bg1"/>
                </a:solidFill>
              </a:rPr>
              <a:t>Server: shares.kuleuven.be</a:t>
            </a:r>
          </a:p>
          <a:p>
            <a:r>
              <a:rPr lang="nl-BE" b="1" dirty="0">
                <a:solidFill>
                  <a:schemeClr val="bg1"/>
                </a:solidFill>
              </a:rPr>
              <a:t>    Type: Windows share</a:t>
            </a:r>
          </a:p>
          <a:p>
            <a:r>
              <a:rPr lang="nl-BE" b="1" dirty="0">
                <a:solidFill>
                  <a:schemeClr val="bg1"/>
                </a:solidFill>
              </a:rPr>
              <a:t>    Share: </a:t>
            </a:r>
            <a:r>
              <a:rPr lang="nl-BE" b="1" dirty="0" err="1">
                <a:solidFill>
                  <a:schemeClr val="bg1"/>
                </a:solidFill>
              </a:rPr>
              <a:t>lvs</a:t>
            </a:r>
            <a:r>
              <a:rPr lang="nl-BE" b="1" dirty="0">
                <a:solidFill>
                  <a:schemeClr val="bg1"/>
                </a:solidFill>
              </a:rPr>
              <a:t> (</a:t>
            </a:r>
            <a:r>
              <a:rPr lang="nl-BE" b="1" dirty="0" err="1">
                <a:solidFill>
                  <a:schemeClr val="bg1"/>
                </a:solidFill>
              </a:rPr>
              <a:t>for</a:t>
            </a:r>
            <a:r>
              <a:rPr lang="nl-BE" b="1" dirty="0">
                <a:solidFill>
                  <a:schemeClr val="bg1"/>
                </a:solidFill>
              </a:rPr>
              <a:t> LVS)</a:t>
            </a:r>
          </a:p>
          <a:p>
            <a:r>
              <a:rPr lang="nl-BE" b="1" dirty="0">
                <a:solidFill>
                  <a:schemeClr val="bg1"/>
                </a:solidFill>
              </a:rPr>
              <a:t>             users (</a:t>
            </a:r>
            <a:r>
              <a:rPr lang="nl-BE" b="1" dirty="0" err="1">
                <a:solidFill>
                  <a:schemeClr val="bg1"/>
                </a:solidFill>
              </a:rPr>
              <a:t>for</a:t>
            </a:r>
            <a:r>
              <a:rPr lang="nl-BE" b="1" dirty="0">
                <a:solidFill>
                  <a:schemeClr val="bg1"/>
                </a:solidFill>
              </a:rPr>
              <a:t> I-drive) </a:t>
            </a:r>
          </a:p>
          <a:p>
            <a:r>
              <a:rPr lang="nl-BE" b="1" dirty="0">
                <a:solidFill>
                  <a:schemeClr val="bg1"/>
                </a:solidFill>
              </a:rPr>
              <a:t>             shares (</a:t>
            </a:r>
            <a:r>
              <a:rPr lang="nl-BE" b="1" dirty="0" err="1">
                <a:solidFill>
                  <a:schemeClr val="bg1"/>
                </a:solidFill>
              </a:rPr>
              <a:t>for</a:t>
            </a:r>
            <a:r>
              <a:rPr lang="nl-BE" b="1" dirty="0">
                <a:solidFill>
                  <a:schemeClr val="bg1"/>
                </a:solidFill>
              </a:rPr>
              <a:t> J-drive)</a:t>
            </a:r>
          </a:p>
          <a:p>
            <a:r>
              <a:rPr lang="nl-BE" b="1" dirty="0">
                <a:solidFill>
                  <a:schemeClr val="bg1"/>
                </a:solidFill>
              </a:rPr>
              <a:t>    Folder: /</a:t>
            </a:r>
          </a:p>
          <a:p>
            <a:r>
              <a:rPr lang="nl-BE" b="1" dirty="0">
                <a:solidFill>
                  <a:schemeClr val="bg1"/>
                </a:solidFill>
              </a:rPr>
              <a:t>    Domain Name: </a:t>
            </a:r>
            <a:r>
              <a:rPr lang="nl-BE" b="1" dirty="0" err="1">
                <a:solidFill>
                  <a:schemeClr val="bg1"/>
                </a:solidFill>
              </a:rPr>
              <a:t>luna</a:t>
            </a:r>
            <a:endParaRPr lang="nl-BE" b="1" dirty="0">
              <a:solidFill>
                <a:schemeClr val="bg1"/>
              </a:solidFill>
            </a:endParaRPr>
          </a:p>
          <a:p>
            <a:r>
              <a:rPr lang="nl-BE" b="1" dirty="0">
                <a:solidFill>
                  <a:schemeClr val="bg1"/>
                </a:solidFill>
              </a:rPr>
              <a:t>    User Name: u-</a:t>
            </a:r>
            <a:r>
              <a:rPr lang="nl-BE" b="1" dirty="0" err="1">
                <a:solidFill>
                  <a:schemeClr val="bg1"/>
                </a:solidFill>
              </a:rPr>
              <a:t>number</a:t>
            </a:r>
            <a:endParaRPr lang="nl-BE" b="1" dirty="0">
              <a:solidFill>
                <a:schemeClr val="bg1"/>
              </a:solidFill>
            </a:endParaRPr>
          </a:p>
          <a:p>
            <a:r>
              <a:rPr lang="nl-BE" b="1" dirty="0">
                <a:solidFill>
                  <a:schemeClr val="bg1"/>
                </a:solidFill>
              </a:rPr>
              <a:t>    Password: password </a:t>
            </a:r>
            <a:r>
              <a:rPr lang="nl-BE" b="1" dirty="0" err="1">
                <a:solidFill>
                  <a:schemeClr val="bg1"/>
                </a:solidFill>
              </a:rPr>
              <a:t>for</a:t>
            </a:r>
            <a:r>
              <a:rPr lang="nl-BE" b="1" dirty="0">
                <a:solidFill>
                  <a:schemeClr val="bg1"/>
                </a:solidFill>
              </a:rPr>
              <a:t> u-</a:t>
            </a:r>
            <a:r>
              <a:rPr lang="nl-BE" b="1" dirty="0" err="1">
                <a:solidFill>
                  <a:schemeClr val="bg1"/>
                </a:solidFill>
              </a:rPr>
              <a:t>number</a:t>
            </a:r>
            <a:endParaRPr lang="nl-BE" b="1" dirty="0">
              <a:solidFill>
                <a:schemeClr val="bg1"/>
              </a:solidFill>
            </a:endParaRPr>
          </a:p>
        </p:txBody>
      </p:sp>
    </p:spTree>
    <p:extLst>
      <p:ext uri="{BB962C8B-B14F-4D97-AF65-F5344CB8AC3E}">
        <p14:creationId xmlns:p14="http://schemas.microsoft.com/office/powerpoint/2010/main" val="317420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pic>
        <p:nvPicPr>
          <p:cNvPr id="7" name="Picture 6">
            <a:extLst>
              <a:ext uri="{FF2B5EF4-FFF2-40B4-BE49-F238E27FC236}">
                <a16:creationId xmlns:a16="http://schemas.microsoft.com/office/drawing/2014/main" id="{BFDAB657-9E8B-4881-96B7-EA4A1FD5916A}"/>
              </a:ext>
            </a:extLst>
          </p:cNvPr>
          <p:cNvPicPr>
            <a:picLocks noChangeAspect="1"/>
          </p:cNvPicPr>
          <p:nvPr/>
        </p:nvPicPr>
        <p:blipFill>
          <a:blip r:embed="rId2"/>
          <a:stretch>
            <a:fillRect/>
          </a:stretch>
        </p:blipFill>
        <p:spPr>
          <a:xfrm>
            <a:off x="1075341" y="1283173"/>
            <a:ext cx="8953752" cy="4849949"/>
          </a:xfrm>
          <a:prstGeom prst="rect">
            <a:avLst/>
          </a:prstGeom>
        </p:spPr>
      </p:pic>
      <p:pic>
        <p:nvPicPr>
          <p:cNvPr id="8" name="Picture 7">
            <a:extLst>
              <a:ext uri="{FF2B5EF4-FFF2-40B4-BE49-F238E27FC236}">
                <a16:creationId xmlns:a16="http://schemas.microsoft.com/office/drawing/2014/main" id="{5A51BBE8-26D3-470B-9BCD-927DB42097F8}"/>
              </a:ext>
            </a:extLst>
          </p:cNvPr>
          <p:cNvPicPr>
            <a:picLocks noChangeAspect="1"/>
          </p:cNvPicPr>
          <p:nvPr/>
        </p:nvPicPr>
        <p:blipFill>
          <a:blip r:embed="rId3"/>
          <a:stretch>
            <a:fillRect/>
          </a:stretch>
        </p:blipFill>
        <p:spPr>
          <a:xfrm>
            <a:off x="2582373" y="2445055"/>
            <a:ext cx="2771775" cy="2933700"/>
          </a:xfrm>
          <a:prstGeom prst="rect">
            <a:avLst/>
          </a:prstGeom>
        </p:spPr>
      </p:pic>
      <p:pic>
        <p:nvPicPr>
          <p:cNvPr id="9" name="Picture 8">
            <a:extLst>
              <a:ext uri="{FF2B5EF4-FFF2-40B4-BE49-F238E27FC236}">
                <a16:creationId xmlns:a16="http://schemas.microsoft.com/office/drawing/2014/main" id="{BD1B0F09-BF89-43B3-9EC9-EDB8ECA93BAA}"/>
              </a:ext>
            </a:extLst>
          </p:cNvPr>
          <p:cNvPicPr>
            <a:picLocks noChangeAspect="1"/>
          </p:cNvPicPr>
          <p:nvPr/>
        </p:nvPicPr>
        <p:blipFill>
          <a:blip r:embed="rId4"/>
          <a:stretch>
            <a:fillRect/>
          </a:stretch>
        </p:blipFill>
        <p:spPr>
          <a:xfrm>
            <a:off x="6270551" y="2445055"/>
            <a:ext cx="2724150" cy="2905125"/>
          </a:xfrm>
          <a:prstGeom prst="rect">
            <a:avLst/>
          </a:prstGeom>
        </p:spPr>
      </p:pic>
      <p:pic>
        <p:nvPicPr>
          <p:cNvPr id="2" name="Picture 1">
            <a:extLst>
              <a:ext uri="{FF2B5EF4-FFF2-40B4-BE49-F238E27FC236}">
                <a16:creationId xmlns:a16="http://schemas.microsoft.com/office/drawing/2014/main" id="{E887EA48-4739-4639-B14E-D82695B421E6}"/>
              </a:ext>
            </a:extLst>
          </p:cNvPr>
          <p:cNvPicPr>
            <a:picLocks noChangeAspect="1"/>
          </p:cNvPicPr>
          <p:nvPr/>
        </p:nvPicPr>
        <p:blipFill>
          <a:blip r:embed="rId5"/>
          <a:stretch>
            <a:fillRect/>
          </a:stretch>
        </p:blipFill>
        <p:spPr>
          <a:xfrm>
            <a:off x="2582373" y="2412233"/>
            <a:ext cx="2771775" cy="3260067"/>
          </a:xfrm>
          <a:prstGeom prst="rect">
            <a:avLst/>
          </a:prstGeom>
        </p:spPr>
      </p:pic>
      <p:pic>
        <p:nvPicPr>
          <p:cNvPr id="3" name="Picture 2">
            <a:extLst>
              <a:ext uri="{FF2B5EF4-FFF2-40B4-BE49-F238E27FC236}">
                <a16:creationId xmlns:a16="http://schemas.microsoft.com/office/drawing/2014/main" id="{8946DA38-98F6-4C84-B0A4-486C36937D96}"/>
              </a:ext>
            </a:extLst>
          </p:cNvPr>
          <p:cNvPicPr>
            <a:picLocks noChangeAspect="1"/>
          </p:cNvPicPr>
          <p:nvPr/>
        </p:nvPicPr>
        <p:blipFill>
          <a:blip r:embed="rId6"/>
          <a:stretch>
            <a:fillRect/>
          </a:stretch>
        </p:blipFill>
        <p:spPr>
          <a:xfrm>
            <a:off x="6270551" y="2445055"/>
            <a:ext cx="2724150" cy="3189937"/>
          </a:xfrm>
          <a:prstGeom prst="rect">
            <a:avLst/>
          </a:prstGeom>
        </p:spPr>
      </p:pic>
    </p:spTree>
    <p:extLst>
      <p:ext uri="{BB962C8B-B14F-4D97-AF65-F5344CB8AC3E}">
        <p14:creationId xmlns:p14="http://schemas.microsoft.com/office/powerpoint/2010/main" val="2538089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BE" altLang="en-US" dirty="0">
                <a:solidFill>
                  <a:schemeClr val="tx1"/>
                </a:solidFill>
              </a:rPr>
              <a:t>NX – </a:t>
            </a:r>
            <a:r>
              <a:rPr lang="nl-BE" altLang="en-US" dirty="0" err="1">
                <a:solidFill>
                  <a:schemeClr val="tx1"/>
                </a:solidFill>
              </a:rPr>
              <a:t>adjusting</a:t>
            </a:r>
            <a:r>
              <a:rPr lang="nl-BE" altLang="en-US" dirty="0">
                <a:solidFill>
                  <a:schemeClr val="tx1"/>
                </a:solidFill>
              </a:rPr>
              <a:t> terminal</a:t>
            </a:r>
            <a:endParaRPr lang="en-US" altLang="en-US" dirty="0">
              <a:solidFill>
                <a:schemeClr val="tx1"/>
              </a:solidFill>
            </a:endParaRPr>
          </a:p>
        </p:txBody>
      </p:sp>
      <p:pic>
        <p:nvPicPr>
          <p:cNvPr id="6" name="Picture 5">
            <a:extLst>
              <a:ext uri="{FF2B5EF4-FFF2-40B4-BE49-F238E27FC236}">
                <a16:creationId xmlns:a16="http://schemas.microsoft.com/office/drawing/2014/main" id="{C07AC55E-EAEC-4CA9-BAEC-5C6A87B56256}"/>
              </a:ext>
            </a:extLst>
          </p:cNvPr>
          <p:cNvPicPr>
            <a:picLocks noChangeAspect="1"/>
          </p:cNvPicPr>
          <p:nvPr/>
        </p:nvPicPr>
        <p:blipFill>
          <a:blip r:embed="rId2"/>
          <a:stretch>
            <a:fillRect/>
          </a:stretch>
        </p:blipFill>
        <p:spPr>
          <a:xfrm>
            <a:off x="838200" y="1418705"/>
            <a:ext cx="6267450" cy="4419600"/>
          </a:xfrm>
          <a:prstGeom prst="rect">
            <a:avLst/>
          </a:prstGeom>
        </p:spPr>
      </p:pic>
      <p:sp>
        <p:nvSpPr>
          <p:cNvPr id="10" name="TextBox 9">
            <a:extLst>
              <a:ext uri="{FF2B5EF4-FFF2-40B4-BE49-F238E27FC236}">
                <a16:creationId xmlns:a16="http://schemas.microsoft.com/office/drawing/2014/main" id="{6ADCD41D-ECA5-452F-9D1F-5E1904A8E193}"/>
              </a:ext>
            </a:extLst>
          </p:cNvPr>
          <p:cNvSpPr txBox="1"/>
          <p:nvPr/>
        </p:nvSpPr>
        <p:spPr>
          <a:xfrm>
            <a:off x="7252508" y="1874179"/>
            <a:ext cx="4939492" cy="1754326"/>
          </a:xfrm>
          <a:prstGeom prst="rect">
            <a:avLst/>
          </a:prstGeom>
          <a:noFill/>
        </p:spPr>
        <p:txBody>
          <a:bodyPr wrap="square" rtlCol="0">
            <a:spAutoFit/>
          </a:bodyPr>
          <a:lstStyle/>
          <a:p>
            <a:r>
              <a:rPr lang="nl-BE" dirty="0" err="1"/>
              <a:t>To</a:t>
            </a:r>
            <a:r>
              <a:rPr lang="nl-BE" dirty="0"/>
              <a:t> </a:t>
            </a:r>
            <a:r>
              <a:rPr lang="nl-BE" dirty="0" err="1"/>
              <a:t>remove</a:t>
            </a:r>
            <a:r>
              <a:rPr lang="nl-BE" dirty="0"/>
              <a:t> </a:t>
            </a:r>
            <a:r>
              <a:rPr lang="nl-BE" dirty="0" err="1"/>
              <a:t>the</a:t>
            </a:r>
            <a:r>
              <a:rPr lang="nl-BE" dirty="0"/>
              <a:t> </a:t>
            </a:r>
            <a:r>
              <a:rPr lang="nl-BE" dirty="0" err="1"/>
              <a:t>autojump</a:t>
            </a:r>
            <a:r>
              <a:rPr lang="nl-BE" dirty="0"/>
              <a:t> line</a:t>
            </a:r>
          </a:p>
          <a:p>
            <a:r>
              <a:rPr lang="nl-BE" dirty="0"/>
              <a:t>type in </a:t>
            </a:r>
            <a:r>
              <a:rPr lang="nl-BE" dirty="0" err="1"/>
              <a:t>the</a:t>
            </a:r>
            <a:r>
              <a:rPr lang="nl-BE" dirty="0"/>
              <a:t> terminal</a:t>
            </a:r>
          </a:p>
          <a:p>
            <a:r>
              <a:rPr lang="nl-BE" sz="1800" dirty="0">
                <a:effectLst/>
                <a:latin typeface="Courier New" panose="02070309020205020404" pitchFamily="49" charset="0"/>
                <a:cs typeface="Courier New" panose="02070309020205020404" pitchFamily="49" charset="0"/>
              </a:rPr>
              <a:t>$ source /etc/profile.d/autojump.sh</a:t>
            </a:r>
            <a:endParaRPr lang="nl-BE" dirty="0">
              <a:latin typeface="Courier New" panose="02070309020205020404" pitchFamily="49" charset="0"/>
              <a:cs typeface="Courier New" panose="02070309020205020404" pitchFamily="49" charset="0"/>
            </a:endParaRPr>
          </a:p>
          <a:p>
            <a:r>
              <a:rPr lang="nl-BE" dirty="0"/>
              <a:t>Or </a:t>
            </a:r>
            <a:r>
              <a:rPr lang="nl-BE" dirty="0" err="1"/>
              <a:t>add</a:t>
            </a:r>
            <a:r>
              <a:rPr lang="nl-BE" dirty="0"/>
              <a:t> </a:t>
            </a:r>
            <a:r>
              <a:rPr lang="nl-BE" dirty="0" err="1"/>
              <a:t>into</a:t>
            </a:r>
            <a:r>
              <a:rPr lang="nl-BE" dirty="0"/>
              <a:t> .</a:t>
            </a:r>
            <a:r>
              <a:rPr lang="nl-BE" dirty="0" err="1"/>
              <a:t>bashrc</a:t>
            </a:r>
            <a:r>
              <a:rPr lang="nl-BE" dirty="0"/>
              <a:t> file in </a:t>
            </a:r>
            <a:r>
              <a:rPr lang="nl-BE" dirty="0" err="1"/>
              <a:t>your</a:t>
            </a:r>
            <a:r>
              <a:rPr lang="nl-BE" dirty="0"/>
              <a:t> home directory</a:t>
            </a:r>
          </a:p>
          <a:p>
            <a:r>
              <a:rPr lang="nl-BE" sz="1800" dirty="0">
                <a:effectLst/>
                <a:latin typeface="Segoe UI" panose="020B0502040204020203" pitchFamily="34" charset="0"/>
              </a:rPr>
              <a:t> </a:t>
            </a:r>
            <a:r>
              <a:rPr lang="nl-BE" sz="1800" dirty="0">
                <a:effectLst/>
                <a:latin typeface="Courier New" panose="02070309020205020404" pitchFamily="49" charset="0"/>
                <a:cs typeface="Courier New" panose="02070309020205020404" pitchFamily="49" charset="0"/>
              </a:rPr>
              <a:t>source /etc/profile.d/autojump.sh</a:t>
            </a:r>
            <a:endParaRPr lang="nl-BE" dirty="0">
              <a:latin typeface="Courier New" panose="02070309020205020404" pitchFamily="49" charset="0"/>
              <a:cs typeface="Courier New" panose="02070309020205020404" pitchFamily="49" charset="0"/>
            </a:endParaRPr>
          </a:p>
        </p:txBody>
      </p:sp>
      <p:pic>
        <p:nvPicPr>
          <p:cNvPr id="12" name="Picture 11">
            <a:extLst>
              <a:ext uri="{FF2B5EF4-FFF2-40B4-BE49-F238E27FC236}">
                <a16:creationId xmlns:a16="http://schemas.microsoft.com/office/drawing/2014/main" id="{049550F0-F101-480F-9195-CAC43A437C6A}"/>
              </a:ext>
            </a:extLst>
          </p:cNvPr>
          <p:cNvPicPr>
            <a:picLocks noChangeAspect="1"/>
          </p:cNvPicPr>
          <p:nvPr/>
        </p:nvPicPr>
        <p:blipFill>
          <a:blip r:embed="rId3"/>
          <a:stretch>
            <a:fillRect/>
          </a:stretch>
        </p:blipFill>
        <p:spPr>
          <a:xfrm>
            <a:off x="847725" y="1409180"/>
            <a:ext cx="6248400" cy="4429125"/>
          </a:xfrm>
          <a:prstGeom prst="rect">
            <a:avLst/>
          </a:prstGeom>
        </p:spPr>
      </p:pic>
    </p:spTree>
    <p:extLst>
      <p:ext uri="{BB962C8B-B14F-4D97-AF65-F5344CB8AC3E}">
        <p14:creationId xmlns:p14="http://schemas.microsoft.com/office/powerpoint/2010/main" val="288142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ltLang="nl-BE" dirty="0">
                <a:solidFill>
                  <a:schemeClr val="tx1"/>
                </a:solidFill>
              </a:rPr>
              <a:t>Linux shell</a:t>
            </a:r>
            <a:endParaRPr lang="nl-BE" dirty="0">
              <a:solidFill>
                <a:schemeClr val="tx1"/>
              </a:solidFill>
            </a:endParaRPr>
          </a:p>
        </p:txBody>
      </p:sp>
      <p:sp>
        <p:nvSpPr>
          <p:cNvPr id="3" name="Content Placeholder 2"/>
          <p:cNvSpPr>
            <a:spLocks noGrp="1"/>
          </p:cNvSpPr>
          <p:nvPr>
            <p:ph idx="1"/>
          </p:nvPr>
        </p:nvSpPr>
        <p:spPr>
          <a:xfrm>
            <a:off x="2064000" y="1349999"/>
            <a:ext cx="5189162" cy="4428000"/>
          </a:xfrm>
        </p:spPr>
        <p:txBody>
          <a:bodyPr/>
          <a:lstStyle/>
          <a:p>
            <a:pPr lvl="0"/>
            <a:r>
              <a:rPr lang="en-US" sz="1600" dirty="0"/>
              <a:t>Shell interprets the command and request service from kernel</a:t>
            </a:r>
          </a:p>
          <a:p>
            <a:pPr lvl="0"/>
            <a:r>
              <a:rPr lang="en-US" sz="1600" dirty="0"/>
              <a:t>Similar to DOS but DOS has only one set of interface while Linux can select different shell</a:t>
            </a:r>
          </a:p>
          <a:p>
            <a:pPr lvl="0"/>
            <a:r>
              <a:rPr lang="en-US" sz="1600" dirty="0"/>
              <a:t>Bourne Again shell (Bash), TC shell (</a:t>
            </a:r>
            <a:r>
              <a:rPr lang="en-US" sz="1600" dirty="0" err="1"/>
              <a:t>Tcsh</a:t>
            </a:r>
            <a:r>
              <a:rPr lang="en-US" sz="1600" dirty="0"/>
              <a:t>), Z shell (</a:t>
            </a:r>
            <a:r>
              <a:rPr lang="en-US" sz="1600" dirty="0" err="1"/>
              <a:t>Zsh</a:t>
            </a:r>
            <a:r>
              <a:rPr lang="en-US" sz="1600" dirty="0"/>
              <a:t>)</a:t>
            </a:r>
          </a:p>
          <a:p>
            <a:pPr lvl="0"/>
            <a:r>
              <a:rPr lang="en-US" sz="1600" dirty="0"/>
              <a:t>Different shell has similar but different functionality</a:t>
            </a:r>
          </a:p>
          <a:p>
            <a:pPr lvl="0"/>
            <a:r>
              <a:rPr lang="en-US" sz="1600" dirty="0"/>
              <a:t>Bash is the default for Linux</a:t>
            </a:r>
          </a:p>
          <a:p>
            <a:pPr lvl="0"/>
            <a:r>
              <a:rPr lang="en-US" sz="1600" dirty="0"/>
              <a:t>Graphical user interface of Linux is in fact an application program work on the shell</a:t>
            </a:r>
          </a:p>
          <a:p>
            <a:pPr lvl="0"/>
            <a:r>
              <a:rPr lang="pl-PL" sz="1600" dirty="0"/>
              <a:t>Special (visual) type of shell is mc (midnight commander) – easy to process files</a:t>
            </a:r>
          </a:p>
        </p:txBody>
      </p:sp>
      <p:sp>
        <p:nvSpPr>
          <p:cNvPr id="4" name="Slide Number Placeholder 3"/>
          <p:cNvSpPr>
            <a:spLocks noGrp="1"/>
          </p:cNvSpPr>
          <p:nvPr>
            <p:ph type="sldNum" sz="quarter" idx="12"/>
          </p:nvPr>
        </p:nvSpPr>
        <p:spPr/>
        <p:txBody>
          <a:bodyPr/>
          <a:lstStyle/>
          <a:p>
            <a:fld id="{78CD8E6A-08C9-49B9-A7D5-27A98AD8C28F}" type="slidenum">
              <a:rPr lang="nl-NL" smtClean="0"/>
              <a:pPr/>
              <a:t>35</a:t>
            </a:fld>
            <a:endParaRPr lang="nl-NL"/>
          </a:p>
        </p:txBody>
      </p:sp>
      <p:grpSp>
        <p:nvGrpSpPr>
          <p:cNvPr id="5" name="Groep 4"/>
          <p:cNvGrpSpPr/>
          <p:nvPr/>
        </p:nvGrpSpPr>
        <p:grpSpPr>
          <a:xfrm>
            <a:off x="7188075" y="1219200"/>
            <a:ext cx="3276600" cy="2971800"/>
            <a:chOff x="5410200" y="1219200"/>
            <a:chExt cx="3276600" cy="2971800"/>
          </a:xfrm>
        </p:grpSpPr>
        <p:grpSp>
          <p:nvGrpSpPr>
            <p:cNvPr id="6" name="Groep 5"/>
            <p:cNvGrpSpPr/>
            <p:nvPr/>
          </p:nvGrpSpPr>
          <p:grpSpPr>
            <a:xfrm>
              <a:off x="5410200" y="1219200"/>
              <a:ext cx="3276600" cy="2971800"/>
              <a:chOff x="5410200" y="1219200"/>
              <a:chExt cx="3276600" cy="2971800"/>
            </a:xfrm>
          </p:grpSpPr>
          <p:grpSp>
            <p:nvGrpSpPr>
              <p:cNvPr id="8" name="Group 14"/>
              <p:cNvGrpSpPr>
                <a:grpSpLocks/>
              </p:cNvGrpSpPr>
              <p:nvPr/>
            </p:nvGrpSpPr>
            <p:grpSpPr bwMode="auto">
              <a:xfrm>
                <a:off x="5410200" y="1905000"/>
                <a:ext cx="3276600" cy="2286000"/>
                <a:chOff x="432" y="1200"/>
                <a:chExt cx="2496" cy="1872"/>
              </a:xfrm>
            </p:grpSpPr>
            <p:sp>
              <p:nvSpPr>
                <p:cNvPr id="15" name="Oval 9"/>
                <p:cNvSpPr>
                  <a:spLocks noChangeArrowheads="1"/>
                </p:cNvSpPr>
                <p:nvPr/>
              </p:nvSpPr>
              <p:spPr bwMode="auto">
                <a:xfrm>
                  <a:off x="432" y="1200"/>
                  <a:ext cx="2496" cy="187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a:p>
              </p:txBody>
            </p:sp>
            <p:sp>
              <p:nvSpPr>
                <p:cNvPr id="16" name="Oval 7"/>
                <p:cNvSpPr>
                  <a:spLocks noChangeArrowheads="1"/>
                </p:cNvSpPr>
                <p:nvPr/>
              </p:nvSpPr>
              <p:spPr bwMode="auto">
                <a:xfrm>
                  <a:off x="1008" y="1632"/>
                  <a:ext cx="1296" cy="1056"/>
                </a:xfrm>
                <a:prstGeom prst="ellipse">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a:solidFill>
                        <a:schemeClr val="bg1"/>
                      </a:solidFill>
                      <a:ea typeface="新細明體" panose="02020500000000000000" pitchFamily="18" charset="-120"/>
                    </a:rPr>
                    <a:t>Kernel</a:t>
                  </a:r>
                </a:p>
              </p:txBody>
            </p:sp>
          </p:grpSp>
          <p:sp>
            <p:nvSpPr>
              <p:cNvPr id="9" name="Text Box 11"/>
              <p:cNvSpPr txBox="1">
                <a:spLocks noChangeArrowheads="1"/>
              </p:cNvSpPr>
              <p:nvPr/>
            </p:nvSpPr>
            <p:spPr bwMode="auto">
              <a:xfrm>
                <a:off x="5775325" y="1565275"/>
                <a:ext cx="33054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ea typeface="新細明體" panose="02020500000000000000" pitchFamily="18" charset="-120"/>
                  </a:rPr>
                  <a:t>ls</a:t>
                </a:r>
              </a:p>
            </p:txBody>
          </p:sp>
          <p:sp>
            <p:nvSpPr>
              <p:cNvPr id="10" name="Text Box 12"/>
              <p:cNvSpPr txBox="1">
                <a:spLocks noChangeArrowheads="1"/>
              </p:cNvSpPr>
              <p:nvPr/>
            </p:nvSpPr>
            <p:spPr bwMode="auto">
              <a:xfrm>
                <a:off x="8001000" y="1524000"/>
                <a:ext cx="6110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ea typeface="新細明體" panose="02020500000000000000" pitchFamily="18" charset="-120"/>
                  </a:rPr>
                  <a:t>pwd</a:t>
                </a:r>
              </a:p>
            </p:txBody>
          </p:sp>
          <p:sp>
            <p:nvSpPr>
              <p:cNvPr id="11" name="Text Box 13"/>
              <p:cNvSpPr txBox="1">
                <a:spLocks noChangeArrowheads="1"/>
              </p:cNvSpPr>
              <p:nvPr/>
            </p:nvSpPr>
            <p:spPr bwMode="auto">
              <a:xfrm>
                <a:off x="6400800" y="1219200"/>
                <a:ext cx="9749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ea typeface="新細明體" panose="02020500000000000000" pitchFamily="18" charset="-120"/>
                  </a:rPr>
                  <a:t>whoami</a:t>
                </a:r>
              </a:p>
            </p:txBody>
          </p:sp>
          <p:sp>
            <p:nvSpPr>
              <p:cNvPr id="12" name="Line 23"/>
              <p:cNvSpPr>
                <a:spLocks noChangeShapeType="1"/>
              </p:cNvSpPr>
              <p:nvPr/>
            </p:nvSpPr>
            <p:spPr bwMode="auto">
              <a:xfrm>
                <a:off x="6019800" y="1981200"/>
                <a:ext cx="228600" cy="2286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3" name="Line 24"/>
              <p:cNvSpPr>
                <a:spLocks noChangeShapeType="1"/>
              </p:cNvSpPr>
              <p:nvPr/>
            </p:nvSpPr>
            <p:spPr bwMode="auto">
              <a:xfrm>
                <a:off x="7010400" y="1752600"/>
                <a:ext cx="0" cy="3048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4" name="Line 25"/>
              <p:cNvSpPr>
                <a:spLocks noChangeShapeType="1"/>
              </p:cNvSpPr>
              <p:nvPr/>
            </p:nvSpPr>
            <p:spPr bwMode="auto">
              <a:xfrm flipH="1">
                <a:off x="7924800" y="1981200"/>
                <a:ext cx="304800" cy="3048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grpSp>
        <p:sp>
          <p:nvSpPr>
            <p:cNvPr id="7" name="Text Box 10"/>
            <p:cNvSpPr txBox="1">
              <a:spLocks noChangeArrowheads="1"/>
            </p:cNvSpPr>
            <p:nvPr/>
          </p:nvSpPr>
          <p:spPr bwMode="auto">
            <a:xfrm>
              <a:off x="6019800" y="2057400"/>
              <a:ext cx="16385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solidFill>
                    <a:srgbClr val="000000"/>
                  </a:solidFill>
                  <a:ea typeface="新細明體" panose="02020500000000000000" pitchFamily="18" charset="-120"/>
                </a:rPr>
                <a:t>Bash, Tcsh, Zsh</a:t>
              </a:r>
            </a:p>
          </p:txBody>
        </p:sp>
      </p:grpSp>
      <p:pic>
        <p:nvPicPr>
          <p:cNvPr id="17" name="Afbeelding 16"/>
          <p:cNvPicPr>
            <a:picLocks noChangeAspect="1"/>
          </p:cNvPicPr>
          <p:nvPr/>
        </p:nvPicPr>
        <p:blipFill>
          <a:blip r:embed="rId2"/>
          <a:stretch>
            <a:fillRect/>
          </a:stretch>
        </p:blipFill>
        <p:spPr>
          <a:xfrm>
            <a:off x="1946151" y="4718497"/>
            <a:ext cx="4608512" cy="2168712"/>
          </a:xfrm>
          <a:prstGeom prst="rect">
            <a:avLst/>
          </a:prstGeom>
        </p:spPr>
      </p:pic>
    </p:spTree>
    <p:extLst>
      <p:ext uri="{BB962C8B-B14F-4D97-AF65-F5344CB8AC3E}">
        <p14:creationId xmlns:p14="http://schemas.microsoft.com/office/powerpoint/2010/main" val="18631114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375"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5189162" cy="4428000"/>
          </a:xfrm>
        </p:spPr>
        <p:txBody>
          <a:bodyPr/>
          <a:lstStyle/>
          <a:p>
            <a:pPr lvl="0"/>
            <a:endParaRPr lang="pl-PL"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solidFill>
                  <a:schemeClr val="tx1"/>
                </a:solidFill>
              </a:rPr>
              <a:pPr/>
              <a:t>36</a:t>
            </a:fld>
            <a:endParaRPr lang="nl-NL">
              <a:solidFill>
                <a:schemeClr val="tx1"/>
              </a:solidFill>
            </a:endParaRPr>
          </a:p>
        </p:txBody>
      </p:sp>
      <p:pic>
        <p:nvPicPr>
          <p:cNvPr id="18" name="Picture 17"/>
          <p:cNvPicPr>
            <a:picLocks noChangeAspect="1"/>
          </p:cNvPicPr>
          <p:nvPr/>
        </p:nvPicPr>
        <p:blipFill>
          <a:blip r:embed="rId2"/>
          <a:stretch>
            <a:fillRect/>
          </a:stretch>
        </p:blipFill>
        <p:spPr>
          <a:xfrm>
            <a:off x="1631504" y="1140582"/>
            <a:ext cx="9000896" cy="4837982"/>
          </a:xfrm>
          <a:prstGeom prst="rect">
            <a:avLst/>
          </a:prstGeom>
        </p:spPr>
      </p:pic>
    </p:spTree>
    <p:extLst>
      <p:ext uri="{BB962C8B-B14F-4D97-AF65-F5344CB8AC3E}">
        <p14:creationId xmlns:p14="http://schemas.microsoft.com/office/powerpoint/2010/main" val="42776562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r>
              <a:rPr lang="en-US" sz="1600" b="1" dirty="0"/>
              <a:t>Keyboard Shortcuts</a:t>
            </a:r>
            <a:br>
              <a:rPr lang="en-US" sz="1600" dirty="0"/>
            </a:br>
            <a:endParaRPr lang="en-US" sz="1600" dirty="0"/>
          </a:p>
          <a:p>
            <a:pPr algn="just"/>
            <a:r>
              <a:rPr lang="en-US" sz="1600" dirty="0"/>
              <a:t>In normal browsing mode:</a:t>
            </a:r>
          </a:p>
          <a:p>
            <a:pPr lvl="1" algn="just"/>
            <a:r>
              <a:rPr lang="en-US" sz="1600" dirty="0"/>
              <a:t>F1 - help. More readable than the 2000-line man page, although difficult to browse.</a:t>
            </a:r>
          </a:p>
          <a:p>
            <a:pPr lvl="1" algn="just"/>
            <a:r>
              <a:rPr lang="en-US" sz="1600" dirty="0"/>
              <a:t>F2 - user menu ( offers option to </a:t>
            </a:r>
            <a:r>
              <a:rPr lang="en-US" sz="1600" dirty="0" err="1"/>
              <a:t>gzip</a:t>
            </a:r>
            <a:r>
              <a:rPr lang="en-US" sz="1600" dirty="0"/>
              <a:t> files, etc.)</a:t>
            </a:r>
          </a:p>
          <a:p>
            <a:pPr lvl="1" algn="just"/>
            <a:r>
              <a:rPr lang="en-US" sz="1600" dirty="0"/>
              <a:t>F3 - view (handy to check the contents of an rpm or </a:t>
            </a:r>
            <a:r>
              <a:rPr lang="en-US" sz="1600" dirty="0" err="1"/>
              <a:t>tgz</a:t>
            </a:r>
            <a:r>
              <a:rPr lang="en-US" sz="1600" dirty="0"/>
              <a:t> file, or read contents of files)</a:t>
            </a:r>
          </a:p>
          <a:p>
            <a:pPr lvl="1" algn="just"/>
            <a:r>
              <a:rPr lang="en-US" sz="1600" dirty="0"/>
              <a:t>F4 - edit with internal editor, </a:t>
            </a:r>
            <a:r>
              <a:rPr lang="en-US" sz="1600" dirty="0" err="1"/>
              <a:t>mcedit</a:t>
            </a:r>
            <a:endParaRPr lang="en-US" sz="1600" dirty="0"/>
          </a:p>
          <a:p>
            <a:pPr lvl="1" algn="just"/>
            <a:r>
              <a:rPr lang="en-US" sz="1600" dirty="0"/>
              <a:t>F5 - copy</a:t>
            </a:r>
          </a:p>
          <a:p>
            <a:pPr lvl="1" algn="just"/>
            <a:r>
              <a:rPr lang="en-US" sz="1600" dirty="0"/>
              <a:t>F6 - rename or move</a:t>
            </a:r>
          </a:p>
          <a:p>
            <a:pPr lvl="1" algn="just"/>
            <a:r>
              <a:rPr lang="en-US" sz="1600" dirty="0"/>
              <a:t>F7 - create a directory</a:t>
            </a:r>
          </a:p>
          <a:p>
            <a:pPr lvl="1" algn="just"/>
            <a:r>
              <a:rPr lang="en-US" sz="1600" dirty="0"/>
              <a:t>F8 - delete</a:t>
            </a:r>
          </a:p>
          <a:p>
            <a:pPr lvl="1" algn="just"/>
            <a:r>
              <a:rPr lang="en-US" sz="1600" dirty="0"/>
              <a:t>F9 - pull-down - accesses the menu bar at the top.</a:t>
            </a:r>
          </a:p>
          <a:p>
            <a:pPr lvl="1" algn="just"/>
            <a:r>
              <a:rPr lang="en-US" sz="1600" dirty="0"/>
              <a:t>F10 - quit. Closes mc, as well as </a:t>
            </a:r>
            <a:r>
              <a:rPr lang="en-US" sz="1600" dirty="0" err="1"/>
              <a:t>mcedit</a:t>
            </a:r>
            <a:r>
              <a:rPr lang="en-US" sz="1600" dirty="0"/>
              <a:t> and any unwanted open menu.</a:t>
            </a:r>
          </a:p>
          <a:p>
            <a:pPr marL="0" indent="0" algn="just">
              <a:buNone/>
            </a:pPr>
            <a:br>
              <a:rPr lang="en-US" sz="1600" dirty="0"/>
            </a:br>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37</a:t>
            </a:fld>
            <a:endParaRPr lang="nl-NL"/>
          </a:p>
        </p:txBody>
      </p:sp>
    </p:spTree>
    <p:extLst>
      <p:ext uri="{BB962C8B-B14F-4D97-AF65-F5344CB8AC3E}">
        <p14:creationId xmlns:p14="http://schemas.microsoft.com/office/powerpoint/2010/main" val="31637629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400"/>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pPr marL="0" indent="0">
              <a:buNone/>
            </a:pPr>
            <a:r>
              <a:rPr lang="en-US" sz="1600" b="1" dirty="0"/>
              <a:t>Selecting files</a:t>
            </a:r>
          </a:p>
          <a:p>
            <a:r>
              <a:rPr lang="en-US" sz="1600" dirty="0"/>
              <a:t>Insert (Ctrl + t alternatively) - select files (for example, for copying, moving or deleting). </a:t>
            </a:r>
          </a:p>
          <a:p>
            <a:r>
              <a:rPr lang="en-US" sz="1600" dirty="0"/>
              <a:t>+ - select files based on a pattern. </a:t>
            </a:r>
          </a:p>
          <a:p>
            <a:r>
              <a:rPr lang="en-US" sz="1600" dirty="0"/>
              <a:t>\ -unselect files based on a pattern. </a:t>
            </a:r>
          </a:p>
          <a:p>
            <a:r>
              <a:rPr lang="en-US" sz="1600" dirty="0"/>
              <a:t>* - reverse selection. If nothing was selected, all files will get selected. </a:t>
            </a:r>
          </a:p>
          <a:p>
            <a:pPr marL="0" indent="0">
              <a:buNone/>
            </a:pPr>
            <a:r>
              <a:rPr lang="en-US" sz="1600" b="1" dirty="0"/>
              <a:t>Accessing the shell</a:t>
            </a:r>
          </a:p>
          <a:p>
            <a:r>
              <a:rPr lang="en-US" sz="1600" dirty="0"/>
              <a:t>There’s a shell awaiting your command at the bottom of the screen - just start typing (when no other command dialog is open, of course). </a:t>
            </a:r>
          </a:p>
          <a:p>
            <a:r>
              <a:rPr lang="en-US" sz="1600" dirty="0"/>
              <a:t>Since Tab is bound to switching panels (or moving the focus in dialogs), you have to use Esc Tab to use </a:t>
            </a:r>
            <a:r>
              <a:rPr lang="en-US" sz="1600" dirty="0" err="1"/>
              <a:t>autocompletion</a:t>
            </a:r>
            <a:r>
              <a:rPr lang="en-US" sz="1600" dirty="0"/>
              <a:t>. Hit it twice to get all the possible completions (just like in a shell). This works in dialogs too. </a:t>
            </a:r>
          </a:p>
          <a:p>
            <a:r>
              <a:rPr lang="en-US" sz="1600" dirty="0"/>
              <a:t>If you want inspect the output of the command, do some input or just prefer a bigger console, no need to quit mc. Just hit </a:t>
            </a:r>
            <a:r>
              <a:rPr lang="en-US" sz="1600" b="1" dirty="0">
                <a:solidFill>
                  <a:srgbClr val="FF0000"/>
                </a:solidFill>
              </a:rPr>
              <a:t>Ctrl + o </a:t>
            </a:r>
            <a:r>
              <a:rPr lang="en-US" sz="1600" dirty="0"/>
              <a:t>- the effect will be similar to putting mc in the background. Your current working directory from mc will be passed on to the shell… and vice versa! Hit Ctrl + o again to return to mc. </a:t>
            </a:r>
          </a:p>
          <a:p>
            <a:endParaRPr lang="en-US" sz="1600" dirty="0"/>
          </a:p>
          <a:p>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38</a:t>
            </a:fld>
            <a:endParaRPr lang="nl-NL"/>
          </a:p>
        </p:txBody>
      </p:sp>
    </p:spTree>
    <p:extLst>
      <p:ext uri="{BB962C8B-B14F-4D97-AF65-F5344CB8AC3E}">
        <p14:creationId xmlns:p14="http://schemas.microsoft.com/office/powerpoint/2010/main" val="11027359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pPr marL="0" indent="0">
              <a:buNone/>
            </a:pPr>
            <a:r>
              <a:rPr lang="en-US" sz="1600" b="1" dirty="0"/>
              <a:t>Panels</a:t>
            </a:r>
          </a:p>
          <a:p>
            <a:r>
              <a:rPr lang="en-US" sz="1600" dirty="0"/>
              <a:t>Alt + , - switch </a:t>
            </a:r>
            <a:r>
              <a:rPr lang="en-US" sz="1600" dirty="0" err="1"/>
              <a:t>mc’s</a:t>
            </a:r>
            <a:r>
              <a:rPr lang="en-US" sz="1600" dirty="0"/>
              <a:t> layout from left-right to top-bottom. Useful for operating on files with long names. </a:t>
            </a:r>
          </a:p>
          <a:p>
            <a:r>
              <a:rPr lang="en-US" sz="1600" dirty="0"/>
              <a:t>Alt + t - switch the panel’s listing mode in a loop: default, brief, long, user-defined. “long” is especially useful, because it maximizes one panel so that it takes full width of the window and longer filenames fit on screen. </a:t>
            </a:r>
          </a:p>
          <a:p>
            <a:r>
              <a:rPr lang="en-US" sz="1600" dirty="0"/>
              <a:t>Alt + </a:t>
            </a:r>
            <a:r>
              <a:rPr lang="en-US" sz="1600" dirty="0" err="1"/>
              <a:t>i</a:t>
            </a:r>
            <a:r>
              <a:rPr lang="en-US" sz="1600" dirty="0"/>
              <a:t> - synchronize the active panel with the other panel. That is, show the current directory in the other panel. </a:t>
            </a:r>
          </a:p>
          <a:p>
            <a:r>
              <a:rPr lang="en-US" sz="1600" dirty="0"/>
              <a:t>Ctrl + u - swap panels. </a:t>
            </a:r>
          </a:p>
          <a:p>
            <a:r>
              <a:rPr lang="en-US" sz="1600" dirty="0"/>
              <a:t>Alt + o - if the currently selected file is a directory, load that directory on the other panel and move the selection to the next file. If the currently selected file is not a directory, load the parent directory on the other panel and moves the selection to the next file. Ctrl + </a:t>
            </a:r>
            <a:r>
              <a:rPr lang="en-US" sz="1600" dirty="0" err="1"/>
              <a:t>PgUp</a:t>
            </a:r>
            <a:r>
              <a:rPr lang="en-US" sz="1600" dirty="0"/>
              <a:t> (or just left arrow, if you’ve enabled Lynx-like motion, see later) - move to the parent directory. </a:t>
            </a:r>
          </a:p>
          <a:p>
            <a:r>
              <a:rPr lang="en-US" sz="1600" dirty="0"/>
              <a:t>Alt + Shift + h - show the directory history. Might be easier to navigate than going back one entry at a time. </a:t>
            </a:r>
          </a:p>
          <a:p>
            <a:r>
              <a:rPr lang="en-US" sz="1600" dirty="0"/>
              <a:t>Alt + y - move to the previous directory in history. </a:t>
            </a:r>
          </a:p>
          <a:p>
            <a:r>
              <a:rPr lang="en-US" sz="1600" dirty="0"/>
              <a:t>Alt + u - move to the next directory in history. </a:t>
            </a:r>
          </a:p>
          <a:p>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39</a:t>
            </a:fld>
            <a:endParaRPr lang="nl-NL"/>
          </a:p>
        </p:txBody>
      </p:sp>
    </p:spTree>
    <p:extLst>
      <p:ext uri="{BB962C8B-B14F-4D97-AF65-F5344CB8AC3E}">
        <p14:creationId xmlns:p14="http://schemas.microsoft.com/office/powerpoint/2010/main" val="1427569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4</a:t>
            </a:fld>
            <a:endParaRPr lang="nl-NL"/>
          </a:p>
        </p:txBody>
      </p:sp>
      <p:sp>
        <p:nvSpPr>
          <p:cNvPr id="5" name="Picture Placeholder 4">
            <a:extLst>
              <a:ext uri="{FF2B5EF4-FFF2-40B4-BE49-F238E27FC236}">
                <a16:creationId xmlns:a16="http://schemas.microsoft.com/office/drawing/2014/main" id="{DF48A8B8-2A09-4DDB-99D6-D7305516B62F}"/>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Customizing</a:t>
            </a:r>
            <a:r>
              <a:rPr lang="pl-PL" dirty="0"/>
              <a:t> GUI (NX)</a:t>
            </a:r>
            <a:endParaRPr lang="nl-BE" dirty="0"/>
          </a:p>
        </p:txBody>
      </p:sp>
    </p:spTree>
    <p:extLst>
      <p:ext uri="{BB962C8B-B14F-4D97-AF65-F5344CB8AC3E}">
        <p14:creationId xmlns:p14="http://schemas.microsoft.com/office/powerpoint/2010/main" val="24167714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pPr marL="0" indent="0">
              <a:buNone/>
            </a:pPr>
            <a:r>
              <a:rPr lang="en-US" sz="1600" b="1" dirty="0"/>
              <a:t>Searching files</a:t>
            </a:r>
          </a:p>
          <a:p>
            <a:r>
              <a:rPr lang="en-US" sz="1600" dirty="0"/>
              <a:t>Alt + ? - shows the full Find dialog. </a:t>
            </a:r>
          </a:p>
          <a:p>
            <a:r>
              <a:rPr lang="en-US" sz="1600" dirty="0"/>
              <a:t>Alt + s or Ctrl + s - quick search mode. Start typing and the selection will move to the first matching file. Press the shortcut again to jump to another match. Use wildcards (*, ?) for easier matching. </a:t>
            </a:r>
          </a:p>
          <a:p>
            <a:endParaRPr lang="en-US" sz="1600" b="1" dirty="0"/>
          </a:p>
          <a:p>
            <a:pPr marL="0" indent="0">
              <a:buNone/>
            </a:pPr>
            <a:r>
              <a:rPr lang="en-US" sz="1600" b="1" dirty="0"/>
              <a:t>Common actions</a:t>
            </a:r>
          </a:p>
          <a:p>
            <a:r>
              <a:rPr lang="en-US" sz="1600" dirty="0"/>
              <a:t>Ctrl + Space - calculate the size of the selected directories. Press this shortcut when the selection is on .. to calculate the size of all the directories in the current directory. </a:t>
            </a:r>
          </a:p>
          <a:p>
            <a:r>
              <a:rPr lang="en-US" sz="1600" dirty="0"/>
              <a:t>Ctrl + x s (that is press Ctrl + x, let it go and then press s) - create a symbolic link (change s to l for a </a:t>
            </a:r>
            <a:r>
              <a:rPr lang="en-US" sz="1600" dirty="0" err="1"/>
              <a:t>hardlink</a:t>
            </a:r>
            <a:r>
              <a:rPr lang="en-US" sz="1600" dirty="0"/>
              <a:t>). I find it very useful and intuitive - the link will, of course, be created in the other panel. You can change it’s destination and name, like with any other file operation. </a:t>
            </a:r>
          </a:p>
          <a:p>
            <a:r>
              <a:rPr lang="en-US" sz="1600" dirty="0"/>
              <a:t>Ctrl + x c - open the </a:t>
            </a:r>
            <a:r>
              <a:rPr lang="en-US" sz="1600" dirty="0" err="1"/>
              <a:t>chmod</a:t>
            </a:r>
            <a:r>
              <a:rPr lang="en-US" sz="1600" dirty="0"/>
              <a:t> dialog. </a:t>
            </a:r>
          </a:p>
          <a:p>
            <a:r>
              <a:rPr lang="en-US" sz="1600" dirty="0"/>
              <a:t>Ctrl + x o - open the </a:t>
            </a:r>
            <a:r>
              <a:rPr lang="en-US" sz="1600" dirty="0" err="1"/>
              <a:t>chown</a:t>
            </a:r>
            <a:r>
              <a:rPr lang="en-US" sz="1600" dirty="0"/>
              <a:t> dialog. </a:t>
            </a:r>
          </a:p>
          <a:p>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40</a:t>
            </a:fld>
            <a:endParaRPr lang="nl-NL"/>
          </a:p>
        </p:txBody>
      </p:sp>
    </p:spTree>
    <p:extLst>
      <p:ext uri="{BB962C8B-B14F-4D97-AF65-F5344CB8AC3E}">
        <p14:creationId xmlns:p14="http://schemas.microsoft.com/office/powerpoint/2010/main" val="39098117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41</a:t>
            </a:fld>
            <a:endParaRPr lang="nl-NL"/>
          </a:p>
        </p:txBody>
      </p:sp>
      <p:sp>
        <p:nvSpPr>
          <p:cNvPr id="3" name="Picture Placeholder 2">
            <a:extLst>
              <a:ext uri="{FF2B5EF4-FFF2-40B4-BE49-F238E27FC236}">
                <a16:creationId xmlns:a16="http://schemas.microsoft.com/office/drawing/2014/main" id="{524BB21F-6BC1-4534-ACD8-7E4B20CAEF60}"/>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a:t>Hands-on 1</a:t>
            </a:r>
            <a:endParaRPr lang="nl-BE" dirty="0"/>
          </a:p>
        </p:txBody>
      </p:sp>
    </p:spTree>
    <p:extLst>
      <p:ext uri="{BB962C8B-B14F-4D97-AF65-F5344CB8AC3E}">
        <p14:creationId xmlns:p14="http://schemas.microsoft.com/office/powerpoint/2010/main" val="42918266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42</a:t>
            </a:fld>
            <a:endParaRPr lang="nl-NL"/>
          </a:p>
        </p:txBody>
      </p:sp>
      <p:sp>
        <p:nvSpPr>
          <p:cNvPr id="3" name="Picture Placeholder 2">
            <a:extLst>
              <a:ext uri="{FF2B5EF4-FFF2-40B4-BE49-F238E27FC236}">
                <a16:creationId xmlns:a16="http://schemas.microsoft.com/office/drawing/2014/main" id="{024AD1BA-F783-47F2-AEE7-B6923B063F9B}"/>
              </a:ext>
            </a:extLst>
          </p:cNvPr>
          <p:cNvSpPr>
            <a:spLocks noGrp="1"/>
          </p:cNvSpPr>
          <p:nvPr>
            <p:ph type="pic" sz="quarter" idx="13"/>
          </p:nvPr>
        </p:nvSpPr>
        <p:spPr/>
      </p:sp>
      <p:sp>
        <p:nvSpPr>
          <p:cNvPr id="5" name="Titel 4"/>
          <p:cNvSpPr>
            <a:spLocks noGrp="1"/>
          </p:cNvSpPr>
          <p:nvPr>
            <p:ph type="title" idx="4294967295"/>
          </p:nvPr>
        </p:nvSpPr>
        <p:spPr>
          <a:xfrm>
            <a:off x="6737350" y="2303463"/>
            <a:ext cx="5454650" cy="1800225"/>
          </a:xfrm>
        </p:spPr>
        <p:txBody>
          <a:bodyPr/>
          <a:lstStyle/>
          <a:p>
            <a:pPr>
              <a:buNone/>
            </a:pPr>
            <a:r>
              <a:rPr lang="pl-PL" dirty="0"/>
              <a:t>VSC-</a:t>
            </a:r>
            <a:r>
              <a:rPr lang="pl-PL" dirty="0" err="1"/>
              <a:t>related</a:t>
            </a:r>
            <a:r>
              <a:rPr lang="pl-PL" dirty="0"/>
              <a:t> </a:t>
            </a:r>
            <a:r>
              <a:rPr lang="en-US" dirty="0"/>
              <a:t>commands</a:t>
            </a:r>
            <a:endParaRPr lang="nl-BE" dirty="0"/>
          </a:p>
        </p:txBody>
      </p:sp>
    </p:spTree>
    <p:extLst>
      <p:ext uri="{BB962C8B-B14F-4D97-AF65-F5344CB8AC3E}">
        <p14:creationId xmlns:p14="http://schemas.microsoft.com/office/powerpoint/2010/main" val="2016139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7"/>
            <a:ext cx="10515600" cy="1325563"/>
          </a:xfrm>
        </p:spPr>
        <p:txBody>
          <a:bodyPr/>
          <a:lstStyle/>
          <a:p>
            <a:r>
              <a:rPr lang="pl-PL" dirty="0">
                <a:solidFill>
                  <a:schemeClr val="tx1"/>
                </a:solidFill>
              </a:rPr>
              <a:t>I</a:t>
            </a:r>
            <a:r>
              <a:rPr lang="en-US" dirty="0" err="1">
                <a:solidFill>
                  <a:schemeClr val="tx1"/>
                </a:solidFill>
              </a:rPr>
              <a:t>nformation</a:t>
            </a:r>
            <a:r>
              <a:rPr lang="en-US" dirty="0">
                <a:solidFill>
                  <a:schemeClr val="tx1"/>
                </a:solidFill>
              </a:rPr>
              <a:t> about users</a:t>
            </a:r>
            <a:r>
              <a:rPr lang="pl-PL" dirty="0">
                <a:solidFill>
                  <a:schemeClr val="tx1"/>
                </a:solidFill>
              </a:rPr>
              <a:t> and </a:t>
            </a:r>
            <a:r>
              <a:rPr lang="pl-PL" dirty="0" err="1">
                <a:solidFill>
                  <a:schemeClr val="tx1"/>
                </a:solidFill>
              </a:rPr>
              <a:t>processes</a:t>
            </a:r>
            <a:endParaRPr lang="en-US" dirty="0">
              <a:solidFill>
                <a:schemeClr val="tx1"/>
              </a:solidFill>
            </a:endParaRPr>
          </a:p>
        </p:txBody>
      </p:sp>
      <p:sp>
        <p:nvSpPr>
          <p:cNvPr id="3" name="Slide Number Placeholder 2"/>
          <p:cNvSpPr>
            <a:spLocks noGrp="1"/>
          </p:cNvSpPr>
          <p:nvPr>
            <p:ph type="sldNum" sz="quarter" idx="12"/>
          </p:nvPr>
        </p:nvSpPr>
        <p:spPr/>
        <p:txBody>
          <a:bodyPr/>
          <a:lstStyle/>
          <a:p>
            <a:fld id="{F35D8031-C8E5-48F8-A3B6-81643B27A3AF}" type="slidenum">
              <a:rPr lang="nl-BE" smtClean="0">
                <a:solidFill>
                  <a:schemeClr val="tx1"/>
                </a:solidFill>
              </a:rPr>
              <a:pPr/>
              <a:t>43</a:t>
            </a:fld>
            <a:endParaRPr lang="nl-BE" dirty="0">
              <a:solidFill>
                <a:schemeClr val="tx1"/>
              </a:solidFill>
            </a:endParaRPr>
          </a:p>
        </p:txBody>
      </p:sp>
      <p:sp>
        <p:nvSpPr>
          <p:cNvPr id="4" name="Content Placeholder 3"/>
          <p:cNvSpPr>
            <a:spLocks noGrp="1"/>
          </p:cNvSpPr>
          <p:nvPr>
            <p:ph idx="1"/>
          </p:nvPr>
        </p:nvSpPr>
        <p:spPr>
          <a:xfrm>
            <a:off x="371475" y="1080000"/>
            <a:ext cx="10296525" cy="4428000"/>
          </a:xfrm>
        </p:spPr>
        <p:txBody>
          <a:bodyPr/>
          <a:lstStyle/>
          <a:p>
            <a:pPr marL="354013" indent="-354013"/>
            <a:r>
              <a:rPr lang="en-US" dirty="0">
                <a:latin typeface="Courier New" pitchFamily="49" charset="0"/>
                <a:cs typeface="Courier New" pitchFamily="49" charset="0"/>
              </a:rPr>
              <a:t>who</a:t>
            </a:r>
            <a:br>
              <a:rPr lang="en-US" dirty="0"/>
            </a:br>
            <a:r>
              <a:rPr lang="en-US" dirty="0"/>
              <a:t>Lists all the users logged on the system.</a:t>
            </a:r>
          </a:p>
          <a:p>
            <a:pPr marL="354013" indent="-354013"/>
            <a:r>
              <a:rPr lang="en-US" dirty="0">
                <a:latin typeface="Courier New" pitchFamily="49" charset="0"/>
                <a:cs typeface="Courier New" pitchFamily="49" charset="0"/>
              </a:rPr>
              <a:t>groups</a:t>
            </a:r>
            <a:br>
              <a:rPr lang="en-US" dirty="0"/>
            </a:br>
            <a:r>
              <a:rPr lang="en-US" dirty="0"/>
              <a:t>Tells which groups I belong to – important to check if already assigned to credits</a:t>
            </a:r>
          </a:p>
          <a:p>
            <a:pPr marL="354013" indent="-354013"/>
            <a:r>
              <a:rPr lang="en-US" dirty="0">
                <a:latin typeface="Courier"/>
              </a:rPr>
              <a:t>top</a:t>
            </a:r>
          </a:p>
          <a:p>
            <a:pPr marL="360000" lvl="1" indent="0">
              <a:buNone/>
            </a:pPr>
            <a:r>
              <a:rPr lang="en-US" dirty="0"/>
              <a:t>Displays all processes</a:t>
            </a:r>
            <a:r>
              <a:rPr lang="pl-PL" dirty="0"/>
              <a:t> (</a:t>
            </a:r>
            <a:r>
              <a:rPr lang="pl-PL" dirty="0" err="1"/>
              <a:t>change</a:t>
            </a:r>
            <a:r>
              <a:rPr lang="pl-PL" dirty="0"/>
              <a:t> with &lt; </a:t>
            </a:r>
            <a:r>
              <a:rPr lang="pl-PL" dirty="0" err="1"/>
              <a:t>or</a:t>
            </a:r>
            <a:r>
              <a:rPr lang="pl-PL" dirty="0"/>
              <a:t> &gt; for </a:t>
            </a:r>
            <a:r>
              <a:rPr lang="pl-PL" dirty="0" err="1"/>
              <a:t>different</a:t>
            </a:r>
            <a:r>
              <a:rPr lang="pl-PL" dirty="0"/>
              <a:t> </a:t>
            </a:r>
            <a:r>
              <a:rPr lang="pl-PL" dirty="0" err="1"/>
              <a:t>parameters</a:t>
            </a:r>
            <a:r>
              <a:rPr lang="pl-PL" dirty="0"/>
              <a:t>)</a:t>
            </a:r>
            <a:r>
              <a:rPr lang="en-US" dirty="0"/>
              <a:t>.</a:t>
            </a:r>
          </a:p>
          <a:p>
            <a:pPr marL="354013" indent="-354013"/>
            <a:r>
              <a:rPr lang="en-US" dirty="0" err="1">
                <a:latin typeface="Courier" pitchFamily="49" charset="0"/>
              </a:rPr>
              <a:t>pstree</a:t>
            </a:r>
            <a:endParaRPr lang="en-US" dirty="0">
              <a:latin typeface="Courier" pitchFamily="49" charset="0"/>
            </a:endParaRPr>
          </a:p>
          <a:p>
            <a:pPr marL="360000" lvl="1" indent="0">
              <a:buNone/>
            </a:pPr>
            <a:r>
              <a:rPr lang="en-US" dirty="0"/>
              <a:t>Displays </a:t>
            </a:r>
            <a:r>
              <a:rPr lang="en-US" dirty="0" err="1"/>
              <a:t>proce</a:t>
            </a:r>
            <a:r>
              <a:rPr lang="pl-PL" dirty="0" err="1"/>
              <a:t>ss</a:t>
            </a:r>
            <a:r>
              <a:rPr lang="pl-PL" dirty="0"/>
              <a:t> </a:t>
            </a:r>
            <a:r>
              <a:rPr lang="pl-PL" dirty="0" err="1"/>
              <a:t>tree</a:t>
            </a:r>
            <a:r>
              <a:rPr lang="pl-PL" dirty="0"/>
              <a:t> (</a:t>
            </a:r>
            <a:r>
              <a:rPr lang="pl-PL" dirty="0" err="1">
                <a:latin typeface="Courier New" panose="02070309020205020404" pitchFamily="49" charset="0"/>
                <a:ea typeface="Batang" panose="02030600000101010101" pitchFamily="18" charset="-127"/>
                <a:cs typeface="Courier New" panose="02070309020205020404" pitchFamily="49" charset="0"/>
              </a:rPr>
              <a:t>pstree</a:t>
            </a:r>
            <a:r>
              <a:rPr lang="pl-PL" dirty="0">
                <a:latin typeface="Courier New" panose="02070309020205020404" pitchFamily="49" charset="0"/>
                <a:ea typeface="Batang" panose="02030600000101010101" pitchFamily="18" charset="-127"/>
                <a:cs typeface="Courier New" panose="02070309020205020404" pitchFamily="49" charset="0"/>
              </a:rPr>
              <a:t> -u </a:t>
            </a:r>
            <a:r>
              <a:rPr lang="nl-BE" dirty="0">
                <a:latin typeface="Courier New" panose="02070309020205020404" pitchFamily="49" charset="0"/>
                <a:ea typeface="Batang" panose="02030600000101010101" pitchFamily="18" charset="-127"/>
                <a:cs typeface="Courier New" panose="02070309020205020404" pitchFamily="49" charset="0"/>
              </a:rPr>
              <a:t>$USER</a:t>
            </a:r>
            <a:r>
              <a:rPr lang="pl-PL" dirty="0"/>
              <a:t>).</a:t>
            </a:r>
          </a:p>
          <a:p>
            <a:pPr marL="342900" indent="-342900"/>
            <a:r>
              <a:rPr lang="pl-PL" dirty="0" err="1">
                <a:latin typeface="Courier New" panose="02070309020205020404" pitchFamily="49" charset="0"/>
                <a:ea typeface="Batang" panose="02030600000101010101" pitchFamily="18" charset="-127"/>
                <a:cs typeface="Courier New" panose="02070309020205020404" pitchFamily="49" charset="0"/>
              </a:rPr>
              <a:t>tree</a:t>
            </a:r>
            <a:endParaRPr lang="pl-PL" dirty="0">
              <a:latin typeface="Courier New" panose="02070309020205020404" pitchFamily="49" charset="0"/>
              <a:ea typeface="Batang" panose="02030600000101010101" pitchFamily="18" charset="-127"/>
              <a:cs typeface="Courier New" panose="02070309020205020404" pitchFamily="49" charset="0"/>
            </a:endParaRPr>
          </a:p>
          <a:p>
            <a:pPr marL="360000" lvl="1" indent="0">
              <a:buNone/>
            </a:pPr>
            <a:r>
              <a:rPr lang="pl-PL" dirty="0"/>
              <a:t>L</a:t>
            </a:r>
            <a:r>
              <a:rPr lang="en-US" dirty="0" err="1"/>
              <a:t>ist</a:t>
            </a:r>
            <a:r>
              <a:rPr lang="pl-PL" dirty="0"/>
              <a:t>s</a:t>
            </a:r>
            <a:r>
              <a:rPr lang="en-US" dirty="0"/>
              <a:t> contents of directories in a tree-like format</a:t>
            </a:r>
            <a:r>
              <a:rPr lang="pl-PL" dirty="0"/>
              <a:t> </a:t>
            </a:r>
            <a:endParaRPr lang="nl-BE" dirty="0"/>
          </a:p>
          <a:p>
            <a:pPr marL="360000" lvl="1" indent="0">
              <a:buNone/>
            </a:pPr>
            <a:r>
              <a:rPr lang="pl-PL" dirty="0"/>
              <a:t>(</a:t>
            </a:r>
            <a:r>
              <a:rPr lang="pl-PL" dirty="0" err="1">
                <a:latin typeface="Courier New" panose="02070309020205020404" pitchFamily="49" charset="0"/>
                <a:ea typeface="Batang" panose="02030600000101010101" pitchFamily="18" charset="-127"/>
                <a:cs typeface="Courier New" panose="02070309020205020404" pitchFamily="49" charset="0"/>
              </a:rPr>
              <a:t>tree</a:t>
            </a:r>
            <a:r>
              <a:rPr lang="pl-PL" dirty="0">
                <a:latin typeface="Batang" panose="02030600000101010101" pitchFamily="18" charset="-127"/>
                <a:ea typeface="Batang" panose="02030600000101010101" pitchFamily="18" charset="-127"/>
              </a:rPr>
              <a:t> </a:t>
            </a:r>
            <a:r>
              <a:rPr lang="pl-PL" dirty="0">
                <a:latin typeface="Courier New" panose="02070309020205020404" pitchFamily="49" charset="0"/>
                <a:ea typeface="Batang" panose="02030600000101010101" pitchFamily="18" charset="-127"/>
                <a:cs typeface="Courier New" panose="02070309020205020404" pitchFamily="49" charset="0"/>
              </a:rPr>
              <a:t>$VSC_HOME</a:t>
            </a:r>
            <a:r>
              <a:rPr lang="pl-PL" dirty="0"/>
              <a:t>)</a:t>
            </a:r>
            <a:r>
              <a:rPr lang="en-US" dirty="0"/>
              <a:t>.</a:t>
            </a:r>
          </a:p>
        </p:txBody>
      </p:sp>
    </p:spTree>
    <p:extLst>
      <p:ext uri="{BB962C8B-B14F-4D97-AF65-F5344CB8AC3E}">
        <p14:creationId xmlns:p14="http://schemas.microsoft.com/office/powerpoint/2010/main" val="39600148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err="1"/>
              <a:t>Available</a:t>
            </a:r>
            <a:r>
              <a:rPr lang="pl-PL" altLang="en-US" dirty="0"/>
              <a:t> </a:t>
            </a:r>
            <a:r>
              <a:rPr lang="pl-PL" altLang="en-US" dirty="0" err="1"/>
              <a:t>space</a:t>
            </a:r>
            <a:endParaRPr lang="en-US" altLang="en-US" dirty="0"/>
          </a:p>
        </p:txBody>
      </p:sp>
      <p:sp>
        <p:nvSpPr>
          <p:cNvPr id="25603" name="Rectangle 3"/>
          <p:cNvSpPr>
            <a:spLocks noGrp="1" noChangeArrowheads="1"/>
          </p:cNvSpPr>
          <p:nvPr>
            <p:ph idx="1"/>
          </p:nvPr>
        </p:nvSpPr>
        <p:spPr>
          <a:xfrm>
            <a:off x="361950" y="1568227"/>
            <a:ext cx="9929686" cy="4428000"/>
          </a:xfrm>
        </p:spPr>
        <p:txBody>
          <a:bodyPr/>
          <a:lstStyle/>
          <a:p>
            <a:r>
              <a:rPr lang="en-US" altLang="en-US" dirty="0"/>
              <a:t>How much space do I have?</a:t>
            </a:r>
          </a:p>
          <a:p>
            <a:pPr marL="645750" lvl="1" indent="-285750"/>
            <a:r>
              <a:rPr lang="en-US" sz="2000" dirty="0">
                <a:solidFill>
                  <a:schemeClr val="tx2"/>
                </a:solidFill>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myquota</a:t>
            </a:r>
            <a:endParaRPr lang="en-US" altLang="en-US" sz="2000" dirty="0">
              <a:latin typeface="Courier New" panose="02070309020205020404" pitchFamily="49" charset="0"/>
              <a:cs typeface="Courier New" panose="02070309020205020404" pitchFamily="49" charset="0"/>
            </a:endParaRPr>
          </a:p>
          <a:p>
            <a:pPr marL="645750" lvl="1" indent="-285750"/>
            <a:r>
              <a:rPr lang="en-US" sz="2000" dirty="0">
                <a:solidFill>
                  <a:schemeClr val="tx2"/>
                </a:solidFill>
                <a:latin typeface="Courier New" panose="02070309020205020404" pitchFamily="49" charset="0"/>
                <a:cs typeface="Courier New" panose="02070309020205020404" pitchFamily="49" charset="0"/>
              </a:rPr>
              <a:t>$ quota –s</a:t>
            </a:r>
            <a:r>
              <a:rPr lang="pl-PL" sz="2000" dirty="0">
                <a:solidFill>
                  <a:schemeClr val="tx2"/>
                </a:solidFill>
                <a:latin typeface="Courier New" panose="02070309020205020404" pitchFamily="49" charset="0"/>
                <a:cs typeface="Courier New" panose="02070309020205020404" pitchFamily="49" charset="0"/>
              </a:rPr>
              <a:t> </a:t>
            </a:r>
            <a:r>
              <a:rPr lang="pl-PL" sz="1600" dirty="0">
                <a:solidFill>
                  <a:schemeClr val="tx2"/>
                </a:solidFill>
                <a:cs typeface="Courier New" panose="02070309020205020404" pitchFamily="49" charset="0"/>
              </a:rPr>
              <a:t>($VSC_HOME and $VSC_DATA)</a:t>
            </a:r>
          </a:p>
          <a:p>
            <a:r>
              <a:rPr lang="en-US" altLang="en-US" dirty="0"/>
              <a:t>How much space am I taking up?</a:t>
            </a:r>
          </a:p>
          <a:p>
            <a:pPr lvl="1"/>
            <a:r>
              <a:rPr lang="en-US" altLang="en-US" dirty="0">
                <a:latin typeface="Courier"/>
              </a:rPr>
              <a:t>$ du </a:t>
            </a:r>
            <a:r>
              <a:rPr lang="pl-PL" altLang="en-US" dirty="0">
                <a:latin typeface="Courier"/>
              </a:rPr>
              <a:t>–</a:t>
            </a:r>
            <a:r>
              <a:rPr lang="pl-PL" altLang="en-US" dirty="0" err="1">
                <a:latin typeface="Courier"/>
              </a:rPr>
              <a:t>kah</a:t>
            </a:r>
            <a:r>
              <a:rPr lang="pl-PL" altLang="en-US" dirty="0">
                <a:latin typeface="Courier"/>
              </a:rPr>
              <a:t> $VSC_HOME </a:t>
            </a:r>
            <a:r>
              <a:rPr lang="pl-PL" altLang="en-US" dirty="0">
                <a:latin typeface="+mn-lt"/>
              </a:rPr>
              <a:t>(</a:t>
            </a:r>
            <a:r>
              <a:rPr lang="pl-PL" altLang="en-US" dirty="0" err="1">
                <a:latin typeface="+mn-lt"/>
              </a:rPr>
              <a:t>or</a:t>
            </a:r>
            <a:r>
              <a:rPr lang="pl-PL" altLang="en-US" dirty="0">
                <a:latin typeface="+mn-lt"/>
              </a:rPr>
              <a:t>  </a:t>
            </a:r>
            <a:r>
              <a:rPr lang="pl-PL" altLang="en-US" dirty="0" err="1">
                <a:latin typeface="Courier"/>
              </a:rPr>
              <a:t>du</a:t>
            </a:r>
            <a:r>
              <a:rPr lang="pl-PL" altLang="en-US" dirty="0">
                <a:latin typeface="Courier"/>
              </a:rPr>
              <a:t> –</a:t>
            </a:r>
            <a:r>
              <a:rPr lang="pl-PL" altLang="en-US" dirty="0" err="1">
                <a:latin typeface="Courier"/>
              </a:rPr>
              <a:t>ksh</a:t>
            </a:r>
            <a:r>
              <a:rPr lang="pl-PL" altLang="en-US" dirty="0">
                <a:latin typeface="Courier"/>
              </a:rPr>
              <a:t> </a:t>
            </a:r>
            <a:r>
              <a:rPr lang="pl-PL" altLang="en-US" dirty="0" err="1">
                <a:latin typeface="+mn-lt"/>
              </a:rPr>
              <a:t>without</a:t>
            </a:r>
            <a:r>
              <a:rPr lang="pl-PL" altLang="en-US" dirty="0">
                <a:latin typeface="+mn-lt"/>
              </a:rPr>
              <a:t> listing </a:t>
            </a:r>
            <a:r>
              <a:rPr lang="pl-PL" altLang="en-US" dirty="0" err="1">
                <a:latin typeface="+mn-lt"/>
              </a:rPr>
              <a:t>all</a:t>
            </a:r>
            <a:r>
              <a:rPr lang="pl-PL" altLang="en-US" dirty="0">
                <a:latin typeface="+mn-lt"/>
              </a:rPr>
              <a:t> the </a:t>
            </a:r>
            <a:r>
              <a:rPr lang="pl-PL" altLang="en-US" dirty="0" err="1">
                <a:latin typeface="+mn-lt"/>
              </a:rPr>
              <a:t>files</a:t>
            </a:r>
            <a:r>
              <a:rPr lang="pl-PL" altLang="en-US" dirty="0">
                <a:latin typeface="+mn-lt"/>
              </a:rPr>
              <a:t>)</a:t>
            </a:r>
            <a:endParaRPr lang="en-US" altLang="en-US" dirty="0">
              <a:latin typeface="+mn-lt"/>
            </a:endParaRPr>
          </a:p>
          <a:p>
            <a:pPr lvl="2"/>
            <a:r>
              <a:rPr lang="en-US" altLang="en-US" dirty="0"/>
              <a:t>command to find out how much space a folder or directory uses</a:t>
            </a:r>
          </a:p>
          <a:p>
            <a:pPr lvl="1"/>
            <a:r>
              <a:rPr lang="en-US" altLang="en-US" dirty="0">
                <a:latin typeface="Courier"/>
              </a:rPr>
              <a:t>$ </a:t>
            </a:r>
            <a:r>
              <a:rPr lang="en-US" altLang="en-US" dirty="0" err="1">
                <a:latin typeface="Courier"/>
              </a:rPr>
              <a:t>df</a:t>
            </a:r>
            <a:r>
              <a:rPr lang="en-US" altLang="en-US" dirty="0">
                <a:latin typeface="Courier"/>
              </a:rPr>
              <a:t> </a:t>
            </a:r>
            <a:r>
              <a:rPr lang="pl-PL" altLang="en-US" dirty="0">
                <a:latin typeface="Courier"/>
              </a:rPr>
              <a:t>-</a:t>
            </a:r>
            <a:r>
              <a:rPr lang="pl-PL" altLang="en-US" dirty="0" err="1">
                <a:latin typeface="Courier"/>
              </a:rPr>
              <a:t>kah</a:t>
            </a:r>
            <a:endParaRPr lang="en-US" altLang="en-US" dirty="0">
              <a:latin typeface="Courier"/>
            </a:endParaRPr>
          </a:p>
          <a:p>
            <a:pPr lvl="2"/>
            <a:r>
              <a:rPr lang="en-US" altLang="en-US" dirty="0"/>
              <a:t>display space information for the entire system</a:t>
            </a:r>
          </a:p>
        </p:txBody>
      </p:sp>
      <p:sp>
        <p:nvSpPr>
          <p:cNvPr id="4" name="Rectangle 3"/>
          <p:cNvSpPr>
            <a:spLocks noGrp="1" noChangeArrowheads="1"/>
          </p:cNvSpPr>
          <p:nvPr/>
        </p:nvSpPr>
        <p:spPr bwMode="auto">
          <a:xfrm>
            <a:off x="1524000" y="5614984"/>
            <a:ext cx="4067944" cy="1243016"/>
          </a:xfrm>
          <a:prstGeom prst="rect">
            <a:avLst/>
          </a:prstGeom>
          <a:solidFill>
            <a:schemeClr val="accent1">
              <a:lumMod val="20000"/>
              <a:lumOff val="80000"/>
            </a:schemeClr>
          </a:solidFill>
          <a:ln>
            <a:noFill/>
          </a:ln>
        </p:spPr>
        <p:txBody>
          <a:bodyPr vert="horz" wrap="square" lIns="81966" tIns="40166" rIns="81966" bIns="40166" numCol="1" anchor="t" anchorCtr="0" compatLnSpc="1">
            <a:prstTxWarp prst="textNoShape">
              <a:avLst/>
            </a:prstTxWarp>
          </a:bodyPr>
          <a:lstStyle>
            <a:lvl1pPr marL="390525" indent="-293688" algn="l" defTabSz="414338" rtl="0" fontAlgn="base">
              <a:lnSpc>
                <a:spcPct val="84000"/>
              </a:lnSpc>
              <a:spcBef>
                <a:spcPct val="0"/>
              </a:spcBef>
              <a:spcAft>
                <a:spcPts val="1288"/>
              </a:spcAft>
              <a:buClr>
                <a:srgbClr val="000000"/>
              </a:buClr>
              <a:buSzPct val="45000"/>
              <a:buFont typeface="StarSymbol" charset="0"/>
              <a:buChar char="●"/>
              <a:defRPr sz="2900">
                <a:solidFill>
                  <a:srgbClr val="000000"/>
                </a:solidFill>
                <a:latin typeface="+mn-lt"/>
                <a:ea typeface="+mn-ea"/>
                <a:cs typeface="+mn-cs"/>
              </a:defRPr>
            </a:lvl1pPr>
            <a:lvl2pPr marL="782638" indent="-260350" algn="l" defTabSz="414338" rtl="0" fontAlgn="base">
              <a:lnSpc>
                <a:spcPct val="84000"/>
              </a:lnSpc>
              <a:spcBef>
                <a:spcPct val="0"/>
              </a:spcBef>
              <a:spcAft>
                <a:spcPts val="1038"/>
              </a:spcAft>
              <a:buClr>
                <a:srgbClr val="000000"/>
              </a:buClr>
              <a:buSzPct val="75000"/>
              <a:buFont typeface="StarSymbol" charset="0"/>
              <a:buChar char="–"/>
              <a:defRPr sz="2500">
                <a:solidFill>
                  <a:srgbClr val="000000"/>
                </a:solidFill>
                <a:latin typeface="+mn-lt"/>
                <a:ea typeface="+mn-ea"/>
                <a:cs typeface="+mn-cs"/>
              </a:defRPr>
            </a:lvl2pPr>
            <a:lvl3pPr marL="1174750" indent="-195263" algn="l" defTabSz="414338" rtl="0" fontAlgn="base">
              <a:lnSpc>
                <a:spcPct val="84000"/>
              </a:lnSpc>
              <a:spcBef>
                <a:spcPct val="0"/>
              </a:spcBef>
              <a:spcAft>
                <a:spcPts val="775"/>
              </a:spcAft>
              <a:buClr>
                <a:srgbClr val="000000"/>
              </a:buClr>
              <a:buSzPct val="45000"/>
              <a:buFont typeface="StarSymbol" charset="0"/>
              <a:buChar char="●"/>
              <a:defRPr sz="2200">
                <a:solidFill>
                  <a:srgbClr val="000000"/>
                </a:solidFill>
                <a:latin typeface="+mn-lt"/>
                <a:ea typeface="+mn-ea"/>
                <a:cs typeface="+mn-cs"/>
              </a:defRPr>
            </a:lvl3pPr>
            <a:lvl4pPr marL="1565275" indent="-195263" algn="l" defTabSz="414338" rtl="0" fontAlgn="base">
              <a:lnSpc>
                <a:spcPct val="84000"/>
              </a:lnSpc>
              <a:spcBef>
                <a:spcPct val="0"/>
              </a:spcBef>
              <a:spcAft>
                <a:spcPts val="525"/>
              </a:spcAft>
              <a:buClr>
                <a:srgbClr val="000000"/>
              </a:buClr>
              <a:buSzPct val="75000"/>
              <a:buFont typeface="StarSymbol" charset="0"/>
              <a:buChar char="–"/>
              <a:defRPr>
                <a:solidFill>
                  <a:srgbClr val="000000"/>
                </a:solidFill>
                <a:latin typeface="+mn-lt"/>
                <a:ea typeface="+mn-ea"/>
                <a:cs typeface="+mn-cs"/>
              </a:defRPr>
            </a:lvl4pPr>
            <a:lvl5pPr marL="1957388" indent="-195263" algn="l" defTabSz="414338" rtl="0" fontAlgn="base">
              <a:lnSpc>
                <a:spcPct val="84000"/>
              </a:lnSpc>
              <a:spcBef>
                <a:spcPct val="0"/>
              </a:spcBef>
              <a:spcAft>
                <a:spcPts val="263"/>
              </a:spcAft>
              <a:buClr>
                <a:srgbClr val="000000"/>
              </a:buClr>
              <a:buSzPct val="45000"/>
              <a:buFont typeface="StarSymbol" charset="0"/>
              <a:buChar char="●"/>
              <a:defRPr>
                <a:solidFill>
                  <a:srgbClr val="000000"/>
                </a:solidFill>
                <a:latin typeface="+mn-lt"/>
                <a:ea typeface="+mn-ea"/>
                <a:cs typeface="+mn-cs"/>
              </a:defRPr>
            </a:lvl5pPr>
            <a:lvl6pPr marL="2373155" indent="-195843" algn="l" defTabSz="414726" rtl="0" eaLnBrk="1" fontAlgn="base" hangingPunct="1">
              <a:lnSpc>
                <a:spcPct val="84000"/>
              </a:lnSpc>
              <a:spcBef>
                <a:spcPct val="0"/>
              </a:spcBef>
              <a:spcAft>
                <a:spcPts val="261"/>
              </a:spcAft>
              <a:buClr>
                <a:srgbClr val="000000"/>
              </a:buClr>
              <a:buSzPct val="45000"/>
              <a:buFont typeface="StarSymbol" charset="0"/>
              <a:buChar char="●"/>
              <a:defRPr sz="1800">
                <a:solidFill>
                  <a:srgbClr val="000000"/>
                </a:solidFill>
                <a:latin typeface="+mn-lt"/>
                <a:ea typeface="+mn-ea"/>
                <a:cs typeface="+mn-cs"/>
              </a:defRPr>
            </a:lvl6pPr>
            <a:lvl7pPr marL="2787881" indent="-195843" algn="l" defTabSz="414726" rtl="0" eaLnBrk="1" fontAlgn="base" hangingPunct="1">
              <a:lnSpc>
                <a:spcPct val="84000"/>
              </a:lnSpc>
              <a:spcBef>
                <a:spcPct val="0"/>
              </a:spcBef>
              <a:spcAft>
                <a:spcPts val="261"/>
              </a:spcAft>
              <a:buClr>
                <a:srgbClr val="000000"/>
              </a:buClr>
              <a:buSzPct val="45000"/>
              <a:buFont typeface="StarSymbol" charset="0"/>
              <a:buChar char="●"/>
              <a:defRPr sz="1800">
                <a:solidFill>
                  <a:srgbClr val="000000"/>
                </a:solidFill>
                <a:latin typeface="+mn-lt"/>
                <a:ea typeface="+mn-ea"/>
                <a:cs typeface="+mn-cs"/>
              </a:defRPr>
            </a:lvl7pPr>
            <a:lvl8pPr marL="3202607" indent="-195843" algn="l" defTabSz="414726" rtl="0" eaLnBrk="1" fontAlgn="base" hangingPunct="1">
              <a:lnSpc>
                <a:spcPct val="84000"/>
              </a:lnSpc>
              <a:spcBef>
                <a:spcPct val="0"/>
              </a:spcBef>
              <a:spcAft>
                <a:spcPts val="261"/>
              </a:spcAft>
              <a:buClr>
                <a:srgbClr val="000000"/>
              </a:buClr>
              <a:buSzPct val="45000"/>
              <a:buFont typeface="StarSymbol" charset="0"/>
              <a:buChar char="●"/>
              <a:defRPr sz="1800">
                <a:solidFill>
                  <a:srgbClr val="000000"/>
                </a:solidFill>
                <a:latin typeface="+mn-lt"/>
                <a:ea typeface="+mn-ea"/>
                <a:cs typeface="+mn-cs"/>
              </a:defRPr>
            </a:lvl8pPr>
            <a:lvl9pPr marL="3617333" indent="-195843" algn="l" defTabSz="414726" rtl="0" eaLnBrk="1" fontAlgn="base" hangingPunct="1">
              <a:lnSpc>
                <a:spcPct val="84000"/>
              </a:lnSpc>
              <a:spcBef>
                <a:spcPct val="0"/>
              </a:spcBef>
              <a:spcAft>
                <a:spcPts val="261"/>
              </a:spcAft>
              <a:buClr>
                <a:srgbClr val="000000"/>
              </a:buClr>
              <a:buSzPct val="45000"/>
              <a:buFont typeface="StarSymbol" charset="0"/>
              <a:buChar char="●"/>
              <a:defRPr sz="1800">
                <a:solidFill>
                  <a:srgbClr val="000000"/>
                </a:solidFill>
                <a:latin typeface="+mn-lt"/>
                <a:ea typeface="+mn-ea"/>
                <a:cs typeface="+mn-cs"/>
              </a:defRPr>
            </a:lvl9pPr>
          </a:lstStyle>
          <a:p>
            <a:pPr marL="285750" indent="-285750">
              <a:spcAft>
                <a:spcPts val="0"/>
              </a:spcAft>
              <a:buClr>
                <a:schemeClr val="accent3"/>
              </a:buClr>
            </a:pPr>
            <a:r>
              <a:rPr lang="en-US" altLang="en-US" sz="1500" dirty="0">
                <a:solidFill>
                  <a:srgbClr val="00407A"/>
                </a:solidFill>
              </a:rPr>
              <a:t>Bit – either a 1 or 0</a:t>
            </a:r>
          </a:p>
          <a:p>
            <a:pPr marL="285750" indent="-285750">
              <a:spcAft>
                <a:spcPts val="0"/>
              </a:spcAft>
              <a:buClr>
                <a:schemeClr val="accent3"/>
              </a:buClr>
            </a:pPr>
            <a:r>
              <a:rPr lang="en-US" altLang="en-US" sz="1500" dirty="0">
                <a:solidFill>
                  <a:srgbClr val="00407A"/>
                </a:solidFill>
              </a:rPr>
              <a:t>Byte – 8 bits  “0000 1111”, or “x0F”, or 16</a:t>
            </a:r>
          </a:p>
          <a:p>
            <a:pPr marL="285750" indent="-285750">
              <a:spcAft>
                <a:spcPts val="0"/>
              </a:spcAft>
              <a:buClr>
                <a:schemeClr val="accent3"/>
              </a:buClr>
            </a:pPr>
            <a:r>
              <a:rPr lang="en-US" altLang="en-US" sz="1500" dirty="0">
                <a:solidFill>
                  <a:srgbClr val="00407A"/>
                </a:solidFill>
              </a:rPr>
              <a:t>KB, Kilobyte  - 1024 Bytes</a:t>
            </a:r>
          </a:p>
          <a:p>
            <a:pPr marL="285750" indent="-285750">
              <a:spcAft>
                <a:spcPts val="0"/>
              </a:spcAft>
              <a:buClr>
                <a:schemeClr val="accent3"/>
              </a:buClr>
            </a:pPr>
            <a:r>
              <a:rPr lang="en-US" altLang="en-US" sz="1500" dirty="0">
                <a:solidFill>
                  <a:srgbClr val="00407A"/>
                </a:solidFill>
              </a:rPr>
              <a:t>MB, Megabyte – 1024KB</a:t>
            </a:r>
          </a:p>
          <a:p>
            <a:pPr marL="285750" indent="-285750">
              <a:spcAft>
                <a:spcPts val="0"/>
              </a:spcAft>
              <a:buClr>
                <a:schemeClr val="accent3"/>
              </a:buClr>
            </a:pPr>
            <a:r>
              <a:rPr lang="en-US" altLang="en-US" sz="1500" dirty="0">
                <a:solidFill>
                  <a:srgbClr val="00407A"/>
                </a:solidFill>
              </a:rPr>
              <a:t>GB, Gigabyte – 1024MB</a:t>
            </a:r>
          </a:p>
          <a:p>
            <a:pPr marL="285750" indent="-285750">
              <a:spcAft>
                <a:spcPts val="0"/>
              </a:spcAft>
              <a:buClr>
                <a:schemeClr val="accent3"/>
              </a:buClr>
            </a:pPr>
            <a:r>
              <a:rPr lang="en-US" altLang="en-US" sz="1500" dirty="0">
                <a:solidFill>
                  <a:srgbClr val="00407A"/>
                </a:solidFill>
              </a:rPr>
              <a:t>TB, Terabyte – 1024 GB</a:t>
            </a:r>
          </a:p>
        </p:txBody>
      </p:sp>
    </p:spTree>
    <p:extLst>
      <p:ext uri="{BB962C8B-B14F-4D97-AF65-F5344CB8AC3E}">
        <p14:creationId xmlns:p14="http://schemas.microsoft.com/office/powerpoint/2010/main" val="30729115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4437"/>
            <a:ext cx="10515600" cy="1325563"/>
          </a:xfrm>
        </p:spPr>
        <p:txBody>
          <a:bodyPr/>
          <a:lstStyle/>
          <a:p>
            <a:r>
              <a:rPr lang="en-US" dirty="0">
                <a:solidFill>
                  <a:schemeClr val="tx1"/>
                </a:solidFill>
              </a:rPr>
              <a:t>Temporary storage</a:t>
            </a:r>
          </a:p>
        </p:txBody>
      </p:sp>
      <p:sp>
        <p:nvSpPr>
          <p:cNvPr id="3" name="Slide Number Placeholder 2"/>
          <p:cNvSpPr>
            <a:spLocks noGrp="1"/>
          </p:cNvSpPr>
          <p:nvPr>
            <p:ph type="sldNum" sz="quarter" idx="12"/>
          </p:nvPr>
        </p:nvSpPr>
        <p:spPr/>
        <p:txBody>
          <a:bodyPr/>
          <a:lstStyle/>
          <a:p>
            <a:fld id="{F35D8031-C8E5-48F8-A3B6-81643B27A3AF}" type="slidenum">
              <a:rPr lang="nl-BE" smtClean="0"/>
              <a:pPr/>
              <a:t>45</a:t>
            </a:fld>
            <a:endParaRPr lang="nl-BE" dirty="0"/>
          </a:p>
        </p:txBody>
      </p:sp>
      <p:sp>
        <p:nvSpPr>
          <p:cNvPr id="4" name="Content Placeholder 3"/>
          <p:cNvSpPr>
            <a:spLocks noGrp="1"/>
          </p:cNvSpPr>
          <p:nvPr>
            <p:ph idx="1"/>
          </p:nvPr>
        </p:nvSpPr>
        <p:spPr>
          <a:xfrm>
            <a:off x="2064000" y="1350000"/>
            <a:ext cx="8334000" cy="2079001"/>
          </a:xfrm>
        </p:spPr>
        <p:txBody>
          <a:bodyPr/>
          <a:lstStyle/>
          <a:p>
            <a:r>
              <a:rPr lang="en-US" dirty="0"/>
              <a:t>Temporary storage on the cluster nodes has a different location compared to regular Linux system. </a:t>
            </a:r>
          </a:p>
          <a:p>
            <a:r>
              <a:rPr lang="en-US" dirty="0">
                <a:latin typeface="Courier New" panose="02070309020205020404" pitchFamily="49" charset="0"/>
                <a:cs typeface="Courier New" panose="02070309020205020404" pitchFamily="49" charset="0"/>
              </a:rPr>
              <a:t>$VSC_SCRATCH_NODE</a:t>
            </a:r>
            <a:r>
              <a:rPr lang="pl-PL" dirty="0">
                <a:latin typeface="Courier New" panose="02070309020205020404" pitchFamily="49" charset="0"/>
                <a:cs typeface="Courier New" panose="02070309020205020404" pitchFamily="49" charset="0"/>
              </a:rPr>
              <a:t> </a:t>
            </a:r>
            <a:r>
              <a:rPr lang="pl-PL" dirty="0" err="1"/>
              <a:t>define</a:t>
            </a:r>
            <a:r>
              <a:rPr lang="en-US" dirty="0"/>
              <a:t>s space that is available per node</a:t>
            </a:r>
            <a:r>
              <a:rPr lang="pl-PL" dirty="0"/>
              <a:t> (to be </a:t>
            </a:r>
            <a:r>
              <a:rPr lang="pl-PL" dirty="0" err="1"/>
              <a:t>used</a:t>
            </a:r>
            <a:r>
              <a:rPr lang="pl-PL" dirty="0"/>
              <a:t> </a:t>
            </a:r>
            <a:r>
              <a:rPr lang="pl-PL" dirty="0" err="1"/>
              <a:t>only</a:t>
            </a:r>
            <a:r>
              <a:rPr lang="pl-PL" dirty="0"/>
              <a:t> </a:t>
            </a:r>
            <a:r>
              <a:rPr lang="pl-PL" dirty="0" err="1"/>
              <a:t>during</a:t>
            </a:r>
            <a:r>
              <a:rPr lang="pl-PL" dirty="0"/>
              <a:t> the </a:t>
            </a:r>
            <a:r>
              <a:rPr lang="pl-PL" dirty="0" err="1"/>
              <a:t>job</a:t>
            </a:r>
            <a:r>
              <a:rPr lang="pl-PL" dirty="0"/>
              <a:t> </a:t>
            </a:r>
            <a:r>
              <a:rPr lang="pl-PL" dirty="0" err="1"/>
              <a:t>execution</a:t>
            </a:r>
            <a:r>
              <a:rPr lang="pl-PL" dirty="0"/>
              <a:t>, </a:t>
            </a:r>
            <a:r>
              <a:rPr lang="pl-PL" dirty="0" err="1"/>
              <a:t>need</a:t>
            </a:r>
            <a:r>
              <a:rPr lang="pl-PL" dirty="0"/>
              <a:t> to </a:t>
            </a:r>
            <a:r>
              <a:rPr lang="pl-PL" dirty="0" err="1"/>
              <a:t>copy</a:t>
            </a:r>
            <a:r>
              <a:rPr lang="pl-PL" dirty="0"/>
              <a:t> the data as </a:t>
            </a:r>
            <a:r>
              <a:rPr lang="pl-PL" dirty="0" err="1"/>
              <a:t>everything</a:t>
            </a:r>
            <a:r>
              <a:rPr lang="pl-PL" dirty="0"/>
              <a:t> </a:t>
            </a:r>
            <a:r>
              <a:rPr lang="pl-PL" dirty="0" err="1"/>
              <a:t>will</a:t>
            </a:r>
            <a:r>
              <a:rPr lang="pl-PL" dirty="0"/>
              <a:t> be </a:t>
            </a:r>
            <a:r>
              <a:rPr lang="pl-PL" dirty="0" err="1"/>
              <a:t>erased</a:t>
            </a:r>
            <a:r>
              <a:rPr lang="pl-PL" dirty="0"/>
              <a:t> </a:t>
            </a:r>
            <a:r>
              <a:rPr lang="pl-PL" dirty="0" err="1"/>
              <a:t>after</a:t>
            </a:r>
            <a:r>
              <a:rPr lang="pl-PL" dirty="0"/>
              <a:t> the </a:t>
            </a:r>
            <a:r>
              <a:rPr lang="pl-PL" dirty="0" err="1"/>
              <a:t>job</a:t>
            </a:r>
            <a:r>
              <a:rPr lang="pl-PL" dirty="0"/>
              <a:t> </a:t>
            </a:r>
            <a:r>
              <a:rPr lang="pl-PL" dirty="0" err="1"/>
              <a:t>ends</a:t>
            </a:r>
            <a:r>
              <a:rPr lang="pl-PL" dirty="0"/>
              <a:t>).</a:t>
            </a:r>
            <a:endParaRPr lang="en-US" dirty="0"/>
          </a:p>
          <a:p>
            <a:pPr marL="342900" indent="-342900"/>
            <a:r>
              <a:rPr lang="pl-PL" dirty="0">
                <a:solidFill>
                  <a:srgbClr val="FF0000"/>
                </a:solidFill>
                <a:cs typeface="Courier New" panose="02070309020205020404" pitchFamily="49" charset="0"/>
              </a:rPr>
              <a:t>Do not </a:t>
            </a:r>
            <a:r>
              <a:rPr lang="pl-PL" dirty="0" err="1">
                <a:solidFill>
                  <a:srgbClr val="FF0000"/>
                </a:solidFill>
                <a:cs typeface="Courier New" panose="02070309020205020404" pitchFamily="49" charset="0"/>
              </a:rPr>
              <a:t>use</a:t>
            </a:r>
            <a:r>
              <a:rPr lang="pl-PL" dirty="0">
                <a:solidFill>
                  <a:srgbClr val="FF0000"/>
                </a:solidFill>
                <a:cs typeface="Courier New" panose="02070309020205020404" pitchFamily="49" charset="0"/>
              </a:rPr>
              <a:t> </a:t>
            </a:r>
            <a:r>
              <a:rPr lang="pl-PL" dirty="0">
                <a:solidFill>
                  <a:srgbClr val="FF0000"/>
                </a:solidFill>
                <a:latin typeface="Courier New" panose="02070309020205020404" pitchFamily="49" charset="0"/>
                <a:cs typeface="Courier New" panose="02070309020205020404" pitchFamily="49" charset="0"/>
              </a:rPr>
              <a:t>/</a:t>
            </a:r>
            <a:r>
              <a:rPr lang="pl-PL" dirty="0" err="1">
                <a:solidFill>
                  <a:srgbClr val="FF0000"/>
                </a:solidFill>
                <a:latin typeface="Courier New" panose="02070309020205020404" pitchFamily="49" charset="0"/>
                <a:cs typeface="Courier New" panose="02070309020205020404" pitchFamily="49" charset="0"/>
              </a:rPr>
              <a:t>tmp</a:t>
            </a:r>
            <a:r>
              <a:rPr lang="pl-PL" dirty="0">
                <a:solidFill>
                  <a:srgbClr val="FF0000"/>
                </a:solidFill>
                <a:latin typeface="Courier New" panose="02070309020205020404" pitchFamily="49" charset="0"/>
                <a:cs typeface="Courier New" panose="02070309020205020404" pitchFamily="49" charset="0"/>
              </a:rPr>
              <a:t> </a:t>
            </a:r>
            <a:r>
              <a:rPr lang="pl-PL" dirty="0" err="1">
                <a:solidFill>
                  <a:srgbClr val="FF0000"/>
                </a:solidFill>
                <a:cs typeface="Courier New" panose="02070309020205020404" pitchFamily="49" charset="0"/>
              </a:rPr>
              <a:t>directory</a:t>
            </a:r>
            <a:r>
              <a:rPr lang="pl-PL" dirty="0">
                <a:solidFill>
                  <a:srgbClr val="FF0000"/>
                </a:solidFill>
                <a:cs typeface="Courier New" panose="02070309020205020404" pitchFamily="49" charset="0"/>
              </a:rPr>
              <a:t> on </a:t>
            </a:r>
            <a:r>
              <a:rPr lang="pl-PL" dirty="0" err="1">
                <a:solidFill>
                  <a:srgbClr val="FF0000"/>
                </a:solidFill>
                <a:cs typeface="Courier New" panose="02070309020205020404" pitchFamily="49" charset="0"/>
              </a:rPr>
              <a:t>compute</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node</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very</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limited</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space</a:t>
            </a:r>
            <a:r>
              <a:rPr lang="pl-PL" dirty="0">
                <a:solidFill>
                  <a:srgbClr val="FF0000"/>
                </a:solidFill>
                <a:cs typeface="Courier New" panose="02070309020205020404" pitchFamily="49" charset="0"/>
              </a:rPr>
              <a:t> ~10GB, </a:t>
            </a:r>
            <a:r>
              <a:rPr lang="pl-PL" dirty="0" err="1">
                <a:solidFill>
                  <a:srgbClr val="FF0000"/>
                </a:solidFill>
                <a:cs typeface="Courier New" panose="02070309020205020404" pitchFamily="49" charset="0"/>
              </a:rPr>
              <a:t>once</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exceeded</a:t>
            </a:r>
            <a:r>
              <a:rPr lang="pl-PL" dirty="0">
                <a:solidFill>
                  <a:srgbClr val="FF0000"/>
                </a:solidFill>
                <a:cs typeface="Courier New" panose="02070309020205020404" pitchFamily="49" charset="0"/>
              </a:rPr>
              <a:t> the system and </a:t>
            </a:r>
            <a:r>
              <a:rPr lang="pl-PL" dirty="0" err="1">
                <a:solidFill>
                  <a:srgbClr val="FF0000"/>
                </a:solidFill>
                <a:cs typeface="Courier New" panose="02070309020205020404" pitchFamily="49" charset="0"/>
              </a:rPr>
              <a:t>your</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job</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will</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crash</a:t>
            </a:r>
            <a:r>
              <a:rPr lang="pl-PL" dirty="0">
                <a:solidFill>
                  <a:srgbClr val="FF0000"/>
                </a:solidFill>
                <a:cs typeface="Courier New" panose="02070309020205020404" pitchFamily="49" charset="0"/>
              </a:rPr>
              <a:t>). </a:t>
            </a:r>
          </a:p>
          <a:p>
            <a:pPr marL="342900" indent="-342900"/>
            <a:r>
              <a:rPr lang="pl-PL" dirty="0" err="1">
                <a:solidFill>
                  <a:srgbClr val="FF0000"/>
                </a:solidFill>
                <a:cs typeface="Courier New" panose="02070309020205020404" pitchFamily="49" charset="0"/>
              </a:rPr>
              <a:t>Use</a:t>
            </a:r>
            <a:r>
              <a:rPr lang="pl-PL" dirty="0">
                <a:solidFill>
                  <a:srgbClr val="FF0000"/>
                </a:solidFill>
                <a:cs typeface="Courier New" panose="02070309020205020404" pitchFamily="49" charset="0"/>
              </a:rPr>
              <a:t> </a:t>
            </a:r>
            <a:r>
              <a:rPr lang="pl-PL" dirty="0">
                <a:solidFill>
                  <a:srgbClr val="FF0000"/>
                </a:solidFill>
                <a:latin typeface="Courier New" panose="02070309020205020404" pitchFamily="49" charset="0"/>
                <a:cs typeface="Courier New" panose="02070309020205020404" pitchFamily="49" charset="0"/>
              </a:rPr>
              <a:t>$VSC_SCRATCH_NODE </a:t>
            </a:r>
            <a:r>
              <a:rPr lang="pl-PL" dirty="0">
                <a:solidFill>
                  <a:srgbClr val="FF0000"/>
                </a:solidFill>
                <a:cs typeface="Courier New" panose="02070309020205020404" pitchFamily="49" charset="0"/>
              </a:rPr>
              <a:t>(</a:t>
            </a:r>
            <a:r>
              <a:rPr lang="pl-PL" dirty="0">
                <a:solidFill>
                  <a:srgbClr val="FF0000"/>
                </a:solidFill>
                <a:latin typeface="Courier New" panose="02070309020205020404" pitchFamily="49" charset="0"/>
                <a:cs typeface="Courier New" panose="02070309020205020404" pitchFamily="49" charset="0"/>
              </a:rPr>
              <a:t>/</a:t>
            </a:r>
            <a:r>
              <a:rPr lang="pl-PL" dirty="0" err="1">
                <a:solidFill>
                  <a:srgbClr val="FF0000"/>
                </a:solidFill>
                <a:latin typeface="Courier New" panose="02070309020205020404" pitchFamily="49" charset="0"/>
                <a:cs typeface="Courier New" panose="02070309020205020404" pitchFamily="49" charset="0"/>
              </a:rPr>
              <a:t>local_scratch</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instead</a:t>
            </a:r>
            <a:r>
              <a:rPr lang="pl-PL" dirty="0">
                <a:solidFill>
                  <a:srgbClr val="FF0000"/>
                </a:solidFill>
                <a:cs typeface="Courier New" panose="02070309020205020404" pitchFamily="49" charset="0"/>
              </a:rPr>
              <a:t> (~200GB)</a:t>
            </a:r>
            <a:endParaRPr lang="en-US" dirty="0">
              <a:solidFill>
                <a:srgbClr val="FF0000"/>
              </a:solidFill>
              <a:cs typeface="Courier New" panose="02070309020205020404" pitchFamily="49" charset="0"/>
            </a:endParaRPr>
          </a:p>
          <a:p>
            <a:endParaRPr lang="en-US" dirty="0"/>
          </a:p>
        </p:txBody>
      </p:sp>
    </p:spTree>
    <p:extLst>
      <p:ext uri="{BB962C8B-B14F-4D97-AF65-F5344CB8AC3E}">
        <p14:creationId xmlns:p14="http://schemas.microsoft.com/office/powerpoint/2010/main" val="5011870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24436"/>
            <a:ext cx="10515600" cy="1325563"/>
          </a:xfrm>
        </p:spPr>
        <p:txBody>
          <a:bodyPr/>
          <a:lstStyle/>
          <a:p>
            <a:r>
              <a:rPr lang="nl-BE" dirty="0">
                <a:solidFill>
                  <a:schemeClr val="tx1"/>
                </a:solidFill>
              </a:rPr>
              <a:t>Linux File System</a:t>
            </a:r>
          </a:p>
        </p:txBody>
      </p:sp>
      <p:sp>
        <p:nvSpPr>
          <p:cNvPr id="5" name="Rechthoek 4"/>
          <p:cNvSpPr/>
          <p:nvPr/>
        </p:nvSpPr>
        <p:spPr>
          <a:xfrm>
            <a:off x="1801720" y="6465574"/>
            <a:ext cx="8352160" cy="276999"/>
          </a:xfrm>
          <a:prstGeom prst="rect">
            <a:avLst/>
          </a:prstGeom>
        </p:spPr>
        <p:txBody>
          <a:bodyPr wrap="square">
            <a:spAutoFit/>
          </a:bodyPr>
          <a:lstStyle/>
          <a:p>
            <a:r>
              <a:rPr lang="nl-BE" sz="1200" dirty="0"/>
              <a:t>Source: http://linuxsuperuser07.blogspot.be/2011/09/rhel-6-file-system.html</a:t>
            </a:r>
          </a:p>
        </p:txBody>
      </p:sp>
      <p:sp>
        <p:nvSpPr>
          <p:cNvPr id="3" name="Slide Number Placeholder 2"/>
          <p:cNvSpPr>
            <a:spLocks noGrp="1"/>
          </p:cNvSpPr>
          <p:nvPr>
            <p:ph type="sldNum" sz="quarter" idx="12"/>
          </p:nvPr>
        </p:nvSpPr>
        <p:spPr/>
        <p:txBody>
          <a:bodyPr/>
          <a:lstStyle/>
          <a:p>
            <a:fld id="{78CD8E6A-08C9-49B9-A7D5-27A98AD8C28F}" type="slidenum">
              <a:rPr lang="nl-NL" smtClean="0"/>
              <a:pPr/>
              <a:t>46</a:t>
            </a:fld>
            <a:endParaRPr lang="nl-NL"/>
          </a:p>
        </p:txBody>
      </p:sp>
      <p:pic>
        <p:nvPicPr>
          <p:cNvPr id="5122" name="Picture 2" descr="http://3.bp.blogspot.com/-zzZ4_Xay_04/TmTb3QGbd0I/AAAAAAAAAYg/qtolTpCJaIc/s1600/Linux+Filesyste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2618" y="940900"/>
            <a:ext cx="8831262" cy="539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6540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5" y="2060849"/>
            <a:ext cx="7162911"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69185" y="4441871"/>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nl-BE"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671890" y="3125537"/>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t>leuven</a:t>
            </a:r>
            <a:endParaRPr lang="en-US" sz="1600" dirty="0"/>
          </a:p>
        </p:txBody>
      </p:sp>
      <p:cxnSp>
        <p:nvCxnSpPr>
          <p:cNvPr id="76" name="Straight Connector 75"/>
          <p:cNvCxnSpPr/>
          <p:nvPr/>
        </p:nvCxnSpPr>
        <p:spPr>
          <a:xfrm>
            <a:off x="10192618" y="3138872"/>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17587" y="4145825"/>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t>304</a:t>
            </a:r>
            <a:endParaRPr lang="en-US" sz="1600" dirty="0"/>
          </a:p>
        </p:txBody>
      </p:sp>
      <p:cxnSp>
        <p:nvCxnSpPr>
          <p:cNvPr id="91" name="Straight Connector 90"/>
          <p:cNvCxnSpPr/>
          <p:nvPr/>
        </p:nvCxnSpPr>
        <p:spPr>
          <a:xfrm>
            <a:off x="9017789"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7671442" y="5143134"/>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t>vsc30468</a:t>
            </a:r>
            <a:endParaRPr lang="en-US" sz="1600" dirty="0"/>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8046956" y="5873916"/>
            <a:ext cx="884850" cy="338554"/>
          </a:xfrm>
          <a:prstGeom prst="rect">
            <a:avLst/>
          </a:prstGeom>
          <a:noFill/>
        </p:spPr>
        <p:txBody>
          <a:bodyPr wrap="square" rtlCol="0">
            <a:spAutoFit/>
          </a:bodyPr>
          <a:lstStyle/>
          <a:p>
            <a:r>
              <a:rPr lang="pl-PL" sz="1600" dirty="0"/>
              <a:t>……..</a:t>
            </a:r>
            <a:endParaRPr lang="en-US" sz="1600" dirty="0"/>
          </a:p>
        </p:txBody>
      </p:sp>
    </p:spTree>
    <p:extLst>
      <p:ext uri="{BB962C8B-B14F-4D97-AF65-F5344CB8AC3E}">
        <p14:creationId xmlns:p14="http://schemas.microsoft.com/office/powerpoint/2010/main" val="3657038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solidFill>
                  <a:srgbClr val="FFC000"/>
                </a:solidFill>
              </a:rPr>
              <a:t>/</a:t>
            </a:r>
            <a:r>
              <a:rPr lang="pl-PL" sz="1600" dirty="0" err="1">
                <a:solidFill>
                  <a:srgbClr val="FFC000"/>
                </a:solidFill>
              </a:rPr>
              <a:t>user</a:t>
            </a:r>
            <a:endParaRPr lang="en-US" sz="1600" dirty="0">
              <a:solidFill>
                <a:srgbClr val="FFC000"/>
              </a:solidFill>
            </a:endParaRPr>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93688" y="4437112"/>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7342953" y="275015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352162" y="3125537"/>
            <a:ext cx="2840456" cy="1333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FFC000"/>
                </a:solidFill>
              </a:rPr>
              <a:t>leuven</a:t>
            </a:r>
            <a:endParaRPr lang="en-US" sz="1600" dirty="0">
              <a:solidFill>
                <a:srgbClr val="FFC000"/>
              </a:solidFill>
            </a:endParaRPr>
          </a:p>
        </p:txBody>
      </p:sp>
      <p:cxnSp>
        <p:nvCxnSpPr>
          <p:cNvPr id="76" name="Straight Connector 75"/>
          <p:cNvCxnSpPr/>
          <p:nvPr/>
        </p:nvCxnSpPr>
        <p:spPr>
          <a:xfrm>
            <a:off x="10192618" y="3138872"/>
            <a:ext cx="0"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252533"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9387614"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29068" y="4159159"/>
            <a:ext cx="1163551" cy="758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FFC000"/>
                </a:solidFill>
              </a:rPr>
              <a:t>304</a:t>
            </a:r>
            <a:endParaRPr lang="en-US" sz="1600" dirty="0">
              <a:solidFill>
                <a:srgbClr val="FFC000"/>
              </a:solidFill>
            </a:endParaRPr>
          </a:p>
        </p:txBody>
      </p:sp>
      <p:cxnSp>
        <p:nvCxnSpPr>
          <p:cNvPr id="91" name="Straight Connector 90"/>
          <p:cNvCxnSpPr/>
          <p:nvPr/>
        </p:nvCxnSpPr>
        <p:spPr>
          <a:xfrm>
            <a:off x="9017789" y="4163893"/>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43719" y="5157192"/>
            <a:ext cx="242481" cy="216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51414"/>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FFC000"/>
                </a:solidFill>
              </a:rPr>
              <a:t>vsc30468</a:t>
            </a:r>
            <a:endParaRPr lang="en-US" sz="1600" dirty="0">
              <a:solidFill>
                <a:srgbClr val="FFC00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327185" cy="307777"/>
          </a:xfrm>
          <a:prstGeom prst="rect">
            <a:avLst/>
          </a:prstGeom>
          <a:noFill/>
          <a:ln w="19050">
            <a:solidFill>
              <a:srgbClr val="FFC000"/>
            </a:solidFill>
          </a:ln>
        </p:spPr>
        <p:txBody>
          <a:bodyPr wrap="square" rtlCol="0">
            <a:spAutoFit/>
          </a:bodyPr>
          <a:lstStyle/>
          <a:p>
            <a:pPr algn="ctr"/>
            <a:r>
              <a:rPr lang="pl-PL" sz="1400" dirty="0">
                <a:solidFill>
                  <a:schemeClr val="bg1"/>
                </a:solidFill>
              </a:rPr>
              <a:t>$VSC_H</a:t>
            </a:r>
            <a:r>
              <a:rPr lang="en-US" sz="1400" dirty="0">
                <a:solidFill>
                  <a:schemeClr val="bg1"/>
                </a:solidFill>
              </a:rPr>
              <a:t>OME</a:t>
            </a:r>
          </a:p>
        </p:txBody>
      </p:sp>
      <p:cxnSp>
        <p:nvCxnSpPr>
          <p:cNvPr id="122" name="Straight Arrow Connector 121"/>
          <p:cNvCxnSpPr>
            <a:stCxn id="121" idx="0"/>
          </p:cNvCxnSpPr>
          <p:nvPr/>
        </p:nvCxnSpPr>
        <p:spPr>
          <a:xfrm flipV="1">
            <a:off x="6440520" y="5755306"/>
            <a:ext cx="2403198" cy="65634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7248128" y="3140728"/>
            <a:ext cx="104034" cy="2877"/>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28865" y="4154859"/>
            <a:ext cx="1100202" cy="43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0203449" y="4167852"/>
            <a:ext cx="23486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7661656" y="5168255"/>
            <a:ext cx="118206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9048328" y="5151414"/>
            <a:ext cx="1070560" cy="41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7197322" y="2060848"/>
            <a:ext cx="22984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5587511" y="2060848"/>
            <a:ext cx="1609811"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5841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solidFill>
                  <a:srgbClr val="00B050"/>
                </a:solidFill>
              </a:rPr>
              <a:t>/data</a:t>
            </a:r>
            <a:endParaRPr lang="en-US" sz="1600" dirty="0">
              <a:solidFill>
                <a:srgbClr val="00B050"/>
              </a:solidFill>
            </a:endParaRPr>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788097" y="4453220"/>
            <a:ext cx="1053463" cy="338554"/>
          </a:xfrm>
          <a:prstGeom prst="rect">
            <a:avLst/>
          </a:prstGeom>
          <a:noFill/>
        </p:spPr>
        <p:txBody>
          <a:bodyPr wrap="square" rtlCol="0">
            <a:spAutoFit/>
          </a:bodyPr>
          <a:lstStyle/>
          <a:p>
            <a:r>
              <a:rPr lang="nl-BE" sz="1600" dirty="0" err="1"/>
              <a:t>skylake</a:t>
            </a:r>
            <a:endParaRPr lang="nl-BE" sz="1600" dirty="0"/>
          </a:p>
        </p:txBody>
      </p:sp>
      <p:sp>
        <p:nvSpPr>
          <p:cNvPr id="58" name="TextBox 57"/>
          <p:cNvSpPr txBox="1"/>
          <p:nvPr/>
        </p:nvSpPr>
        <p:spPr>
          <a:xfrm>
            <a:off x="4488004" y="4438935"/>
            <a:ext cx="1231453" cy="338554"/>
          </a:xfrm>
          <a:prstGeom prst="rect">
            <a:avLst/>
          </a:prstGeom>
          <a:noFill/>
        </p:spPr>
        <p:txBody>
          <a:bodyPr wrap="square" rtlCol="0">
            <a:spAutoFit/>
          </a:bodyPr>
          <a:lstStyle/>
          <a:p>
            <a:r>
              <a:rPr lang="en-US" sz="1600" dirty="0" err="1"/>
              <a:t>ivybdridge</a:t>
            </a:r>
            <a:endParaRPr lang="en-US" sz="1600" dirty="0"/>
          </a:p>
        </p:txBody>
      </p:sp>
      <p:sp>
        <p:nvSpPr>
          <p:cNvPr id="59" name="TextBox 58"/>
          <p:cNvSpPr txBox="1"/>
          <p:nvPr/>
        </p:nvSpPr>
        <p:spPr>
          <a:xfrm>
            <a:off x="3452158" y="4438935"/>
            <a:ext cx="1150740" cy="338554"/>
          </a:xfrm>
          <a:prstGeom prst="rect">
            <a:avLst/>
          </a:prstGeom>
          <a:noFill/>
        </p:spPr>
        <p:txBody>
          <a:bodyPr wrap="square" rtlCol="0">
            <a:spAutoFit/>
          </a:bodyPr>
          <a:lstStyle/>
          <a:p>
            <a:r>
              <a:rPr lang="en-US"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8511495" y="277515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8511495" y="3138871"/>
            <a:ext cx="1707942" cy="808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00B050"/>
                </a:solidFill>
              </a:rPr>
              <a:t>leuven</a:t>
            </a:r>
            <a:endParaRPr lang="en-US" sz="1600" dirty="0">
              <a:solidFill>
                <a:srgbClr val="00B050"/>
              </a:solidFill>
            </a:endParaRPr>
          </a:p>
        </p:txBody>
      </p:sp>
      <p:cxnSp>
        <p:nvCxnSpPr>
          <p:cNvPr id="76" name="Straight Connector 75"/>
          <p:cNvCxnSpPr/>
          <p:nvPr/>
        </p:nvCxnSpPr>
        <p:spPr>
          <a:xfrm>
            <a:off x="10200456" y="3138872"/>
            <a:ext cx="0"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9348944" y="2729947"/>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9017790" y="4167852"/>
            <a:ext cx="1162733"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00B050"/>
                </a:solidFill>
              </a:rPr>
              <a:t>304</a:t>
            </a:r>
            <a:endParaRPr lang="en-US" sz="1600" dirty="0">
              <a:solidFill>
                <a:srgbClr val="00B050"/>
              </a:solidFill>
            </a:endParaRPr>
          </a:p>
        </p:txBody>
      </p:sp>
      <p:cxnSp>
        <p:nvCxnSpPr>
          <p:cNvPr id="91" name="Straight Connector 90"/>
          <p:cNvCxnSpPr/>
          <p:nvPr/>
        </p:nvCxnSpPr>
        <p:spPr>
          <a:xfrm>
            <a:off x="9017789" y="4163893"/>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8831857" y="5154490"/>
            <a:ext cx="237037" cy="2703"/>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00B050"/>
                </a:solidFill>
              </a:rPr>
              <a:t>vsc30468</a:t>
            </a:r>
            <a:endParaRPr lang="en-US" sz="1600" dirty="0">
              <a:solidFill>
                <a:srgbClr val="00B05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255176" cy="307777"/>
          </a:xfrm>
          <a:prstGeom prst="rect">
            <a:avLst/>
          </a:prstGeom>
          <a:noFill/>
          <a:ln w="19050">
            <a:solidFill>
              <a:srgbClr val="00B050"/>
            </a:solidFill>
          </a:ln>
        </p:spPr>
        <p:txBody>
          <a:bodyPr wrap="square" rtlCol="0">
            <a:spAutoFit/>
          </a:bodyPr>
          <a:lstStyle/>
          <a:p>
            <a:pPr algn="ctr"/>
            <a:r>
              <a:rPr lang="pl-PL" sz="1400" dirty="0">
                <a:solidFill>
                  <a:schemeClr val="bg1"/>
                </a:solidFill>
              </a:rPr>
              <a:t>$</a:t>
            </a:r>
            <a:r>
              <a:rPr lang="en-US" sz="1400" dirty="0">
                <a:solidFill>
                  <a:schemeClr val="bg1"/>
                </a:solidFill>
              </a:rPr>
              <a:t>VSC_DATA</a:t>
            </a: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0192619" y="4167852"/>
            <a:ext cx="24569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36958" y="4167852"/>
            <a:ext cx="1079116"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7653148" y="3147565"/>
            <a:ext cx="871212" cy="298"/>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8435228" y="2060848"/>
            <a:ext cx="10604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5587511" y="2060848"/>
            <a:ext cx="287508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0389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417C55F-FD09-448A-9EA9-07F5A303A5D0}"/>
              </a:ext>
            </a:extLst>
          </p:cNvPr>
          <p:cNvPicPr>
            <a:picLocks noChangeAspect="1"/>
          </p:cNvPicPr>
          <p:nvPr/>
        </p:nvPicPr>
        <p:blipFill rotWithShape="1">
          <a:blip r:embed="rId2"/>
          <a:srcRect r="34" b="3839"/>
          <a:stretch/>
        </p:blipFill>
        <p:spPr>
          <a:xfrm>
            <a:off x="840000" y="923924"/>
            <a:ext cx="10512000" cy="5688000"/>
          </a:xfrm>
          <a:prstGeom prst="rect">
            <a:avLst/>
          </a:prstGeom>
        </p:spPr>
      </p:pic>
      <p:sp>
        <p:nvSpPr>
          <p:cNvPr id="4" name="Titel 3"/>
          <p:cNvSpPr>
            <a:spLocks noGrp="1"/>
          </p:cNvSpPr>
          <p:nvPr>
            <p:ph type="title"/>
          </p:nvPr>
        </p:nvSpPr>
        <p:spPr>
          <a:xfrm>
            <a:off x="428625" y="0"/>
            <a:ext cx="10515600" cy="1325563"/>
          </a:xfrm>
        </p:spPr>
        <p:txBody>
          <a:bodyPr/>
          <a:lstStyle/>
          <a:p>
            <a:r>
              <a:rPr lang="pl-PL" altLang="en-US" dirty="0">
                <a:solidFill>
                  <a:schemeClr val="tx1"/>
                </a:solidFill>
              </a:rPr>
              <a:t>System tools</a:t>
            </a:r>
            <a:endParaRPr lang="en-US" altLang="en-US" dirty="0">
              <a:solidFill>
                <a:schemeClr val="tx1"/>
              </a:solidFill>
            </a:endParaRPr>
          </a:p>
        </p:txBody>
      </p:sp>
      <p:sp>
        <p:nvSpPr>
          <p:cNvPr id="8" name="Ovaal 7"/>
          <p:cNvSpPr/>
          <p:nvPr/>
        </p:nvSpPr>
        <p:spPr>
          <a:xfrm>
            <a:off x="10944225" y="1020324"/>
            <a:ext cx="576064" cy="305239"/>
          </a:xfrm>
          <a:prstGeom prst="ellipse">
            <a:avLst/>
          </a:prstGeom>
          <a:noFill/>
          <a:ln w="31750">
            <a:solidFill>
              <a:srgbClr val="DB6D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TextBox 2"/>
          <p:cNvSpPr txBox="1"/>
          <p:nvPr/>
        </p:nvSpPr>
        <p:spPr>
          <a:xfrm>
            <a:off x="4771586" y="2774582"/>
            <a:ext cx="3816424" cy="830997"/>
          </a:xfrm>
          <a:prstGeom prst="rect">
            <a:avLst/>
          </a:prstGeom>
          <a:noFill/>
        </p:spPr>
        <p:txBody>
          <a:bodyPr wrap="square" rtlCol="0">
            <a:spAutoFit/>
          </a:bodyPr>
          <a:lstStyle/>
          <a:p>
            <a:pPr algn="ctr"/>
            <a:r>
              <a:rPr lang="en-US" sz="2400" b="1" dirty="0"/>
              <a:t>This is how NX client (</a:t>
            </a:r>
            <a:r>
              <a:rPr lang="en-US" sz="2400" b="1" dirty="0" err="1"/>
              <a:t>NoMachine</a:t>
            </a:r>
            <a:r>
              <a:rPr lang="en-US" sz="2400" b="1" dirty="0"/>
              <a:t>) looks like</a:t>
            </a:r>
            <a:endParaRPr lang="nl-BE" sz="2400" b="1" dirty="0"/>
          </a:p>
        </p:txBody>
      </p:sp>
      <p:sp>
        <p:nvSpPr>
          <p:cNvPr id="2" name="TextBox 1">
            <a:extLst>
              <a:ext uri="{FF2B5EF4-FFF2-40B4-BE49-F238E27FC236}">
                <a16:creationId xmlns:a16="http://schemas.microsoft.com/office/drawing/2014/main" id="{F2CC44DC-CFC5-483A-AF88-CBCC2695F79D}"/>
              </a:ext>
            </a:extLst>
          </p:cNvPr>
          <p:cNvSpPr txBox="1"/>
          <p:nvPr/>
        </p:nvSpPr>
        <p:spPr>
          <a:xfrm>
            <a:off x="8671937" y="1421963"/>
            <a:ext cx="2560320" cy="461665"/>
          </a:xfrm>
          <a:prstGeom prst="rect">
            <a:avLst/>
          </a:prstGeom>
          <a:noFill/>
        </p:spPr>
        <p:txBody>
          <a:bodyPr wrap="square" rtlCol="0">
            <a:spAutoFit/>
          </a:bodyPr>
          <a:lstStyle/>
          <a:p>
            <a:r>
              <a:rPr lang="nl-BE" sz="2400" b="1" dirty="0">
                <a:solidFill>
                  <a:srgbClr val="DB6D32"/>
                </a:solidFill>
              </a:rPr>
              <a:t>Same as Ctrl+Alt+0</a:t>
            </a:r>
          </a:p>
        </p:txBody>
      </p:sp>
    </p:spTree>
    <p:extLst>
      <p:ext uri="{BB962C8B-B14F-4D97-AF65-F5344CB8AC3E}">
        <p14:creationId xmlns:p14="http://schemas.microsoft.com/office/powerpoint/2010/main" val="2027619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9"/>
            <a:ext cx="3235926"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solidFill>
                  <a:srgbClr val="7030A0"/>
                </a:solidFill>
              </a:rPr>
              <a:t>/</a:t>
            </a:r>
            <a:r>
              <a:rPr lang="pl-PL" sz="1600" dirty="0" err="1">
                <a:solidFill>
                  <a:srgbClr val="7030A0"/>
                </a:solidFill>
              </a:rPr>
              <a:t>scratch</a:t>
            </a:r>
            <a:endParaRPr lang="en-US" sz="1600" dirty="0">
              <a:solidFill>
                <a:srgbClr val="7030A0"/>
              </a:solidFill>
            </a:endParaRPr>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51931" y="4463269"/>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nl-BE"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a:off x="9615658" y="3125537"/>
            <a:ext cx="576960" cy="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7030A0"/>
                </a:solidFill>
              </a:rPr>
              <a:t>leuven</a:t>
            </a:r>
            <a:endParaRPr lang="en-US" sz="1600" dirty="0">
              <a:solidFill>
                <a:srgbClr val="7030A0"/>
              </a:solidFill>
            </a:endParaRPr>
          </a:p>
        </p:txBody>
      </p:sp>
      <p:cxnSp>
        <p:nvCxnSpPr>
          <p:cNvPr id="76" name="Straight Connector 75"/>
          <p:cNvCxnSpPr/>
          <p:nvPr/>
        </p:nvCxnSpPr>
        <p:spPr>
          <a:xfrm>
            <a:off x="10192618" y="3138872"/>
            <a:ext cx="0"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17790" y="4154859"/>
            <a:ext cx="1174829" cy="43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7030A0"/>
                </a:solidFill>
              </a:rPr>
              <a:t>304</a:t>
            </a:r>
            <a:endParaRPr lang="en-US" sz="1600" dirty="0">
              <a:solidFill>
                <a:srgbClr val="7030A0"/>
              </a:solidFill>
            </a:endParaRPr>
          </a:p>
        </p:txBody>
      </p:sp>
      <p:cxnSp>
        <p:nvCxnSpPr>
          <p:cNvPr id="91" name="Straight Connector 90"/>
          <p:cNvCxnSpPr/>
          <p:nvPr/>
        </p:nvCxnSpPr>
        <p:spPr>
          <a:xfrm>
            <a:off x="9017789" y="4163893"/>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31857" y="5142518"/>
            <a:ext cx="226333" cy="5986"/>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7030A0"/>
                </a:solidFill>
              </a:rPr>
              <a:t>vsc30468</a:t>
            </a:r>
            <a:endParaRPr lang="en-US" sz="1600" dirty="0">
              <a:solidFill>
                <a:srgbClr val="7030A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615217" cy="307777"/>
          </a:xfrm>
          <a:prstGeom prst="rect">
            <a:avLst/>
          </a:prstGeom>
          <a:noFill/>
          <a:ln w="19050">
            <a:solidFill>
              <a:srgbClr val="FF99FF"/>
            </a:solidFill>
          </a:ln>
        </p:spPr>
        <p:txBody>
          <a:bodyPr wrap="square" rtlCol="0">
            <a:spAutoFit/>
          </a:bodyPr>
          <a:lstStyle/>
          <a:p>
            <a:r>
              <a:rPr lang="pl-PL" sz="1400" dirty="0">
                <a:solidFill>
                  <a:schemeClr val="bg1"/>
                </a:solidFill>
              </a:rPr>
              <a:t>$VSC_SCRATCH</a:t>
            </a:r>
            <a:endParaRPr lang="en-US" sz="1400" dirty="0">
              <a:solidFill>
                <a:schemeClr val="bg1"/>
              </a:solidFill>
            </a:endParaRP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FF99FF"/>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917588" y="4159159"/>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192619" y="4159160"/>
            <a:ext cx="245697" cy="473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7672338" y="3125536"/>
            <a:ext cx="1943320" cy="368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5587064" y="2073042"/>
            <a:ext cx="3916919" cy="1085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29008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096344" cy="15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solidFill>
                  <a:srgbClr val="FF0000"/>
                </a:solidFill>
              </a:rPr>
              <a:t>/</a:t>
            </a:r>
            <a:r>
              <a:rPr lang="pl-PL" sz="1600" dirty="0" err="1">
                <a:solidFill>
                  <a:srgbClr val="FF0000"/>
                </a:solidFill>
              </a:rPr>
              <a:t>apps</a:t>
            </a:r>
            <a:endParaRPr lang="en-US" sz="1600" dirty="0">
              <a:solidFill>
                <a:srgbClr val="FF0000"/>
              </a:solidFill>
            </a:endParaRPr>
          </a:p>
        </p:txBody>
      </p:sp>
      <p:cxnSp>
        <p:nvCxnSpPr>
          <p:cNvPr id="22" name="Straight Connector 21"/>
          <p:cNvCxnSpPr/>
          <p:nvPr/>
        </p:nvCxnSpPr>
        <p:spPr>
          <a:xfrm>
            <a:off x="5447480" y="27031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32" name="Straight Connector 31"/>
          <p:cNvCxnSpPr/>
          <p:nvPr/>
        </p:nvCxnSpPr>
        <p:spPr>
          <a:xfrm flipV="1">
            <a:off x="3503713" y="3063181"/>
            <a:ext cx="1926967"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solidFill>
                  <a:srgbClr val="FF0000"/>
                </a:solidFill>
              </a:rPr>
              <a:t>leuven</a:t>
            </a:r>
            <a:endParaRPr lang="en-US" sz="1600" dirty="0">
              <a:solidFill>
                <a:srgbClr val="FF0000"/>
              </a:solidFill>
            </a:endParaRPr>
          </a:p>
        </p:txBody>
      </p:sp>
      <p:cxnSp>
        <p:nvCxnSpPr>
          <p:cNvPr id="38" name="Straight Connector 37"/>
          <p:cNvCxnSpPr/>
          <p:nvPr/>
        </p:nvCxnSpPr>
        <p:spPr>
          <a:xfrm>
            <a:off x="6024440" y="3076517"/>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009986" y="4107101"/>
            <a:ext cx="1093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5108418" y="409938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cxnSpLocks/>
          </p:cNvCxnSpPr>
          <p:nvPr/>
        </p:nvCxnSpPr>
        <p:spPr>
          <a:xfrm>
            <a:off x="6253110" y="4107100"/>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nl-BE" sz="1600" dirty="0" err="1">
                <a:solidFill>
                  <a:srgbClr val="FF0000"/>
                </a:solidFill>
              </a:rPr>
              <a:t>skylake</a:t>
            </a:r>
            <a:endParaRPr lang="en-US" sz="1600" dirty="0">
              <a:solidFill>
                <a:srgbClr val="FF0000"/>
              </a:solidFill>
            </a:endParaRP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nl-BE" sz="1600" dirty="0" err="1"/>
              <a:t>haswell</a:t>
            </a:r>
            <a:endParaRPr lang="en-US" sz="1600" dirty="0"/>
          </a:p>
        </p:txBody>
      </p:sp>
      <p:cxnSp>
        <p:nvCxnSpPr>
          <p:cNvPr id="60" name="Straight Connector 59"/>
          <p:cNvCxnSpPr/>
          <p:nvPr/>
        </p:nvCxnSpPr>
        <p:spPr>
          <a:xfrm>
            <a:off x="6015251" y="4752329"/>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cxnSpLocks/>
          </p:cNvCxnSpPr>
          <p:nvPr/>
        </p:nvCxnSpPr>
        <p:spPr>
          <a:xfrm>
            <a:off x="3122803" y="5109321"/>
            <a:ext cx="25270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solidFill>
                  <a:srgbClr val="FF0000"/>
                </a:solidFill>
              </a:rPr>
              <a:t>201</a:t>
            </a:r>
            <a:r>
              <a:rPr lang="nl-BE" sz="1600" dirty="0">
                <a:solidFill>
                  <a:srgbClr val="FF0000"/>
                </a:solidFill>
              </a:rPr>
              <a:t>8</a:t>
            </a:r>
            <a:r>
              <a:rPr lang="pl-PL" sz="1600" dirty="0">
                <a:solidFill>
                  <a:srgbClr val="FF0000"/>
                </a:solidFill>
              </a:rPr>
              <a:t>a</a:t>
            </a:r>
            <a:endParaRPr lang="en-US" sz="1600" dirty="0">
              <a:solidFill>
                <a:srgbClr val="FF0000"/>
              </a:solidFill>
            </a:endParaRPr>
          </a:p>
        </p:txBody>
      </p:sp>
      <p:sp>
        <p:nvSpPr>
          <p:cNvPr id="101" name="TextBox 100"/>
          <p:cNvSpPr txBox="1"/>
          <p:nvPr/>
        </p:nvSpPr>
        <p:spPr>
          <a:xfrm>
            <a:off x="5933040" y="158969"/>
            <a:ext cx="3301791"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r>
              <a:rPr lang="en-US" sz="1400" dirty="0">
                <a:solidFill>
                  <a:schemeClr val="accent1"/>
                </a:solidFill>
              </a:rPr>
              <a:t> Genius</a:t>
            </a: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3719736" y="6433592"/>
            <a:ext cx="4828122" cy="307777"/>
          </a:xfrm>
          <a:prstGeom prst="rect">
            <a:avLst/>
          </a:prstGeom>
          <a:noFill/>
          <a:ln w="19050">
            <a:solidFill>
              <a:srgbClr val="FF0000"/>
            </a:solidFill>
          </a:ln>
        </p:spPr>
        <p:txBody>
          <a:bodyPr wrap="square" rtlCol="0">
            <a:spAutoFit/>
          </a:bodyPr>
          <a:lstStyle/>
          <a:p>
            <a:pPr algn="ctr"/>
            <a:r>
              <a:rPr lang="en-US" sz="1400" dirty="0">
                <a:solidFill>
                  <a:schemeClr val="bg1"/>
                </a:solidFill>
              </a:rPr>
              <a:t>Location of python (from module </a:t>
            </a:r>
            <a:r>
              <a:rPr lang="en-US" sz="1400">
                <a:solidFill>
                  <a:schemeClr val="bg1"/>
                </a:solidFill>
              </a:rPr>
              <a:t>Python/3.7.2-foss-2018a</a:t>
            </a:r>
            <a:r>
              <a:rPr lang="en-US" sz="1400" dirty="0">
                <a:solidFill>
                  <a:schemeClr val="bg1"/>
                </a:solidFill>
              </a:rPr>
              <a:t>)</a:t>
            </a:r>
          </a:p>
        </p:txBody>
      </p:sp>
      <p:cxnSp>
        <p:nvCxnSpPr>
          <p:cNvPr id="122" name="Straight Arrow Connector 121"/>
          <p:cNvCxnSpPr/>
          <p:nvPr/>
        </p:nvCxnSpPr>
        <p:spPr>
          <a:xfrm flipV="1">
            <a:off x="6612677" y="5866231"/>
            <a:ext cx="1061461" cy="5673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5527477" y="5656597"/>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cxnSpLocks/>
          </p:cNvCxnSpPr>
          <p:nvPr/>
        </p:nvCxnSpPr>
        <p:spPr>
          <a:xfrm flipV="1">
            <a:off x="5525715" y="6026684"/>
            <a:ext cx="215037" cy="1267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endCxn id="54" idx="3"/>
          </p:cNvCxnSpPr>
          <p:nvPr/>
        </p:nvCxnSpPr>
        <p:spPr>
          <a:xfrm>
            <a:off x="6672065" y="1439243"/>
            <a:ext cx="31687" cy="320622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4830" y="1686924"/>
            <a:ext cx="1135078" cy="338554"/>
          </a:xfrm>
          <a:prstGeom prst="rect">
            <a:avLst/>
          </a:prstGeom>
          <a:noFill/>
        </p:spPr>
        <p:txBody>
          <a:bodyPr wrap="square" rtlCol="0">
            <a:spAutoFit/>
          </a:bodyPr>
          <a:lstStyle/>
          <a:p>
            <a:r>
              <a:rPr lang="en-US" sz="1600" dirty="0">
                <a:solidFill>
                  <a:srgbClr val="FF0000"/>
                </a:solidFill>
              </a:rPr>
              <a:t>software</a:t>
            </a:r>
          </a:p>
        </p:txBody>
      </p:sp>
      <p:sp>
        <p:nvSpPr>
          <p:cNvPr id="77" name="TextBox 76"/>
          <p:cNvSpPr txBox="1"/>
          <p:nvPr/>
        </p:nvSpPr>
        <p:spPr>
          <a:xfrm>
            <a:off x="6856046" y="1758932"/>
            <a:ext cx="1237721" cy="338554"/>
          </a:xfrm>
          <a:prstGeom prst="rect">
            <a:avLst/>
          </a:prstGeom>
          <a:noFill/>
        </p:spPr>
        <p:txBody>
          <a:bodyPr wrap="square" rtlCol="0">
            <a:spAutoFit/>
          </a:bodyPr>
          <a:lstStyle/>
          <a:p>
            <a:r>
              <a:rPr lang="en-US" sz="1600" dirty="0"/>
              <a:t>modules</a:t>
            </a:r>
          </a:p>
        </p:txBody>
      </p:sp>
      <p:cxnSp>
        <p:nvCxnSpPr>
          <p:cNvPr id="78" name="Straight Connector 77"/>
          <p:cNvCxnSpPr/>
          <p:nvPr/>
        </p:nvCxnSpPr>
        <p:spPr>
          <a:xfrm>
            <a:off x="7206750" y="143924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058015" y="1737446"/>
            <a:ext cx="884850" cy="338554"/>
          </a:xfrm>
          <a:prstGeom prst="rect">
            <a:avLst/>
          </a:prstGeom>
          <a:noFill/>
        </p:spPr>
        <p:txBody>
          <a:bodyPr wrap="square" rtlCol="0">
            <a:spAutoFit/>
          </a:bodyPr>
          <a:lstStyle/>
          <a:p>
            <a:r>
              <a:rPr lang="en-US" sz="1600" dirty="0"/>
              <a:t>logs</a:t>
            </a:r>
          </a:p>
        </p:txBody>
      </p:sp>
      <p:cxnSp>
        <p:nvCxnSpPr>
          <p:cNvPr id="80" name="Straight Connector 79"/>
          <p:cNvCxnSpPr/>
          <p:nvPr/>
        </p:nvCxnSpPr>
        <p:spPr>
          <a:xfrm>
            <a:off x="8417182" y="141277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802369" y="1953470"/>
            <a:ext cx="1870" cy="3954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43023" y="2331579"/>
            <a:ext cx="1861216" cy="3"/>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870728" y="2692664"/>
            <a:ext cx="1133824" cy="338554"/>
          </a:xfrm>
          <a:prstGeom prst="rect">
            <a:avLst/>
          </a:prstGeom>
          <a:noFill/>
        </p:spPr>
        <p:txBody>
          <a:bodyPr wrap="square" rtlCol="0">
            <a:spAutoFit/>
          </a:bodyPr>
          <a:lstStyle/>
          <a:p>
            <a:r>
              <a:rPr lang="en-US" sz="1600" dirty="0">
                <a:solidFill>
                  <a:srgbClr val="FF0000"/>
                </a:solidFill>
              </a:rPr>
              <a:t>Python</a:t>
            </a:r>
          </a:p>
        </p:txBody>
      </p:sp>
      <p:cxnSp>
        <p:nvCxnSpPr>
          <p:cNvPr id="87" name="Straight Connector 86"/>
          <p:cNvCxnSpPr/>
          <p:nvPr/>
        </p:nvCxnSpPr>
        <p:spPr>
          <a:xfrm>
            <a:off x="10463751" y="2326846"/>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521768" y="2697397"/>
            <a:ext cx="938897" cy="338554"/>
          </a:xfrm>
          <a:prstGeom prst="rect">
            <a:avLst/>
          </a:prstGeom>
          <a:noFill/>
        </p:spPr>
        <p:txBody>
          <a:bodyPr wrap="square" rtlCol="0">
            <a:spAutoFit/>
          </a:bodyPr>
          <a:lstStyle/>
          <a:p>
            <a:r>
              <a:rPr lang="en-US" sz="1600" dirty="0"/>
              <a:t>GCC</a:t>
            </a:r>
          </a:p>
        </p:txBody>
      </p:sp>
      <p:cxnSp>
        <p:nvCxnSpPr>
          <p:cNvPr id="89" name="Straight Connector 88"/>
          <p:cNvCxnSpPr/>
          <p:nvPr/>
        </p:nvCxnSpPr>
        <p:spPr>
          <a:xfrm>
            <a:off x="7943023"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699923" y="2697397"/>
            <a:ext cx="931547" cy="338554"/>
          </a:xfrm>
          <a:prstGeom prst="rect">
            <a:avLst/>
          </a:prstGeom>
          <a:noFill/>
        </p:spPr>
        <p:txBody>
          <a:bodyPr wrap="square" rtlCol="0">
            <a:spAutoFit/>
          </a:bodyPr>
          <a:lstStyle/>
          <a:p>
            <a:r>
              <a:rPr lang="en-US" sz="1600" dirty="0" err="1"/>
              <a:t>matlab</a:t>
            </a:r>
            <a:endParaRPr lang="en-US" sz="1600" dirty="0"/>
          </a:p>
        </p:txBody>
      </p:sp>
      <p:cxnSp>
        <p:nvCxnSpPr>
          <p:cNvPr id="91" name="Straight Connector 90"/>
          <p:cNvCxnSpPr/>
          <p:nvPr/>
        </p:nvCxnSpPr>
        <p:spPr>
          <a:xfrm>
            <a:off x="9043225"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077270" y="296190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0077718" y="3310920"/>
            <a:ext cx="13988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696973" y="33403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6891433" y="3703148"/>
            <a:ext cx="1709812" cy="338554"/>
          </a:xfrm>
          <a:prstGeom prst="rect">
            <a:avLst/>
          </a:prstGeom>
          <a:noFill/>
        </p:spPr>
        <p:txBody>
          <a:bodyPr wrap="square" rtlCol="0">
            <a:spAutoFit/>
          </a:bodyPr>
          <a:lstStyle/>
          <a:p>
            <a:r>
              <a:rPr lang="nl-BE" sz="1600" dirty="0">
                <a:solidFill>
                  <a:srgbClr val="FF0000"/>
                </a:solidFill>
              </a:rPr>
              <a:t>3.7.2</a:t>
            </a:r>
            <a:r>
              <a:rPr lang="pl-PL" sz="1600" dirty="0">
                <a:solidFill>
                  <a:srgbClr val="FF0000"/>
                </a:solidFill>
              </a:rPr>
              <a:t>-foss-201</a:t>
            </a:r>
            <a:r>
              <a:rPr lang="nl-BE" sz="1600" dirty="0">
                <a:solidFill>
                  <a:srgbClr val="FF0000"/>
                </a:solidFill>
              </a:rPr>
              <a:t>8</a:t>
            </a:r>
            <a:r>
              <a:rPr lang="pl-PL" sz="1600" dirty="0">
                <a:solidFill>
                  <a:srgbClr val="FF0000"/>
                </a:solidFill>
              </a:rPr>
              <a:t>a</a:t>
            </a:r>
            <a:endParaRPr lang="en-US" sz="1600" dirty="0">
              <a:solidFill>
                <a:srgbClr val="FF0000"/>
              </a:solidFill>
            </a:endParaRPr>
          </a:p>
        </p:txBody>
      </p:sp>
      <p:cxnSp>
        <p:nvCxnSpPr>
          <p:cNvPr id="98" name="Straight Connector 97"/>
          <p:cNvCxnSpPr/>
          <p:nvPr/>
        </p:nvCxnSpPr>
        <p:spPr>
          <a:xfrm>
            <a:off x="10205510" y="33249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869154" y="3672004"/>
            <a:ext cx="1889700" cy="338554"/>
          </a:xfrm>
          <a:prstGeom prst="rect">
            <a:avLst/>
          </a:prstGeom>
          <a:noFill/>
        </p:spPr>
        <p:txBody>
          <a:bodyPr wrap="square" rtlCol="0">
            <a:spAutoFit/>
          </a:bodyPr>
          <a:lstStyle/>
          <a:p>
            <a:r>
              <a:rPr lang="nl-BE" sz="1600" dirty="0"/>
              <a:t>3.6.4</a:t>
            </a:r>
            <a:r>
              <a:rPr lang="pl-PL" sz="1600" dirty="0"/>
              <a:t>-</a:t>
            </a:r>
            <a:r>
              <a:rPr lang="en-US" sz="1600" dirty="0"/>
              <a:t>intel-</a:t>
            </a:r>
            <a:r>
              <a:rPr lang="pl-PL" sz="1600" dirty="0"/>
              <a:t>2014a</a:t>
            </a:r>
            <a:endParaRPr lang="en-US" sz="1600" dirty="0"/>
          </a:p>
        </p:txBody>
      </p:sp>
      <p:cxnSp>
        <p:nvCxnSpPr>
          <p:cNvPr id="117" name="Straight Connector 116"/>
          <p:cNvCxnSpPr/>
          <p:nvPr/>
        </p:nvCxnSpPr>
        <p:spPr>
          <a:xfrm>
            <a:off x="9793844" y="1412777"/>
            <a:ext cx="0" cy="3304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8016562" y="396900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7354951" y="4329048"/>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9793844" y="4725144"/>
            <a:ext cx="411666" cy="338554"/>
          </a:xfrm>
          <a:prstGeom prst="rect">
            <a:avLst/>
          </a:prstGeom>
          <a:noFill/>
        </p:spPr>
        <p:txBody>
          <a:bodyPr wrap="square" rtlCol="0">
            <a:spAutoFit/>
          </a:bodyPr>
          <a:lstStyle/>
          <a:p>
            <a:r>
              <a:rPr lang="en-US" sz="1600" dirty="0"/>
              <a:t>lib</a:t>
            </a:r>
          </a:p>
        </p:txBody>
      </p:sp>
      <p:cxnSp>
        <p:nvCxnSpPr>
          <p:cNvPr id="123" name="Straight Connector 122"/>
          <p:cNvCxnSpPr/>
          <p:nvPr/>
        </p:nvCxnSpPr>
        <p:spPr>
          <a:xfrm>
            <a:off x="9875679" y="4342383"/>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7206750" y="4729877"/>
            <a:ext cx="665842" cy="338554"/>
          </a:xfrm>
          <a:prstGeom prst="rect">
            <a:avLst/>
          </a:prstGeom>
          <a:noFill/>
        </p:spPr>
        <p:txBody>
          <a:bodyPr wrap="square" rtlCol="0">
            <a:spAutoFit/>
          </a:bodyPr>
          <a:lstStyle/>
          <a:p>
            <a:r>
              <a:rPr lang="en-US" sz="1600" dirty="0">
                <a:solidFill>
                  <a:srgbClr val="FF0000"/>
                </a:solidFill>
              </a:rPr>
              <a:t>bin</a:t>
            </a:r>
          </a:p>
        </p:txBody>
      </p:sp>
      <p:cxnSp>
        <p:nvCxnSpPr>
          <p:cNvPr id="125" name="Straight Connector 124"/>
          <p:cNvCxnSpPr/>
          <p:nvPr/>
        </p:nvCxnSpPr>
        <p:spPr>
          <a:xfrm>
            <a:off x="7354951" y="434711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8111851" y="4729877"/>
            <a:ext cx="931547" cy="338554"/>
          </a:xfrm>
          <a:prstGeom prst="rect">
            <a:avLst/>
          </a:prstGeom>
          <a:noFill/>
        </p:spPr>
        <p:txBody>
          <a:bodyPr wrap="square" rtlCol="0">
            <a:spAutoFit/>
          </a:bodyPr>
          <a:lstStyle/>
          <a:p>
            <a:r>
              <a:rPr lang="en-US" sz="1600" dirty="0"/>
              <a:t>include</a:t>
            </a:r>
          </a:p>
        </p:txBody>
      </p:sp>
      <p:cxnSp>
        <p:nvCxnSpPr>
          <p:cNvPr id="127" name="Straight Connector 126"/>
          <p:cNvCxnSpPr/>
          <p:nvPr/>
        </p:nvCxnSpPr>
        <p:spPr>
          <a:xfrm>
            <a:off x="8455153" y="434711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4" idx="3"/>
          </p:cNvCxnSpPr>
          <p:nvPr/>
        </p:nvCxnSpPr>
        <p:spPr>
          <a:xfrm flipH="1">
            <a:off x="5740751" y="4645464"/>
            <a:ext cx="963000" cy="13938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125156"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5837572" y="2411596"/>
            <a:ext cx="834492" cy="338554"/>
          </a:xfrm>
          <a:prstGeom prst="rect">
            <a:avLst/>
          </a:prstGeom>
          <a:noFill/>
        </p:spPr>
        <p:txBody>
          <a:bodyPr wrap="square" rtlCol="0">
            <a:spAutoFit/>
          </a:bodyPr>
          <a:lstStyle/>
          <a:p>
            <a:r>
              <a:rPr lang="pl-PL" sz="1600" dirty="0"/>
              <a:t>/</a:t>
            </a:r>
            <a:r>
              <a:rPr lang="en-US" sz="1600" dirty="0"/>
              <a:t>opt</a:t>
            </a:r>
          </a:p>
        </p:txBody>
      </p:sp>
      <p:cxnSp>
        <p:nvCxnSpPr>
          <p:cNvPr id="130" name="Straight Connector 129"/>
          <p:cNvCxnSpPr/>
          <p:nvPr/>
        </p:nvCxnSpPr>
        <p:spPr>
          <a:xfrm>
            <a:off x="7463704" y="498933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6612228" y="5349370"/>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132956" y="536270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612228" y="5367438"/>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7712430" y="536743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8977781" y="5633772"/>
            <a:ext cx="653688" cy="338554"/>
          </a:xfrm>
          <a:prstGeom prst="rect">
            <a:avLst/>
          </a:prstGeom>
          <a:noFill/>
        </p:spPr>
        <p:txBody>
          <a:bodyPr wrap="square" rtlCol="0">
            <a:spAutoFit/>
          </a:bodyPr>
          <a:lstStyle/>
          <a:p>
            <a:r>
              <a:rPr lang="en-US" sz="1600" dirty="0"/>
              <a:t>pip</a:t>
            </a:r>
          </a:p>
        </p:txBody>
      </p:sp>
      <p:sp>
        <p:nvSpPr>
          <p:cNvPr id="136" name="TextBox 135"/>
          <p:cNvSpPr txBox="1"/>
          <p:nvPr/>
        </p:nvSpPr>
        <p:spPr>
          <a:xfrm>
            <a:off x="6390687" y="5638505"/>
            <a:ext cx="905100" cy="338554"/>
          </a:xfrm>
          <a:prstGeom prst="rect">
            <a:avLst/>
          </a:prstGeom>
          <a:noFill/>
        </p:spPr>
        <p:txBody>
          <a:bodyPr wrap="square" rtlCol="0">
            <a:spAutoFit/>
          </a:bodyPr>
          <a:lstStyle/>
          <a:p>
            <a:r>
              <a:rPr lang="en-US" sz="1600" dirty="0" err="1"/>
              <a:t>cython</a:t>
            </a:r>
            <a:endParaRPr lang="en-US" sz="1600" dirty="0"/>
          </a:p>
        </p:txBody>
      </p:sp>
      <p:sp>
        <p:nvSpPr>
          <p:cNvPr id="137" name="TextBox 136"/>
          <p:cNvSpPr txBox="1"/>
          <p:nvPr/>
        </p:nvSpPr>
        <p:spPr>
          <a:xfrm>
            <a:off x="7295788" y="5638505"/>
            <a:ext cx="931547" cy="338554"/>
          </a:xfrm>
          <a:prstGeom prst="rect">
            <a:avLst/>
          </a:prstGeom>
          <a:noFill/>
        </p:spPr>
        <p:txBody>
          <a:bodyPr wrap="square" rtlCol="0">
            <a:spAutoFit/>
          </a:bodyPr>
          <a:lstStyle/>
          <a:p>
            <a:r>
              <a:rPr lang="en-US" sz="1600" dirty="0">
                <a:solidFill>
                  <a:srgbClr val="FF0000"/>
                </a:solidFill>
              </a:rPr>
              <a:t>python</a:t>
            </a:r>
          </a:p>
        </p:txBody>
      </p:sp>
      <p:cxnSp>
        <p:nvCxnSpPr>
          <p:cNvPr id="138" name="Straight Connector 137"/>
          <p:cNvCxnSpPr/>
          <p:nvPr/>
        </p:nvCxnSpPr>
        <p:spPr>
          <a:xfrm>
            <a:off x="5430680" y="3068960"/>
            <a:ext cx="5937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cxnSpLocks/>
          </p:cNvCxnSpPr>
          <p:nvPr/>
        </p:nvCxnSpPr>
        <p:spPr>
          <a:xfrm flipH="1">
            <a:off x="5954202" y="4107101"/>
            <a:ext cx="29890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cxnSpLocks/>
          </p:cNvCxnSpPr>
          <p:nvPr/>
        </p:nvCxnSpPr>
        <p:spPr>
          <a:xfrm>
            <a:off x="5650288" y="5102592"/>
            <a:ext cx="364963" cy="98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663216" y="1412776"/>
            <a:ext cx="3130629" cy="129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804239" y="2348880"/>
            <a:ext cx="6595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697422" y="3328988"/>
            <a:ext cx="2380297" cy="14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349262" y="4355786"/>
            <a:ext cx="6673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463704" y="5367316"/>
            <a:ext cx="249174" cy="1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30679" y="2076001"/>
            <a:ext cx="156830" cy="10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a:cxnSpLocks/>
          </p:cNvCxnSpPr>
          <p:nvPr/>
        </p:nvCxnSpPr>
        <p:spPr>
          <a:xfrm>
            <a:off x="5092493" y="4107929"/>
            <a:ext cx="866445" cy="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5587509" y="2080024"/>
            <a:ext cx="5350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212B34D-E697-4119-B9F6-B98646283C0C}"/>
              </a:ext>
            </a:extLst>
          </p:cNvPr>
          <p:cNvCxnSpPr/>
          <p:nvPr/>
        </p:nvCxnSpPr>
        <p:spPr>
          <a:xfrm>
            <a:off x="31608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37A0F0F4-1712-4A80-8FD5-E4AE81189BBA}"/>
              </a:ext>
            </a:extLst>
          </p:cNvPr>
          <p:cNvSpPr/>
          <p:nvPr/>
        </p:nvSpPr>
        <p:spPr>
          <a:xfrm>
            <a:off x="2160406" y="1145138"/>
            <a:ext cx="7623095" cy="1015663"/>
          </a:xfrm>
          <a:prstGeom prst="rect">
            <a:avLst/>
          </a:prstGeom>
          <a:solidFill>
            <a:srgbClr val="DB6C30"/>
          </a:solidFill>
        </p:spPr>
        <p:txBody>
          <a:bodyPr wrap="square">
            <a:spAutoFit/>
          </a:bodyPr>
          <a:lstStyle/>
          <a:p>
            <a:r>
              <a:rPr lang="en-US" sz="2000" b="1" dirty="0"/>
              <a:t>Path on Genius:</a:t>
            </a:r>
          </a:p>
          <a:p>
            <a:endParaRPr lang="nl-BE" sz="2000" dirty="0"/>
          </a:p>
          <a:p>
            <a:r>
              <a:rPr lang="nl-BE" sz="2000" dirty="0"/>
              <a:t>/apps/</a:t>
            </a:r>
            <a:r>
              <a:rPr lang="nl-BE" sz="2000" dirty="0" err="1"/>
              <a:t>leuven</a:t>
            </a:r>
            <a:r>
              <a:rPr lang="nl-BE" sz="2000" dirty="0"/>
              <a:t>/</a:t>
            </a:r>
            <a:r>
              <a:rPr lang="nl-BE" sz="2000" dirty="0" err="1"/>
              <a:t>skylake</a:t>
            </a:r>
            <a:r>
              <a:rPr lang="nl-BE" sz="2000" dirty="0"/>
              <a:t>/2018a/software/Python/3.7.2-foss-2018a </a:t>
            </a:r>
          </a:p>
        </p:txBody>
      </p:sp>
    </p:spTree>
    <p:extLst>
      <p:ext uri="{BB962C8B-B14F-4D97-AF65-F5344CB8AC3E}">
        <p14:creationId xmlns:p14="http://schemas.microsoft.com/office/powerpoint/2010/main" val="98795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62000" y="-28363"/>
            <a:ext cx="10515600" cy="1325563"/>
          </a:xfrm>
        </p:spPr>
        <p:txBody>
          <a:bodyPr/>
          <a:lstStyle/>
          <a:p>
            <a:pPr eaLnBrk="1" hangingPunct="1"/>
            <a:r>
              <a:rPr lang="en-US" altLang="en-US" dirty="0">
                <a:solidFill>
                  <a:schemeClr val="tx1"/>
                </a:solidFill>
              </a:rPr>
              <a:t>Modules</a:t>
            </a:r>
          </a:p>
        </p:txBody>
      </p:sp>
      <p:sp>
        <p:nvSpPr>
          <p:cNvPr id="29699" name="Rectangle 3"/>
          <p:cNvSpPr>
            <a:spLocks noGrp="1" noChangeArrowheads="1"/>
          </p:cNvSpPr>
          <p:nvPr>
            <p:ph type="body" idx="1"/>
          </p:nvPr>
        </p:nvSpPr>
        <p:spPr>
          <a:xfrm>
            <a:off x="295275" y="1297200"/>
            <a:ext cx="9983725" cy="4428000"/>
          </a:xfrm>
        </p:spPr>
        <p:txBody>
          <a:bodyPr/>
          <a:lstStyle/>
          <a:p>
            <a:pPr marL="360000" lvl="1" indent="0">
              <a:buNone/>
            </a:pPr>
            <a:r>
              <a:rPr lang="en-US" altLang="en-US" sz="1700" dirty="0"/>
              <a:t>Set the environment to use software package</a:t>
            </a:r>
            <a:r>
              <a:rPr lang="pl-PL" altLang="en-US" sz="1700" dirty="0"/>
              <a:t>s:</a:t>
            </a:r>
          </a:p>
          <a:p>
            <a:pPr lvl="1" eaLnBrk="1" hangingPunct="1"/>
            <a:r>
              <a:rPr lang="en-US" altLang="en-US" sz="1700" dirty="0">
                <a:latin typeface="Courier New" panose="02070309020205020404" pitchFamily="49" charset="0"/>
                <a:cs typeface="Courier New" panose="02070309020205020404" pitchFamily="49" charset="0"/>
              </a:rPr>
              <a:t>$ module available</a:t>
            </a:r>
            <a:r>
              <a:rPr lang="en-US" altLang="en-US" sz="1700" dirty="0"/>
              <a:t>  or</a:t>
            </a:r>
            <a:r>
              <a:rPr lang="pl-PL" altLang="en-US" sz="1700" dirty="0"/>
              <a:t> </a:t>
            </a:r>
            <a:r>
              <a:rPr lang="en-US" altLang="en-US" sz="1700" dirty="0"/>
              <a:t> </a:t>
            </a:r>
            <a:r>
              <a:rPr lang="en-US" altLang="en-US" sz="1700" dirty="0">
                <a:latin typeface="Courier New" panose="02070309020205020404" pitchFamily="49" charset="0"/>
                <a:cs typeface="Courier New" panose="02070309020205020404" pitchFamily="49" charset="0"/>
              </a:rPr>
              <a:t>module </a:t>
            </a:r>
            <a:r>
              <a:rPr lang="en-US" altLang="en-US" sz="1700" dirty="0" err="1">
                <a:latin typeface="Courier New" panose="02070309020205020404" pitchFamily="49" charset="0"/>
                <a:cs typeface="Courier New" panose="02070309020205020404" pitchFamily="49" charset="0"/>
              </a:rPr>
              <a:t>av</a:t>
            </a:r>
            <a:r>
              <a:rPr lang="pl-PL" altLang="en-US" sz="1700" dirty="0">
                <a:latin typeface="Courier New" panose="02070309020205020404" pitchFamily="49" charset="0"/>
                <a:cs typeface="Courier New" panose="02070309020205020404" pitchFamily="49" charset="0"/>
              </a:rPr>
              <a:t> R</a:t>
            </a:r>
            <a:endParaRPr lang="en-US" altLang="en-US" sz="1700" dirty="0">
              <a:latin typeface="Courier New" panose="02070309020205020404" pitchFamily="49" charset="0"/>
              <a:cs typeface="Courier New" panose="02070309020205020404" pitchFamily="49" charset="0"/>
            </a:endParaRPr>
          </a:p>
          <a:p>
            <a:pPr lvl="2" eaLnBrk="1" hangingPunct="1"/>
            <a:r>
              <a:rPr lang="en-US" altLang="en-US" sz="1700" dirty="0"/>
              <a:t>Lists all installed software packages</a:t>
            </a:r>
            <a:endParaRPr lang="pl-PL" altLang="en-US" sz="1700" dirty="0"/>
          </a:p>
          <a:p>
            <a:pPr lvl="1"/>
            <a:r>
              <a:rPr lang="en-US" altLang="en-US" sz="1700" dirty="0">
                <a:latin typeface="Courier New" panose="02070309020205020404" pitchFamily="49" charset="0"/>
                <a:cs typeface="Courier New" panose="02070309020205020404" pitchFamily="49" charset="0"/>
              </a:rPr>
              <a:t>$ module </a:t>
            </a:r>
            <a:r>
              <a:rPr lang="en-US" altLang="en-US" sz="1700" dirty="0" err="1">
                <a:latin typeface="Courier New" panose="02070309020205020404" pitchFamily="49" charset="0"/>
                <a:cs typeface="Courier New" panose="02070309020205020404" pitchFamily="49" charset="0"/>
              </a:rPr>
              <a:t>av</a:t>
            </a:r>
            <a:r>
              <a:rPr lang="en-US" altLang="en-US" sz="1700" dirty="0">
                <a:latin typeface="Courier New" panose="02070309020205020404" pitchFamily="49" charset="0"/>
                <a:cs typeface="Courier New" panose="02070309020205020404" pitchFamily="49" charset="0"/>
              </a:rPr>
              <a:t> |&amp; grep -</a:t>
            </a:r>
            <a:r>
              <a:rPr lang="en-US" altLang="en-US" sz="1700" dirty="0" err="1">
                <a:latin typeface="Courier New" panose="02070309020205020404" pitchFamily="49" charset="0"/>
                <a:cs typeface="Courier New" panose="02070309020205020404" pitchFamily="49" charset="0"/>
              </a:rPr>
              <a:t>i</a:t>
            </a:r>
            <a:r>
              <a:rPr lang="en-US" altLang="en-US" sz="1700" dirty="0">
                <a:latin typeface="Courier New" panose="02070309020205020404" pitchFamily="49" charset="0"/>
                <a:cs typeface="Courier New" panose="02070309020205020404" pitchFamily="49" charset="0"/>
              </a:rPr>
              <a:t> python </a:t>
            </a:r>
            <a:endParaRPr lang="pl-PL" altLang="en-US" sz="1700" dirty="0">
              <a:latin typeface="Courier New" panose="02070309020205020404" pitchFamily="49" charset="0"/>
              <a:cs typeface="Courier New" panose="02070309020205020404" pitchFamily="49" charset="0"/>
            </a:endParaRPr>
          </a:p>
          <a:p>
            <a:pPr lvl="2"/>
            <a:r>
              <a:rPr lang="pl-PL" altLang="en-US" sz="1700" dirty="0">
                <a:cs typeface="Courier New" panose="02070309020205020404" pitchFamily="49" charset="0"/>
              </a:rPr>
              <a:t>To s</a:t>
            </a:r>
            <a:r>
              <a:rPr lang="en-US" sz="1700" dirty="0"/>
              <a:t>how only the modules that have the string 'python' in their name, regardless of the case</a:t>
            </a:r>
            <a:endParaRPr lang="en-US" altLang="en-US" sz="1700" dirty="0">
              <a:latin typeface="Courier New" panose="02070309020205020404" pitchFamily="49" charset="0"/>
              <a:cs typeface="Courier New" panose="02070309020205020404" pitchFamily="49" charset="0"/>
            </a:endParaRPr>
          </a:p>
          <a:p>
            <a:pPr lvl="1" eaLnBrk="1" hangingPunct="1"/>
            <a:r>
              <a:rPr lang="en-US" altLang="en-US" sz="1700" dirty="0">
                <a:latin typeface="Courier New" panose="02070309020205020404" pitchFamily="49" charset="0"/>
                <a:cs typeface="Courier New" panose="02070309020205020404" pitchFamily="49" charset="0"/>
              </a:rPr>
              <a:t>$ module list</a:t>
            </a:r>
          </a:p>
          <a:p>
            <a:pPr lvl="2" eaLnBrk="1" hangingPunct="1"/>
            <a:r>
              <a:rPr lang="en-US" altLang="en-US" sz="1700" dirty="0"/>
              <a:t>Lists all ‘loaded’ modules in current session</a:t>
            </a:r>
          </a:p>
          <a:p>
            <a:pPr lvl="1" eaLnBrk="1" hangingPunct="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load </a:t>
            </a:r>
            <a:r>
              <a:rPr lang="en-US" altLang="en-US" sz="1700" dirty="0" err="1">
                <a:latin typeface="Courier New" panose="02070309020205020404" pitchFamily="49" charset="0"/>
                <a:cs typeface="Courier New" panose="02070309020205020404" pitchFamily="49" charset="0"/>
              </a:rPr>
              <a:t>matlab</a:t>
            </a:r>
            <a:r>
              <a:rPr lang="en-US" altLang="en-US" sz="1700" dirty="0">
                <a:latin typeface="Courier New" panose="02070309020205020404" pitchFamily="49" charset="0"/>
                <a:cs typeface="Courier New" panose="02070309020205020404" pitchFamily="49" charset="0"/>
              </a:rPr>
              <a:t>/R2014a</a:t>
            </a:r>
          </a:p>
          <a:p>
            <a:pPr lvl="2"/>
            <a:r>
              <a:rPr lang="en-US" altLang="en-US" sz="1700" dirty="0"/>
              <a:t>Adds the ‘</a:t>
            </a:r>
            <a:r>
              <a:rPr lang="en-US" altLang="en-US" sz="1700" dirty="0" err="1"/>
              <a:t>matlab</a:t>
            </a:r>
            <a:r>
              <a:rPr lang="en-US" altLang="en-US" sz="1700" dirty="0"/>
              <a:t>’ command in your PATH</a:t>
            </a:r>
            <a:endParaRPr lang="pl-PL" altLang="en-US" sz="1700" dirty="0"/>
          </a:p>
          <a:p>
            <a:pPr lvl="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load GCC</a:t>
            </a:r>
          </a:p>
          <a:p>
            <a:pPr lvl="2"/>
            <a:r>
              <a:rPr lang="en-US" altLang="en-US" sz="1700" dirty="0">
                <a:latin typeface="+mj-lt"/>
                <a:cs typeface="Courier New" panose="02070309020205020404" pitchFamily="49" charset="0"/>
              </a:rPr>
              <a:t>‘Load’ the (default) GCC version – not recommended (cannot be reproduced)</a:t>
            </a:r>
            <a:endParaRPr lang="pl-PL" altLang="en-US" sz="1700" dirty="0">
              <a:latin typeface="+mj-lt"/>
              <a:cs typeface="Courier New" panose="02070309020205020404" pitchFamily="49" charset="0"/>
            </a:endParaRPr>
          </a:p>
          <a:p>
            <a:pPr lvl="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a:t>
            </a:r>
            <a:r>
              <a:rPr lang="pl-PL" altLang="en-US" sz="1700" dirty="0" err="1">
                <a:latin typeface="Courier New" panose="02070309020205020404" pitchFamily="49" charset="0"/>
                <a:cs typeface="Courier New" panose="02070309020205020404" pitchFamily="49" charset="0"/>
              </a:rPr>
              <a:t>unload</a:t>
            </a:r>
            <a:r>
              <a:rPr lang="pl-PL" altLang="en-US" sz="1700" dirty="0">
                <a:latin typeface="Courier New" panose="02070309020205020404" pitchFamily="49" charset="0"/>
                <a:cs typeface="Courier New" panose="02070309020205020404" pitchFamily="49" charset="0"/>
              </a:rPr>
              <a:t> R/3.1.2-foss-2014a-x11</a:t>
            </a:r>
            <a:endParaRPr lang="en-US" altLang="en-US" sz="1700" dirty="0">
              <a:latin typeface="Courier New" panose="02070309020205020404" pitchFamily="49" charset="0"/>
              <a:cs typeface="Courier New" panose="02070309020205020404" pitchFamily="49" charset="0"/>
            </a:endParaRPr>
          </a:p>
          <a:p>
            <a:pPr lvl="2"/>
            <a:r>
              <a:rPr lang="en-US" altLang="en-US" sz="1700" dirty="0"/>
              <a:t>Removes all </a:t>
            </a:r>
            <a:r>
              <a:rPr lang="pl-PL" altLang="en-US" sz="1700" dirty="0" err="1"/>
              <a:t>only</a:t>
            </a:r>
            <a:r>
              <a:rPr lang="pl-PL" altLang="en-US" sz="1700" dirty="0"/>
              <a:t> the </a:t>
            </a:r>
            <a:r>
              <a:rPr lang="pl-PL" altLang="en-US" sz="1700" dirty="0" err="1"/>
              <a:t>selected</a:t>
            </a:r>
            <a:r>
              <a:rPr lang="pl-PL" altLang="en-US" sz="1700" dirty="0"/>
              <a:t> module, </a:t>
            </a:r>
            <a:r>
              <a:rPr lang="pl-PL" altLang="en-US" sz="1700" dirty="0" err="1"/>
              <a:t>other</a:t>
            </a:r>
            <a:r>
              <a:rPr lang="pl-PL" altLang="en-US" sz="1700" dirty="0"/>
              <a:t> </a:t>
            </a:r>
            <a:r>
              <a:rPr lang="en-US" altLang="en-US" sz="1700" dirty="0"/>
              <a:t>loaded modules </a:t>
            </a:r>
            <a:r>
              <a:rPr lang="pl-PL" altLang="en-US" sz="1700" dirty="0"/>
              <a:t>– </a:t>
            </a:r>
            <a:r>
              <a:rPr lang="pl-PL" altLang="en-US" sz="1700" dirty="0" err="1"/>
              <a:t>dependencies</a:t>
            </a:r>
            <a:r>
              <a:rPr lang="pl-PL" altLang="en-US" sz="1700" dirty="0"/>
              <a:t> </a:t>
            </a:r>
            <a:r>
              <a:rPr lang="pl-PL" altLang="en-US" sz="1700" dirty="0" err="1"/>
              <a:t>are</a:t>
            </a:r>
            <a:r>
              <a:rPr lang="pl-PL" altLang="en-US" sz="1700" dirty="0"/>
              <a:t> </a:t>
            </a:r>
            <a:r>
              <a:rPr lang="pl-PL" altLang="en-US" sz="1700" dirty="0" err="1"/>
              <a:t>still</a:t>
            </a:r>
            <a:r>
              <a:rPr lang="pl-PL" altLang="en-US" sz="1700" dirty="0"/>
              <a:t> </a:t>
            </a:r>
            <a:r>
              <a:rPr lang="pl-PL" altLang="en-US" sz="1700" dirty="0" err="1"/>
              <a:t>loaded</a:t>
            </a:r>
            <a:endParaRPr lang="pl-PL" altLang="en-US" sz="1700" dirty="0"/>
          </a:p>
          <a:p>
            <a:pPr lvl="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purge</a:t>
            </a:r>
          </a:p>
          <a:p>
            <a:pPr lvl="2"/>
            <a:r>
              <a:rPr lang="en-US" altLang="en-US" sz="1700" dirty="0"/>
              <a:t>Removes all loaded modules from your environment</a:t>
            </a:r>
            <a:endParaRPr lang="pl-PL" altLang="en-US" sz="1700" dirty="0"/>
          </a:p>
          <a:p>
            <a:pPr lvl="2"/>
            <a:endParaRPr lang="pl-PL" altLang="en-US" sz="1700" dirty="0"/>
          </a:p>
          <a:p>
            <a:pPr lvl="2"/>
            <a:endParaRPr lang="en-US" altLang="en-US" sz="1700" dirty="0"/>
          </a:p>
          <a:p>
            <a:pPr lvl="2"/>
            <a:endParaRPr lang="en-US" altLang="en-US" sz="1700" dirty="0"/>
          </a:p>
        </p:txBody>
      </p:sp>
      <p:sp>
        <p:nvSpPr>
          <p:cNvPr id="2" name="Slide Number Placeholder 1"/>
          <p:cNvSpPr>
            <a:spLocks noGrp="1"/>
          </p:cNvSpPr>
          <p:nvPr>
            <p:ph type="sldNum" sz="quarter" idx="12"/>
          </p:nvPr>
        </p:nvSpPr>
        <p:spPr/>
        <p:txBody>
          <a:bodyPr/>
          <a:lstStyle/>
          <a:p>
            <a:fld id="{F35D8031-C8E5-48F8-A3B6-81643B27A3AF}" type="slidenum">
              <a:rPr lang="nl-BE" smtClean="0">
                <a:solidFill>
                  <a:schemeClr val="tx1"/>
                </a:solidFill>
              </a:rPr>
              <a:pPr/>
              <a:t>52</a:t>
            </a:fld>
            <a:endParaRPr lang="nl-BE" dirty="0">
              <a:solidFill>
                <a:schemeClr val="tx1"/>
              </a:solidFill>
            </a:endParaRPr>
          </a:p>
        </p:txBody>
      </p:sp>
      <p:cxnSp>
        <p:nvCxnSpPr>
          <p:cNvPr id="4" name="Straight Arrow Connector 3"/>
          <p:cNvCxnSpPr>
            <a:stCxn id="5" idx="1"/>
          </p:cNvCxnSpPr>
          <p:nvPr/>
        </p:nvCxnSpPr>
        <p:spPr>
          <a:xfrm flipH="1">
            <a:off x="6528048" y="1514401"/>
            <a:ext cx="876526" cy="42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404574" y="1052736"/>
            <a:ext cx="2874426" cy="923330"/>
          </a:xfrm>
          <a:prstGeom prst="rect">
            <a:avLst/>
          </a:prstGeom>
          <a:noFill/>
          <a:ln w="22225">
            <a:solidFill>
              <a:schemeClr val="accent1"/>
            </a:solidFill>
          </a:ln>
        </p:spPr>
        <p:txBody>
          <a:bodyPr wrap="square" rtlCol="0">
            <a:spAutoFit/>
          </a:bodyPr>
          <a:lstStyle/>
          <a:p>
            <a:r>
              <a:rPr lang="pl-PL" dirty="0" err="1"/>
              <a:t>You</a:t>
            </a:r>
            <a:r>
              <a:rPr lang="pl-PL" dirty="0"/>
              <a:t> </a:t>
            </a:r>
            <a:r>
              <a:rPr lang="pl-PL" dirty="0" err="1"/>
              <a:t>can</a:t>
            </a:r>
            <a:r>
              <a:rPr lang="pl-PL" dirty="0"/>
              <a:t> </a:t>
            </a:r>
            <a:r>
              <a:rPr lang="pl-PL" dirty="0" err="1"/>
              <a:t>add</a:t>
            </a:r>
            <a:r>
              <a:rPr lang="pl-PL" dirty="0"/>
              <a:t> extra </a:t>
            </a:r>
            <a:r>
              <a:rPr lang="pl-PL" dirty="0" err="1"/>
              <a:t>name</a:t>
            </a:r>
            <a:r>
              <a:rPr lang="pl-PL" dirty="0"/>
              <a:t> </a:t>
            </a:r>
            <a:r>
              <a:rPr lang="pl-PL" dirty="0" err="1"/>
              <a:t>or</a:t>
            </a:r>
            <a:r>
              <a:rPr lang="pl-PL" dirty="0"/>
              <a:t> </a:t>
            </a:r>
            <a:r>
              <a:rPr lang="pl-PL" dirty="0" err="1"/>
              <a:t>characters</a:t>
            </a:r>
            <a:r>
              <a:rPr lang="pl-PL" dirty="0"/>
              <a:t> for </a:t>
            </a:r>
            <a:r>
              <a:rPr lang="pl-PL" dirty="0" err="1"/>
              <a:t>searching</a:t>
            </a:r>
            <a:r>
              <a:rPr lang="pl-PL" dirty="0"/>
              <a:t> </a:t>
            </a:r>
            <a:r>
              <a:rPr lang="pl-PL" dirty="0" err="1"/>
              <a:t>available</a:t>
            </a:r>
            <a:r>
              <a:rPr lang="pl-PL" dirty="0"/>
              <a:t> </a:t>
            </a:r>
            <a:r>
              <a:rPr lang="pl-PL" dirty="0" err="1"/>
              <a:t>modules</a:t>
            </a:r>
            <a:endParaRPr lang="en-US" dirty="0"/>
          </a:p>
        </p:txBody>
      </p:sp>
    </p:spTree>
    <p:extLst>
      <p:ext uri="{BB962C8B-B14F-4D97-AF65-F5344CB8AC3E}">
        <p14:creationId xmlns:p14="http://schemas.microsoft.com/office/powerpoint/2010/main" val="19432398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62000" y="-28363"/>
            <a:ext cx="10515600" cy="1325563"/>
          </a:xfrm>
        </p:spPr>
        <p:txBody>
          <a:bodyPr/>
          <a:lstStyle/>
          <a:p>
            <a:pPr eaLnBrk="1" hangingPunct="1"/>
            <a:r>
              <a:rPr lang="en-US" altLang="en-US" dirty="0">
                <a:solidFill>
                  <a:schemeClr val="tx1"/>
                </a:solidFill>
              </a:rPr>
              <a:t>Modules</a:t>
            </a:r>
          </a:p>
        </p:txBody>
      </p:sp>
      <p:sp>
        <p:nvSpPr>
          <p:cNvPr id="29699" name="Rectangle 3"/>
          <p:cNvSpPr>
            <a:spLocks noGrp="1" noChangeArrowheads="1"/>
          </p:cNvSpPr>
          <p:nvPr>
            <p:ph type="body" idx="1"/>
          </p:nvPr>
        </p:nvSpPr>
        <p:spPr>
          <a:xfrm>
            <a:off x="295275" y="1297200"/>
            <a:ext cx="9983725" cy="4428000"/>
          </a:xfrm>
        </p:spPr>
        <p:txBody>
          <a:bodyPr/>
          <a:lstStyle/>
          <a:p>
            <a:pPr marL="702900" lvl="1" indent="-342900"/>
            <a:r>
              <a:rPr lang="en-US" altLang="en-US" sz="2000" dirty="0"/>
              <a:t>A few small tips for HPC intros regarding modules:</a:t>
            </a:r>
          </a:p>
          <a:p>
            <a:pPr marL="1160100" lvl="2" indent="-342900"/>
            <a:r>
              <a:rPr lang="en-US" altLang="en-US" dirty="0">
                <a:latin typeface="Courier New" panose="02070309020205020404" pitchFamily="49" charset="0"/>
                <a:cs typeface="Courier New" panose="02070309020205020404" pitchFamily="49" charset="0"/>
              </a:rPr>
              <a:t>module -t av python | grep -</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 -e '^python'</a:t>
            </a:r>
          </a:p>
          <a:p>
            <a:pPr marL="817200" lvl="2" indent="0">
              <a:buNone/>
            </a:pPr>
            <a:r>
              <a:rPr lang="en-US" altLang="en-US" dirty="0">
                <a:latin typeface="Courier New" panose="02070309020205020404" pitchFamily="49" charset="0"/>
                <a:cs typeface="Courier New" panose="02070309020205020404" pitchFamily="49" charset="0"/>
              </a:rPr>
              <a:t>• module -r av '^Python'</a:t>
            </a:r>
          </a:p>
          <a:p>
            <a:pPr marL="817200" lvl="2" indent="0">
              <a:buNone/>
            </a:pPr>
            <a:r>
              <a:rPr lang="en-US" altLang="en-US" dirty="0">
                <a:latin typeface="Courier New" panose="02070309020205020404" pitchFamily="49" charset="0"/>
                <a:cs typeface="Courier New" panose="02070309020205020404" pitchFamily="49" charset="0"/>
              </a:rPr>
              <a:t>• module -r av '^Python.+</a:t>
            </a:r>
            <a:r>
              <a:rPr lang="en-US" altLang="en-US" dirty="0" err="1">
                <a:latin typeface="Courier New" panose="02070309020205020404" pitchFamily="49" charset="0"/>
                <a:cs typeface="Courier New" panose="02070309020205020404" pitchFamily="49" charset="0"/>
              </a:rPr>
              <a:t>foss</a:t>
            </a:r>
            <a:r>
              <a:rPr lang="en-US" altLang="en-US" dirty="0">
                <a:latin typeface="Courier New" panose="02070309020205020404" pitchFamily="49" charset="0"/>
                <a:cs typeface="Courier New" panose="02070309020205020404" pitchFamily="49" charset="0"/>
              </a:rPr>
              <a:t>.+’</a:t>
            </a:r>
          </a:p>
          <a:p>
            <a:pPr marL="817200" lvl="2" indent="0">
              <a:buNone/>
            </a:pPr>
            <a:endParaRPr lang="en-US" altLang="en-US" dirty="0">
              <a:latin typeface="Courier New" panose="02070309020205020404" pitchFamily="49" charset="0"/>
              <a:cs typeface="Courier New" panose="02070309020205020404" pitchFamily="49" charset="0"/>
            </a:endParaRPr>
          </a:p>
          <a:p>
            <a:pPr marL="702900" lvl="1" indent="-342900"/>
            <a:r>
              <a:rPr lang="en-US" altLang="en-US" sz="2000" dirty="0"/>
              <a:t>The </a:t>
            </a:r>
            <a:r>
              <a:rPr lang="en-US" altLang="en-US" sz="2000" dirty="0">
                <a:solidFill>
                  <a:srgbClr val="DB6D32"/>
                </a:solidFill>
                <a:latin typeface="Courier New" panose="02070309020205020404" pitchFamily="49" charset="0"/>
                <a:cs typeface="Courier New" panose="02070309020205020404" pitchFamily="49" charset="0"/>
              </a:rPr>
              <a:t>-t</a:t>
            </a:r>
            <a:r>
              <a:rPr lang="en-US" altLang="en-US" sz="2000" dirty="0">
                <a:latin typeface="Courier New" panose="02070309020205020404" pitchFamily="49" charset="0"/>
                <a:cs typeface="Courier New" panose="02070309020205020404" pitchFamily="49" charset="0"/>
              </a:rPr>
              <a:t> </a:t>
            </a:r>
            <a:r>
              <a:rPr lang="en-US" altLang="en-US" sz="2000" dirty="0"/>
              <a:t>option forces terce output, i.e., something that is machine readable, and hence better to pipe through grep.</a:t>
            </a:r>
          </a:p>
          <a:p>
            <a:pPr marL="702900" lvl="1" indent="-342900"/>
            <a:endParaRPr lang="en-US" altLang="en-US" sz="2000" dirty="0"/>
          </a:p>
          <a:p>
            <a:pPr marL="702900" lvl="1" indent="-342900"/>
            <a:r>
              <a:rPr lang="en-US" altLang="en-US" sz="2000" dirty="0"/>
              <a:t>The </a:t>
            </a:r>
            <a:r>
              <a:rPr lang="en-US" altLang="en-US" sz="2000" dirty="0">
                <a:solidFill>
                  <a:srgbClr val="DB6D32"/>
                </a:solidFill>
                <a:latin typeface="Courier New" panose="02070309020205020404" pitchFamily="49" charset="0"/>
                <a:cs typeface="Courier New" panose="02070309020205020404" pitchFamily="49" charset="0"/>
              </a:rPr>
              <a:t>-r</a:t>
            </a:r>
            <a:r>
              <a:rPr lang="en-US" altLang="en-US" sz="2000" dirty="0">
                <a:latin typeface="Courier New" panose="02070309020205020404" pitchFamily="49" charset="0"/>
                <a:cs typeface="Courier New" panose="02070309020205020404" pitchFamily="49" charset="0"/>
              </a:rPr>
              <a:t> </a:t>
            </a:r>
            <a:r>
              <a:rPr lang="en-US" altLang="en-US" sz="2000" dirty="0"/>
              <a:t>option allows you to use regular expressions, e.g., ^Python means that the module name should start with Python, while ^Python.+</a:t>
            </a:r>
            <a:r>
              <a:rPr lang="en-US" altLang="en-US" sz="2000" dirty="0" err="1"/>
              <a:t>foss</a:t>
            </a:r>
            <a:r>
              <a:rPr lang="en-US" altLang="en-US" sz="2000" dirty="0"/>
              <a:t> means that the module name should start with Python and contain Foss as a substring.</a:t>
            </a:r>
          </a:p>
          <a:p>
            <a:pPr lvl="2"/>
            <a:endParaRPr lang="pl-PL" altLang="en-US" dirty="0"/>
          </a:p>
          <a:p>
            <a:pPr lvl="2"/>
            <a:endParaRPr lang="en-US" altLang="en-US" dirty="0"/>
          </a:p>
          <a:p>
            <a:pPr lvl="2"/>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solidFill>
                  <a:schemeClr val="tx1"/>
                </a:solidFill>
              </a:rPr>
              <a:pPr/>
              <a:t>53</a:t>
            </a:fld>
            <a:endParaRPr lang="nl-BE" dirty="0">
              <a:solidFill>
                <a:schemeClr val="tx1"/>
              </a:solidFill>
            </a:endParaRPr>
          </a:p>
        </p:txBody>
      </p:sp>
      <p:cxnSp>
        <p:nvCxnSpPr>
          <p:cNvPr id="7" name="Straight Arrow Connector 6">
            <a:extLst>
              <a:ext uri="{FF2B5EF4-FFF2-40B4-BE49-F238E27FC236}">
                <a16:creationId xmlns:a16="http://schemas.microsoft.com/office/drawing/2014/main" id="{D6190982-FE3A-453F-9CB2-527C80D8CBCC}"/>
              </a:ext>
            </a:extLst>
          </p:cNvPr>
          <p:cNvCxnSpPr>
            <a:stCxn id="8" idx="1"/>
          </p:cNvCxnSpPr>
          <p:nvPr/>
        </p:nvCxnSpPr>
        <p:spPr>
          <a:xfrm flipH="1" flipV="1">
            <a:off x="7679048" y="1574210"/>
            <a:ext cx="876526" cy="96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E4EC4C3-9E8F-4ECD-95A6-2FBB0380E850}"/>
              </a:ext>
            </a:extLst>
          </p:cNvPr>
          <p:cNvSpPr txBox="1"/>
          <p:nvPr/>
        </p:nvSpPr>
        <p:spPr>
          <a:xfrm>
            <a:off x="8555574" y="1070153"/>
            <a:ext cx="2874426" cy="1200329"/>
          </a:xfrm>
          <a:prstGeom prst="rect">
            <a:avLst/>
          </a:prstGeom>
          <a:noFill/>
          <a:ln w="22225">
            <a:solidFill>
              <a:schemeClr val="accent1"/>
            </a:solidFill>
          </a:ln>
        </p:spPr>
        <p:txBody>
          <a:bodyPr wrap="square" rtlCol="0">
            <a:spAutoFit/>
          </a:bodyPr>
          <a:lstStyle/>
          <a:p>
            <a:r>
              <a:rPr lang="nl-BE" dirty="0"/>
              <a:t>-i -&gt; case </a:t>
            </a:r>
            <a:r>
              <a:rPr lang="nl-BE" dirty="0" err="1"/>
              <a:t>insensitive</a:t>
            </a:r>
            <a:endParaRPr lang="nl-BE" dirty="0"/>
          </a:p>
          <a:p>
            <a:r>
              <a:rPr lang="nl-BE" dirty="0"/>
              <a:t>Works </a:t>
            </a:r>
            <a:r>
              <a:rPr lang="nl-BE" dirty="0" err="1"/>
              <a:t>only</a:t>
            </a:r>
            <a:r>
              <a:rPr lang="nl-BE" dirty="0"/>
              <a:t> </a:t>
            </a:r>
            <a:r>
              <a:rPr lang="nl-BE" dirty="0" err="1"/>
              <a:t>for</a:t>
            </a:r>
            <a:r>
              <a:rPr lang="nl-BE" dirty="0"/>
              <a:t> </a:t>
            </a:r>
            <a:r>
              <a:rPr lang="nl-BE" dirty="0" err="1"/>
              <a:t>availibility</a:t>
            </a:r>
            <a:r>
              <a:rPr lang="nl-BE" dirty="0"/>
              <a:t>, module load is </a:t>
            </a:r>
            <a:r>
              <a:rPr lang="nl-BE" dirty="0" err="1"/>
              <a:t>always</a:t>
            </a:r>
            <a:r>
              <a:rPr lang="nl-BE" dirty="0"/>
              <a:t> case </a:t>
            </a:r>
            <a:r>
              <a:rPr lang="nl-BE" dirty="0" err="1"/>
              <a:t>sensitive</a:t>
            </a:r>
            <a:endParaRPr lang="en-US" dirty="0"/>
          </a:p>
        </p:txBody>
      </p:sp>
    </p:spTree>
    <p:extLst>
      <p:ext uri="{BB962C8B-B14F-4D97-AF65-F5344CB8AC3E}">
        <p14:creationId xmlns:p14="http://schemas.microsoft.com/office/powerpoint/2010/main" val="20090613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73002"/>
            <a:ext cx="10515600" cy="1325563"/>
          </a:xfrm>
        </p:spPr>
        <p:txBody>
          <a:bodyPr/>
          <a:lstStyle/>
          <a:p>
            <a:r>
              <a:rPr lang="nl-BE" dirty="0">
                <a:solidFill>
                  <a:schemeClr val="tx1"/>
                </a:solidFill>
              </a:rPr>
              <a:t>Modules</a:t>
            </a:r>
            <a:endParaRPr lang="en-GB" dirty="0">
              <a:solidFill>
                <a:schemeClr val="tx1"/>
              </a:solidFill>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54</a:t>
            </a:fld>
            <a:endParaRPr lang="nl-BE" dirty="0"/>
          </a:p>
        </p:txBody>
      </p:sp>
      <p:sp>
        <p:nvSpPr>
          <p:cNvPr id="3" name="Tijdelijke aanduiding voor inhoud 2"/>
          <p:cNvSpPr>
            <a:spLocks noGrp="1"/>
          </p:cNvSpPr>
          <p:nvPr>
            <p:ph idx="1"/>
          </p:nvPr>
        </p:nvSpPr>
        <p:spPr/>
        <p:txBody>
          <a:bodyPr/>
          <a:lstStyle/>
          <a:p>
            <a:r>
              <a:rPr lang="en-US" altLang="en-US" sz="1800" dirty="0"/>
              <a:t>By default 2018a software is listed </a:t>
            </a:r>
            <a:r>
              <a:rPr lang="pl-PL" altLang="en-US" sz="1800" dirty="0"/>
              <a:t> (</a:t>
            </a:r>
            <a:r>
              <a:rPr lang="pl-PL" altLang="en-US" sz="1800" dirty="0">
                <a:latin typeface="Courier New" panose="02070309020205020404" pitchFamily="49" charset="0"/>
                <a:cs typeface="Courier New" panose="02070309020205020404" pitchFamily="49" charset="0"/>
              </a:rPr>
              <a:t>$ module available</a:t>
            </a:r>
            <a:r>
              <a:rPr lang="pl-PL" altLang="en-US" sz="1800" dirty="0"/>
              <a:t>)</a:t>
            </a:r>
            <a:endParaRPr lang="nl-BE" altLang="en-US" sz="1800" dirty="0"/>
          </a:p>
          <a:p>
            <a:r>
              <a:rPr lang="nl-BE" altLang="en-US" sz="1800" dirty="0" err="1"/>
              <a:t>To</a:t>
            </a:r>
            <a:r>
              <a:rPr lang="nl-BE" altLang="en-US" sz="1800" dirty="0"/>
              <a:t> switch </a:t>
            </a:r>
            <a:r>
              <a:rPr lang="nl-BE" altLang="en-US" sz="1800" dirty="0" err="1"/>
              <a:t>the</a:t>
            </a:r>
            <a:r>
              <a:rPr lang="nl-BE" altLang="en-US" sz="1800" dirty="0"/>
              <a:t> software stack: </a:t>
            </a:r>
            <a:r>
              <a:rPr lang="pl-PL" altLang="en-US" sz="1800" dirty="0">
                <a:latin typeface="Courier New" panose="02070309020205020404" pitchFamily="49" charset="0"/>
                <a:cs typeface="Courier New" panose="02070309020205020404" pitchFamily="49" charset="0"/>
              </a:rPr>
              <a:t>$ module</a:t>
            </a:r>
            <a:r>
              <a:rPr lang="nl-BE" altLang="en-US" sz="1800" dirty="0">
                <a:latin typeface="Courier New" panose="02070309020205020404" pitchFamily="49" charset="0"/>
                <a:cs typeface="Courier New" panose="02070309020205020404" pitchFamily="49" charset="0"/>
              </a:rPr>
              <a:t> </a:t>
            </a:r>
            <a:r>
              <a:rPr lang="nl-BE" altLang="en-US" sz="1800" dirty="0" err="1">
                <a:latin typeface="Courier New" panose="02070309020205020404" pitchFamily="49" charset="0"/>
                <a:cs typeface="Courier New" panose="02070309020205020404" pitchFamily="49" charset="0"/>
              </a:rPr>
              <a:t>unuse</a:t>
            </a:r>
            <a:r>
              <a:rPr lang="nl-BE" altLang="en-US" sz="1800" dirty="0">
                <a:latin typeface="Courier New" panose="02070309020205020404" pitchFamily="49" charset="0"/>
                <a:cs typeface="Courier New" panose="02070309020205020404" pitchFamily="49" charset="0"/>
              </a:rPr>
              <a:t> </a:t>
            </a:r>
            <a:r>
              <a:rPr lang="en-US" altLang="en-US" sz="1800" dirty="0">
                <a:latin typeface="Courier New" panose="02070309020205020404" pitchFamily="49" charset="0"/>
                <a:cs typeface="Courier New" panose="02070309020205020404" pitchFamily="49" charset="0"/>
              </a:rPr>
              <a:t>/apps/</a:t>
            </a:r>
            <a:r>
              <a:rPr lang="en-US" altLang="en-US" sz="1800" dirty="0" err="1">
                <a:latin typeface="Courier New" panose="02070309020205020404" pitchFamily="49" charset="0"/>
                <a:cs typeface="Courier New" panose="02070309020205020404" pitchFamily="49" charset="0"/>
              </a:rPr>
              <a:t>leuven</a:t>
            </a:r>
            <a:r>
              <a:rPr lang="en-US" altLang="en-US" sz="1800" dirty="0">
                <a:latin typeface="Courier New" panose="02070309020205020404" pitchFamily="49" charset="0"/>
                <a:cs typeface="Courier New" panose="02070309020205020404" pitchFamily="49" charset="0"/>
              </a:rPr>
              <a:t>/</a:t>
            </a:r>
            <a:r>
              <a:rPr lang="en-US" altLang="en-US" sz="1800" dirty="0" err="1">
                <a:latin typeface="Courier New" panose="02070309020205020404" pitchFamily="49" charset="0"/>
                <a:cs typeface="Courier New" panose="02070309020205020404" pitchFamily="49" charset="0"/>
              </a:rPr>
              <a:t>skylake</a:t>
            </a:r>
            <a:r>
              <a:rPr lang="en-US" altLang="en-US" sz="1800" dirty="0">
                <a:latin typeface="Courier New" panose="02070309020205020404" pitchFamily="49" charset="0"/>
                <a:cs typeface="Courier New" panose="02070309020205020404" pitchFamily="49" charset="0"/>
              </a:rPr>
              <a:t>/2018a/modules/all</a:t>
            </a:r>
            <a:r>
              <a:rPr lang="nl-BE" altLang="en-US" sz="1800" dirty="0">
                <a:latin typeface="Courier New" panose="02070309020205020404" pitchFamily="49" charset="0"/>
                <a:cs typeface="Courier New" panose="02070309020205020404" pitchFamily="49" charset="0"/>
              </a:rPr>
              <a:t>; module </a:t>
            </a:r>
            <a:r>
              <a:rPr lang="nl-BE" altLang="en-US" sz="1800" dirty="0" err="1">
                <a:latin typeface="Courier New" panose="02070309020205020404" pitchFamily="49" charset="0"/>
                <a:cs typeface="Courier New" panose="02070309020205020404" pitchFamily="49" charset="0"/>
              </a:rPr>
              <a:t>use</a:t>
            </a:r>
            <a:r>
              <a:rPr lang="nl-BE" altLang="en-US" sz="1800" dirty="0">
                <a:latin typeface="Courier New" panose="02070309020205020404" pitchFamily="49" charset="0"/>
                <a:cs typeface="Courier New" panose="02070309020205020404" pitchFamily="49" charset="0"/>
              </a:rPr>
              <a:t> </a:t>
            </a:r>
            <a:r>
              <a:rPr lang="en-US" altLang="en-US" sz="1800" dirty="0">
                <a:latin typeface="Courier New" panose="02070309020205020404" pitchFamily="49" charset="0"/>
                <a:cs typeface="Courier New" panose="02070309020205020404" pitchFamily="49" charset="0"/>
              </a:rPr>
              <a:t>/apps/</a:t>
            </a:r>
            <a:r>
              <a:rPr lang="en-US" altLang="en-US" sz="1800" dirty="0" err="1">
                <a:latin typeface="Courier New" panose="02070309020205020404" pitchFamily="49" charset="0"/>
                <a:cs typeface="Courier New" panose="02070309020205020404" pitchFamily="49" charset="0"/>
              </a:rPr>
              <a:t>leuven</a:t>
            </a:r>
            <a:r>
              <a:rPr lang="en-US" altLang="en-US" sz="1800" dirty="0">
                <a:latin typeface="Courier New" panose="02070309020205020404" pitchFamily="49" charset="0"/>
                <a:cs typeface="Courier New" panose="02070309020205020404" pitchFamily="49" charset="0"/>
              </a:rPr>
              <a:t>/</a:t>
            </a:r>
            <a:r>
              <a:rPr lang="en-US" altLang="en-US" sz="1800" dirty="0" err="1">
                <a:latin typeface="Courier New" panose="02070309020205020404" pitchFamily="49" charset="0"/>
                <a:cs typeface="Courier New" panose="02070309020205020404" pitchFamily="49" charset="0"/>
              </a:rPr>
              <a:t>skylake</a:t>
            </a:r>
            <a:r>
              <a:rPr lang="en-US" altLang="en-US" sz="1800" dirty="0">
                <a:latin typeface="Courier New" panose="02070309020205020404" pitchFamily="49" charset="0"/>
                <a:cs typeface="Courier New" panose="02070309020205020404" pitchFamily="49" charset="0"/>
              </a:rPr>
              <a:t>/2021a/modules/all</a:t>
            </a:r>
            <a:endParaRPr lang="en-US" altLang="en-US" sz="1800" dirty="0"/>
          </a:p>
          <a:p>
            <a:r>
              <a:rPr lang="en-US" sz="1800" dirty="0"/>
              <a:t>The </a:t>
            </a:r>
            <a:r>
              <a:rPr lang="en-US" sz="1800" i="1" dirty="0"/>
              <a:t>modules</a:t>
            </a:r>
            <a:r>
              <a:rPr lang="en-US" sz="1800" dirty="0"/>
              <a:t> software manager is now </a:t>
            </a:r>
            <a:r>
              <a:rPr lang="en-US" sz="1800" b="1" dirty="0" err="1"/>
              <a:t>Lmod</a:t>
            </a:r>
            <a:r>
              <a:rPr lang="en-US" sz="1800" dirty="0"/>
              <a:t>. </a:t>
            </a:r>
            <a:r>
              <a:rPr lang="en-US" sz="1800" dirty="0" err="1"/>
              <a:t>Lmod</a:t>
            </a:r>
            <a:r>
              <a:rPr lang="en-US" sz="1800" dirty="0"/>
              <a:t> is a </a:t>
            </a:r>
            <a:r>
              <a:rPr lang="en-US" sz="1800" dirty="0" err="1"/>
              <a:t>Lua</a:t>
            </a:r>
            <a:r>
              <a:rPr lang="en-US" sz="1800" dirty="0"/>
              <a:t> based module system, but it is fully compatible with the TCL </a:t>
            </a:r>
            <a:r>
              <a:rPr lang="en-US" sz="1800" dirty="0" err="1"/>
              <a:t>modulefiles</a:t>
            </a:r>
            <a:r>
              <a:rPr lang="en-US" sz="1800" dirty="0"/>
              <a:t> we’ve used in the past. All the module commands that you are used to will work. But </a:t>
            </a:r>
            <a:r>
              <a:rPr lang="en-US" sz="1800" dirty="0" err="1"/>
              <a:t>Lmod</a:t>
            </a:r>
            <a:r>
              <a:rPr lang="en-US" sz="1800" dirty="0"/>
              <a:t> is somewhat faster and adds a few additional features on top of the old implementation. </a:t>
            </a:r>
          </a:p>
          <a:p>
            <a:r>
              <a:rPr lang="pl-PL" altLang="en-US" sz="1800" dirty="0"/>
              <a:t>To </a:t>
            </a:r>
            <a:r>
              <a:rPr lang="en-US" altLang="en-US" sz="1800" dirty="0"/>
              <a:t>(re)</a:t>
            </a:r>
            <a:r>
              <a:rPr lang="pl-PL" altLang="en-US" sz="1800" dirty="0" err="1"/>
              <a:t>compile</a:t>
            </a:r>
            <a:r>
              <a:rPr lang="pl-PL" altLang="en-US" sz="1800" dirty="0"/>
              <a:t> – </a:t>
            </a:r>
            <a:r>
              <a:rPr lang="pl-PL" altLang="en-US" sz="1800" dirty="0" err="1"/>
              <a:t>ask</a:t>
            </a:r>
            <a:r>
              <a:rPr lang="pl-PL" altLang="en-US" sz="1800" dirty="0"/>
              <a:t> for </a:t>
            </a:r>
            <a:r>
              <a:rPr lang="pl-PL" altLang="en-US" sz="1800" dirty="0" err="1"/>
              <a:t>interactive</a:t>
            </a:r>
            <a:r>
              <a:rPr lang="pl-PL" altLang="en-US" sz="1800" dirty="0"/>
              <a:t> </a:t>
            </a:r>
            <a:r>
              <a:rPr lang="pl-PL" altLang="en-US" sz="1800" dirty="0" err="1"/>
              <a:t>job</a:t>
            </a:r>
            <a:endParaRPr lang="pl-PL" altLang="en-US" sz="1800" dirty="0"/>
          </a:p>
          <a:p>
            <a:endParaRPr lang="en-US" altLang="en-US" sz="1800" dirty="0"/>
          </a:p>
          <a:p>
            <a:endParaRPr lang="en-US" sz="1800" dirty="0"/>
          </a:p>
          <a:p>
            <a:endParaRPr lang="en-US" sz="1800" dirty="0"/>
          </a:p>
        </p:txBody>
      </p:sp>
      <p:pic>
        <p:nvPicPr>
          <p:cNvPr id="6" name="Picture 5"/>
          <p:cNvPicPr>
            <a:picLocks noChangeAspect="1"/>
          </p:cNvPicPr>
          <p:nvPr/>
        </p:nvPicPr>
        <p:blipFill rotWithShape="1">
          <a:blip r:embed="rId2"/>
          <a:srcRect l="43" t="2" r="-43" b="21337"/>
          <a:stretch/>
        </p:blipFill>
        <p:spPr>
          <a:xfrm>
            <a:off x="3904844" y="3922998"/>
            <a:ext cx="6716864" cy="2862000"/>
          </a:xfrm>
          <a:prstGeom prst="rect">
            <a:avLst/>
          </a:prstGeom>
        </p:spPr>
      </p:pic>
      <p:grpSp>
        <p:nvGrpSpPr>
          <p:cNvPr id="10" name="Group 9"/>
          <p:cNvGrpSpPr/>
          <p:nvPr/>
        </p:nvGrpSpPr>
        <p:grpSpPr>
          <a:xfrm>
            <a:off x="9310900" y="4480644"/>
            <a:ext cx="1198955" cy="1746708"/>
            <a:chOff x="10448704" y="3666720"/>
            <a:chExt cx="1598607" cy="2328944"/>
          </a:xfrm>
        </p:grpSpPr>
        <p:sp>
          <p:nvSpPr>
            <p:cNvPr id="7" name="Rounded Rectangle 6"/>
            <p:cNvSpPr/>
            <p:nvPr/>
          </p:nvSpPr>
          <p:spPr>
            <a:xfrm>
              <a:off x="10582182" y="5772359"/>
              <a:ext cx="319597" cy="22330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8" name="Straight Arrow Connector 7"/>
            <p:cNvCxnSpPr/>
            <p:nvPr/>
          </p:nvCxnSpPr>
          <p:spPr>
            <a:xfrm flipH="1">
              <a:off x="10901779" y="4634144"/>
              <a:ext cx="346229" cy="114385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448704" y="3666720"/>
              <a:ext cx="1598607" cy="984885"/>
            </a:xfrm>
            <a:prstGeom prst="rect">
              <a:avLst/>
            </a:prstGeom>
            <a:noFill/>
            <a:ln w="19050">
              <a:solidFill>
                <a:srgbClr val="FF0000"/>
              </a:solidFill>
            </a:ln>
          </p:spPr>
          <p:txBody>
            <a:bodyPr wrap="square" rtlCol="0">
              <a:spAutoFit/>
            </a:bodyPr>
            <a:lstStyle/>
            <a:p>
              <a:r>
                <a:rPr lang="en-US" sz="1050" dirty="0">
                  <a:solidFill>
                    <a:srgbClr val="FF0000"/>
                  </a:solidFill>
                </a:rPr>
                <a:t>Default module  at the time of loading. </a:t>
              </a:r>
              <a:r>
                <a:rPr lang="en-US" sz="1050" dirty="0" err="1">
                  <a:solidFill>
                    <a:srgbClr val="FF0000"/>
                  </a:solidFill>
                </a:rPr>
                <a:t>Subjest</a:t>
              </a:r>
              <a:r>
                <a:rPr lang="en-US" sz="1050" dirty="0">
                  <a:solidFill>
                    <a:srgbClr val="FF0000"/>
                  </a:solidFill>
                </a:rPr>
                <a:t> to changes.</a:t>
              </a:r>
            </a:p>
          </p:txBody>
        </p:sp>
      </p:grpSp>
    </p:spTree>
    <p:extLst>
      <p:ext uri="{BB962C8B-B14F-4D97-AF65-F5344CB8AC3E}">
        <p14:creationId xmlns:p14="http://schemas.microsoft.com/office/powerpoint/2010/main" val="1504899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20000" y="0"/>
            <a:ext cx="10515600" cy="1325563"/>
          </a:xfrm>
        </p:spPr>
        <p:txBody>
          <a:bodyPr/>
          <a:lstStyle/>
          <a:p>
            <a:pPr eaLnBrk="1" hangingPunct="1"/>
            <a:r>
              <a:rPr lang="en-US" altLang="en-US" dirty="0">
                <a:solidFill>
                  <a:schemeClr val="tx1"/>
                </a:solidFill>
              </a:rPr>
              <a:t>Modules</a:t>
            </a:r>
          </a:p>
        </p:txBody>
      </p:sp>
      <p:sp>
        <p:nvSpPr>
          <p:cNvPr id="2" name="Slide Number Placeholder 1"/>
          <p:cNvSpPr>
            <a:spLocks noGrp="1"/>
          </p:cNvSpPr>
          <p:nvPr>
            <p:ph type="sldNum" sz="quarter" idx="12"/>
          </p:nvPr>
        </p:nvSpPr>
        <p:spPr/>
        <p:txBody>
          <a:bodyPr/>
          <a:lstStyle/>
          <a:p>
            <a:fld id="{F35D8031-C8E5-48F8-A3B6-81643B27A3AF}" type="slidenum">
              <a:rPr lang="nl-BE" smtClean="0"/>
              <a:pPr/>
              <a:t>55</a:t>
            </a:fld>
            <a:endParaRPr lang="nl-BE" dirty="0"/>
          </a:p>
        </p:txBody>
      </p:sp>
      <p:sp>
        <p:nvSpPr>
          <p:cNvPr id="29699" name="Rectangle 3"/>
          <p:cNvSpPr>
            <a:spLocks noGrp="1" noChangeArrowheads="1"/>
          </p:cNvSpPr>
          <p:nvPr>
            <p:ph idx="1"/>
          </p:nvPr>
        </p:nvSpPr>
        <p:spPr/>
        <p:txBody>
          <a:bodyPr/>
          <a:lstStyle/>
          <a:p>
            <a:pPr lvl="1" eaLnBrk="1" hangingPunct="1"/>
            <a:r>
              <a:rPr lang="en-US" altLang="en-US" sz="2000" dirty="0">
                <a:latin typeface="Courier New" panose="02070309020205020404" pitchFamily="49" charset="0"/>
                <a:cs typeface="Courier New" panose="02070309020205020404" pitchFamily="49" charset="0"/>
              </a:rPr>
              <a:t>$ module swap </a:t>
            </a:r>
            <a:r>
              <a:rPr lang="en-US" altLang="en-US" sz="2000" dirty="0" err="1">
                <a:latin typeface="Courier New" panose="02070309020205020404" pitchFamily="49" charset="0"/>
                <a:cs typeface="Courier New" panose="02070309020205020404" pitchFamily="49" charset="0"/>
              </a:rPr>
              <a:t>foss</a:t>
            </a:r>
            <a:r>
              <a:rPr lang="en-US" altLang="en-US" sz="2000" dirty="0">
                <a:latin typeface="Courier New" panose="02070309020205020404" pitchFamily="49" charset="0"/>
                <a:cs typeface="Courier New" panose="02070309020205020404" pitchFamily="49" charset="0"/>
              </a:rPr>
              <a:t> intel </a:t>
            </a:r>
          </a:p>
          <a:p>
            <a:pPr lvl="2"/>
            <a:r>
              <a:rPr lang="en-US" altLang="en-US" dirty="0">
                <a:latin typeface="+mn-lt"/>
              </a:rPr>
              <a:t>= </a:t>
            </a:r>
            <a:r>
              <a:rPr lang="en-US" altLang="en-US" dirty="0">
                <a:latin typeface="+mn-lt"/>
                <a:cs typeface="Courier New" panose="02070309020205020404" pitchFamily="49" charset="0"/>
              </a:rPr>
              <a:t>module unload </a:t>
            </a:r>
            <a:r>
              <a:rPr lang="en-US" altLang="en-US" dirty="0" err="1">
                <a:latin typeface="+mn-lt"/>
                <a:cs typeface="Courier New" panose="02070309020205020404" pitchFamily="49" charset="0"/>
              </a:rPr>
              <a:t>foss</a:t>
            </a:r>
            <a:r>
              <a:rPr lang="en-US" altLang="en-US" dirty="0">
                <a:latin typeface="+mn-lt"/>
                <a:cs typeface="Courier New" panose="02070309020205020404" pitchFamily="49" charset="0"/>
              </a:rPr>
              <a:t>; module load intel </a:t>
            </a:r>
          </a:p>
          <a:p>
            <a:pPr lvl="1"/>
            <a:r>
              <a:rPr lang="en-US" altLang="en-US" sz="2000" dirty="0">
                <a:latin typeface="Courier New" panose="02070309020205020404" pitchFamily="49" charset="0"/>
                <a:cs typeface="Courier New" panose="02070309020205020404" pitchFamily="49" charset="0"/>
              </a:rPr>
              <a:t>$ module try-load </a:t>
            </a:r>
            <a:r>
              <a:rPr lang="en-US" altLang="en-US" sz="2000" dirty="0" err="1">
                <a:latin typeface="Courier New" panose="02070309020205020404" pitchFamily="49" charset="0"/>
                <a:cs typeface="Courier New" panose="02070309020205020404" pitchFamily="49" charset="0"/>
              </a:rPr>
              <a:t>packageXYZ</a:t>
            </a:r>
            <a:r>
              <a:rPr lang="en-US" altLang="en-US" sz="2000" dirty="0">
                <a:latin typeface="Courier New" panose="02070309020205020404" pitchFamily="49" charset="0"/>
                <a:cs typeface="Courier New" panose="02070309020205020404" pitchFamily="49" charset="0"/>
              </a:rPr>
              <a:t> </a:t>
            </a:r>
          </a:p>
          <a:p>
            <a:pPr lvl="2"/>
            <a:r>
              <a:rPr lang="en-US" altLang="en-US" dirty="0"/>
              <a:t>try to load a module with no error message if it does not exist</a:t>
            </a:r>
          </a:p>
          <a:p>
            <a:pPr lvl="1"/>
            <a:r>
              <a:rPr lang="en-US" altLang="en-US" sz="2000" dirty="0">
                <a:latin typeface="Courier New" panose="02070309020205020404" pitchFamily="49" charset="0"/>
                <a:cs typeface="Courier New" panose="02070309020205020404" pitchFamily="49" charset="0"/>
              </a:rPr>
              <a:t>$ module keyword word1 word2 ... </a:t>
            </a:r>
          </a:p>
          <a:p>
            <a:pPr lvl="2"/>
            <a:r>
              <a:rPr lang="en-US" altLang="en-US" dirty="0"/>
              <a:t>Keyword searching tool, searches any help message or </a:t>
            </a:r>
            <a:r>
              <a:rPr lang="en-US" altLang="en-US" dirty="0" err="1"/>
              <a:t>whatis</a:t>
            </a:r>
            <a:r>
              <a:rPr lang="en-US" altLang="en-US" dirty="0"/>
              <a:t> description for the word(s) given on the command line</a:t>
            </a:r>
          </a:p>
          <a:p>
            <a:pPr lvl="1"/>
            <a:r>
              <a:rPr lang="en-US" altLang="en-US" sz="2000" dirty="0">
                <a:latin typeface="Courier New" panose="02070309020205020404" pitchFamily="49" charset="0"/>
                <a:cs typeface="Courier New" panose="02070309020205020404" pitchFamily="49" charset="0"/>
              </a:rPr>
              <a:t>$ module help </a:t>
            </a:r>
            <a:r>
              <a:rPr lang="en-US" altLang="en-US" sz="2000" dirty="0" err="1">
                <a:latin typeface="Courier New" panose="02070309020205020404" pitchFamily="49" charset="0"/>
                <a:cs typeface="Courier New" panose="02070309020205020404" pitchFamily="49" charset="0"/>
              </a:rPr>
              <a:t>foss</a:t>
            </a:r>
            <a:endParaRPr lang="en-US" altLang="en-US" sz="2000" dirty="0">
              <a:latin typeface="Courier New" panose="02070309020205020404" pitchFamily="49" charset="0"/>
              <a:cs typeface="Courier New" panose="02070309020205020404" pitchFamily="49" charset="0"/>
            </a:endParaRPr>
          </a:p>
          <a:p>
            <a:pPr lvl="2"/>
            <a:r>
              <a:rPr lang="en-US" altLang="en-US" dirty="0"/>
              <a:t>Prints help message from </a:t>
            </a:r>
            <a:r>
              <a:rPr lang="en-US" altLang="en-US" dirty="0" err="1"/>
              <a:t>modulefile</a:t>
            </a:r>
            <a:endParaRPr lang="en-US" altLang="en-US" dirty="0">
              <a:cs typeface="Courier New" panose="02070309020205020404" pitchFamily="49" charset="0"/>
            </a:endParaRPr>
          </a:p>
          <a:p>
            <a:pPr lvl="1"/>
            <a:r>
              <a:rPr lang="en-US" altLang="en-US" sz="2000" dirty="0">
                <a:latin typeface="Courier New" panose="02070309020205020404" pitchFamily="49" charset="0"/>
                <a:cs typeface="Courier New" panose="02070309020205020404" pitchFamily="49" charset="0"/>
              </a:rPr>
              <a:t>$ module spider </a:t>
            </a:r>
            <a:r>
              <a:rPr lang="en-US" altLang="en-US" sz="2000" dirty="0" err="1">
                <a:latin typeface="Courier New" panose="02070309020205020404" pitchFamily="49" charset="0"/>
                <a:cs typeface="Courier New" panose="02070309020205020404" pitchFamily="49" charset="0"/>
              </a:rPr>
              <a:t>foss</a:t>
            </a:r>
            <a:endParaRPr lang="en-US" altLang="en-US" sz="2000" dirty="0">
              <a:latin typeface="Courier New" panose="02070309020205020404" pitchFamily="49" charset="0"/>
              <a:cs typeface="Courier New" panose="02070309020205020404" pitchFamily="49" charset="0"/>
            </a:endParaRPr>
          </a:p>
          <a:p>
            <a:pPr lvl="2"/>
            <a:r>
              <a:rPr lang="en-US" altLang="en-US" dirty="0"/>
              <a:t>Describes the module</a:t>
            </a:r>
            <a:r>
              <a:rPr lang="en-US" altLang="en-US" dirty="0">
                <a:cs typeface="Courier New" panose="02070309020205020404" pitchFamily="49" charset="0"/>
              </a:rPr>
              <a:t> </a:t>
            </a:r>
          </a:p>
          <a:p>
            <a:pPr lvl="2"/>
            <a:endParaRPr lang="en-US" altLang="en-US" dirty="0">
              <a:latin typeface="+mn-lt"/>
              <a:cs typeface="Courier New" panose="02070309020205020404" pitchFamily="49" charset="0"/>
            </a:endParaRPr>
          </a:p>
          <a:p>
            <a:pPr lvl="2"/>
            <a:endParaRPr lang="en-US" altLang="en-US" dirty="0"/>
          </a:p>
          <a:p>
            <a:pPr lvl="2"/>
            <a:endParaRPr lang="pl-PL" altLang="en-US" dirty="0"/>
          </a:p>
          <a:p>
            <a:pPr lvl="2"/>
            <a:endParaRPr lang="pl-PL" altLang="en-US" dirty="0"/>
          </a:p>
          <a:p>
            <a:pPr lvl="2"/>
            <a:endParaRPr lang="en-US" altLang="en-US" dirty="0"/>
          </a:p>
          <a:p>
            <a:pPr lvl="2"/>
            <a:endParaRPr lang="en-US" altLang="en-US" dirty="0"/>
          </a:p>
        </p:txBody>
      </p:sp>
    </p:spTree>
    <p:extLst>
      <p:ext uri="{BB962C8B-B14F-4D97-AF65-F5344CB8AC3E}">
        <p14:creationId xmlns:p14="http://schemas.microsoft.com/office/powerpoint/2010/main" val="2585131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838200" y="0"/>
            <a:ext cx="10515600" cy="1325563"/>
          </a:xfrm>
        </p:spPr>
        <p:txBody>
          <a:bodyPr/>
          <a:lstStyle/>
          <a:p>
            <a:pPr eaLnBrk="1" hangingPunct="1"/>
            <a:r>
              <a:rPr lang="en-US" altLang="en-US" dirty="0">
                <a:solidFill>
                  <a:schemeClr val="tx1"/>
                </a:solidFill>
              </a:rPr>
              <a:t>Modules</a:t>
            </a:r>
          </a:p>
        </p:txBody>
      </p:sp>
      <p:sp>
        <p:nvSpPr>
          <p:cNvPr id="2" name="Slide Number Placeholder 1"/>
          <p:cNvSpPr>
            <a:spLocks noGrp="1"/>
          </p:cNvSpPr>
          <p:nvPr>
            <p:ph type="sldNum" sz="quarter" idx="12"/>
          </p:nvPr>
        </p:nvSpPr>
        <p:spPr/>
        <p:txBody>
          <a:bodyPr/>
          <a:lstStyle/>
          <a:p>
            <a:fld id="{F35D8031-C8E5-48F8-A3B6-81643B27A3AF}" type="slidenum">
              <a:rPr lang="nl-BE" smtClean="0"/>
              <a:pPr/>
              <a:t>56</a:t>
            </a:fld>
            <a:endParaRPr lang="nl-BE" dirty="0"/>
          </a:p>
        </p:txBody>
      </p:sp>
      <p:sp>
        <p:nvSpPr>
          <p:cNvPr id="29699" name="Rectangle 3"/>
          <p:cNvSpPr>
            <a:spLocks noGrp="1" noChangeArrowheads="1"/>
          </p:cNvSpPr>
          <p:nvPr>
            <p:ph idx="1"/>
          </p:nvPr>
        </p:nvSpPr>
        <p:spPr/>
        <p:txBody>
          <a:bodyPr/>
          <a:lstStyle/>
          <a:p>
            <a:pPr lvl="1" eaLnBrk="1" hangingPunct="1"/>
            <a:r>
              <a:rPr lang="en-US" altLang="en-US" sz="1800" b="1" dirty="0">
                <a:latin typeface="+mj-lt"/>
                <a:cs typeface="Courier New" panose="02070309020205020404" pitchFamily="49" charset="0"/>
              </a:rPr>
              <a:t>ml</a:t>
            </a:r>
            <a:r>
              <a:rPr lang="en-US" altLang="en-US" sz="1800" dirty="0">
                <a:latin typeface="+mj-lt"/>
                <a:cs typeface="Courier New" panose="02070309020205020404" pitchFamily="49" charset="0"/>
              </a:rPr>
              <a:t> – convenient tool</a:t>
            </a:r>
          </a:p>
          <a:p>
            <a:pPr lvl="1" eaLnBrk="1" hangingPunct="1"/>
            <a:r>
              <a:rPr lang="en-US" altLang="en-US" sz="1800" dirty="0">
                <a:latin typeface="Courier New" panose="02070309020205020404" pitchFamily="49" charset="0"/>
                <a:cs typeface="Courier New" panose="02070309020205020404" pitchFamily="49" charset="0"/>
              </a:rPr>
              <a:t>$ ml</a:t>
            </a:r>
          </a:p>
          <a:p>
            <a:pPr lvl="2"/>
            <a:r>
              <a:rPr lang="en-US" altLang="en-US" sz="1800" dirty="0"/>
              <a:t>= </a:t>
            </a:r>
            <a:r>
              <a:rPr lang="en-US" altLang="en-US" sz="1800" dirty="0">
                <a:cs typeface="Courier New" panose="02070309020205020404" pitchFamily="49" charset="0"/>
              </a:rPr>
              <a:t>module list</a:t>
            </a:r>
          </a:p>
          <a:p>
            <a:pPr lvl="1"/>
            <a:r>
              <a:rPr lang="en-US" altLang="en-US" sz="1800" dirty="0">
                <a:latin typeface="Courier New" panose="02070309020205020404" pitchFamily="49" charset="0"/>
                <a:cs typeface="Courier New" panose="02070309020205020404" pitchFamily="49" charset="0"/>
              </a:rPr>
              <a:t>$ ml </a:t>
            </a:r>
            <a:r>
              <a:rPr lang="en-US" altLang="en-US" sz="1800" dirty="0" err="1">
                <a:latin typeface="Courier New" panose="02070309020205020404" pitchFamily="49" charset="0"/>
                <a:cs typeface="Courier New" panose="02070309020205020404" pitchFamily="49" charset="0"/>
              </a:rPr>
              <a:t>foss</a:t>
            </a:r>
            <a:endParaRPr lang="en-US" altLang="en-US" sz="1800" dirty="0">
              <a:latin typeface="Courier New" panose="02070309020205020404" pitchFamily="49" charset="0"/>
              <a:cs typeface="Courier New" panose="02070309020205020404" pitchFamily="49" charset="0"/>
            </a:endParaRPr>
          </a:p>
          <a:p>
            <a:pPr lvl="2"/>
            <a:r>
              <a:rPr lang="en-US" altLang="en-US" sz="1800" dirty="0"/>
              <a:t>=module load </a:t>
            </a:r>
            <a:r>
              <a:rPr lang="en-US" altLang="en-US" sz="1800" dirty="0" err="1"/>
              <a:t>foss</a:t>
            </a:r>
            <a:endParaRPr lang="en-US" altLang="en-US" sz="1800" dirty="0"/>
          </a:p>
          <a:p>
            <a:pPr lvl="1"/>
            <a:r>
              <a:rPr lang="en-US" altLang="en-US" sz="1800" dirty="0">
                <a:latin typeface="Courier New" panose="02070309020205020404" pitchFamily="49" charset="0"/>
                <a:cs typeface="Courier New" panose="02070309020205020404" pitchFamily="49" charset="0"/>
              </a:rPr>
              <a:t>$ ml -</a:t>
            </a:r>
            <a:r>
              <a:rPr lang="en-US" altLang="en-US" sz="1800" dirty="0" err="1">
                <a:latin typeface="Courier New" panose="02070309020205020404" pitchFamily="49" charset="0"/>
                <a:cs typeface="Courier New" panose="02070309020205020404" pitchFamily="49" charset="0"/>
              </a:rPr>
              <a:t>foss</a:t>
            </a:r>
            <a:endParaRPr lang="en-US" altLang="en-US" sz="1800" dirty="0">
              <a:latin typeface="Courier New" panose="02070309020205020404" pitchFamily="49" charset="0"/>
              <a:cs typeface="Courier New" panose="02070309020205020404" pitchFamily="49" charset="0"/>
            </a:endParaRPr>
          </a:p>
          <a:p>
            <a:pPr lvl="2"/>
            <a:r>
              <a:rPr lang="en-US" altLang="en-US" sz="1800" dirty="0"/>
              <a:t>=module unload </a:t>
            </a:r>
            <a:r>
              <a:rPr lang="en-US" altLang="en-US" sz="1800" dirty="0" err="1"/>
              <a:t>foss</a:t>
            </a:r>
            <a:r>
              <a:rPr lang="en-US" altLang="en-US" sz="1800" dirty="0"/>
              <a:t> (not purge!)</a:t>
            </a:r>
          </a:p>
          <a:p>
            <a:pPr lvl="1"/>
            <a:r>
              <a:rPr lang="en-US" altLang="en-US" sz="1800" dirty="0">
                <a:latin typeface="Courier New" panose="02070309020205020404" pitchFamily="49" charset="0"/>
                <a:cs typeface="Courier New" panose="02070309020205020404" pitchFamily="49" charset="0"/>
              </a:rPr>
              <a:t>$ ml show </a:t>
            </a:r>
            <a:r>
              <a:rPr lang="en-US" altLang="en-US" sz="1800" dirty="0" err="1">
                <a:latin typeface="Courier New" panose="02070309020205020404" pitchFamily="49" charset="0"/>
                <a:cs typeface="Courier New" panose="02070309020205020404" pitchFamily="49" charset="0"/>
              </a:rPr>
              <a:t>foss</a:t>
            </a:r>
            <a:endParaRPr lang="en-US" altLang="en-US" sz="1800" dirty="0">
              <a:latin typeface="Courier New" panose="02070309020205020404" pitchFamily="49" charset="0"/>
              <a:cs typeface="Courier New" panose="02070309020205020404" pitchFamily="49" charset="0"/>
            </a:endParaRPr>
          </a:p>
          <a:p>
            <a:pPr lvl="2"/>
            <a:r>
              <a:rPr lang="en-US" altLang="en-US" sz="1800" dirty="0"/>
              <a:t>Info about the module</a:t>
            </a:r>
            <a:endParaRPr lang="en-US" altLang="en-US" sz="1800" dirty="0">
              <a:cs typeface="Courier New" panose="02070309020205020404" pitchFamily="49" charset="0"/>
            </a:endParaRPr>
          </a:p>
          <a:p>
            <a:pPr lvl="1"/>
            <a:endParaRPr lang="en-US" altLang="en-US" sz="1800" dirty="0">
              <a:cs typeface="Courier New" panose="02070309020205020404" pitchFamily="49" charset="0"/>
            </a:endParaRPr>
          </a:p>
          <a:p>
            <a:pPr marL="342900" lvl="1" indent="0">
              <a:buNone/>
            </a:pPr>
            <a:r>
              <a:rPr lang="en-US" altLang="en-US" sz="1800" dirty="0">
                <a:cs typeface="Courier New" panose="02070309020205020404" pitchFamily="49" charset="0"/>
              </a:rPr>
              <a:t>More info: </a:t>
            </a:r>
            <a:r>
              <a:rPr lang="en-US" altLang="en-US" sz="1800" dirty="0">
                <a:cs typeface="Courier New" panose="02070309020205020404" pitchFamily="49" charset="0"/>
                <a:hlinkClick r:id="rId2"/>
              </a:rPr>
              <a:t>http://lmod.readthedocs.io/en/latest/010_user.html</a:t>
            </a:r>
            <a:endParaRPr lang="en-US" altLang="en-US" sz="1800" dirty="0">
              <a:cs typeface="Courier New" panose="02070309020205020404" pitchFamily="49" charset="0"/>
            </a:endParaRPr>
          </a:p>
          <a:p>
            <a:pPr marL="342900" lvl="1" indent="0">
              <a:buNone/>
            </a:pPr>
            <a:endParaRPr lang="en-US" altLang="en-US" sz="1800" dirty="0">
              <a:cs typeface="Courier New" panose="02070309020205020404" pitchFamily="49" charset="0"/>
            </a:endParaRPr>
          </a:p>
          <a:p>
            <a:pPr lvl="2"/>
            <a:endParaRPr lang="en-US" altLang="en-US" sz="1800" dirty="0"/>
          </a:p>
          <a:p>
            <a:pPr lvl="2"/>
            <a:endParaRPr lang="pl-PL" altLang="en-US" sz="1800" dirty="0"/>
          </a:p>
          <a:p>
            <a:pPr lvl="2"/>
            <a:endParaRPr lang="pl-PL" altLang="en-US" sz="1800" dirty="0"/>
          </a:p>
          <a:p>
            <a:pPr lvl="2"/>
            <a:endParaRPr lang="en-US" altLang="en-US" sz="1800" dirty="0"/>
          </a:p>
          <a:p>
            <a:pPr lvl="2"/>
            <a:endParaRPr lang="en-US" altLang="en-US" sz="1800" dirty="0"/>
          </a:p>
        </p:txBody>
      </p:sp>
      <p:sp>
        <p:nvSpPr>
          <p:cNvPr id="3" name="Rectangle 2"/>
          <p:cNvSpPr/>
          <p:nvPr/>
        </p:nvSpPr>
        <p:spPr>
          <a:xfrm>
            <a:off x="5951984" y="1551713"/>
            <a:ext cx="4572000" cy="2539157"/>
          </a:xfrm>
          <a:prstGeom prst="rect">
            <a:avLst/>
          </a:prstGeom>
        </p:spPr>
        <p:txBody>
          <a:bodyPr>
            <a:spAutoFit/>
          </a:bodyPr>
          <a:lstStyle/>
          <a:p>
            <a:pPr marL="557213" lvl="1" indent="-214313">
              <a:lnSpc>
                <a:spcPct val="150000"/>
              </a:lnSpc>
              <a:buFont typeface="Arial" panose="020B0604020202020204" pitchFamily="34" charset="0"/>
              <a:buChar char="•"/>
            </a:pPr>
            <a:r>
              <a:rPr lang="en-US" altLang="en-US" dirty="0">
                <a:cs typeface="Courier New" panose="02070309020205020404" pitchFamily="49" charset="0"/>
              </a:rPr>
              <a:t>Possible to create user collections: </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save &lt;collection-name&gt; </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restore &lt;collection-name&gt;</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describe &lt;collection-name&gt;</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a:t>
            </a:r>
            <a:r>
              <a:rPr lang="en-US" altLang="en-US" dirty="0" err="1">
                <a:cs typeface="Courier New" panose="02070309020205020404" pitchFamily="49" charset="0"/>
              </a:rPr>
              <a:t>savelist</a:t>
            </a:r>
            <a:endParaRPr lang="en-US" altLang="en-US" dirty="0">
              <a:cs typeface="Courier New" panose="02070309020205020404" pitchFamily="49" charset="0"/>
            </a:endParaRP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disable &lt;collection-name&gt;</a:t>
            </a:r>
          </a:p>
        </p:txBody>
      </p:sp>
    </p:spTree>
    <p:extLst>
      <p:ext uri="{BB962C8B-B14F-4D97-AF65-F5344CB8AC3E}">
        <p14:creationId xmlns:p14="http://schemas.microsoft.com/office/powerpoint/2010/main" val="25149678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en-US" dirty="0"/>
              <a:t>Find the right command</a:t>
            </a:r>
          </a:p>
        </p:txBody>
      </p:sp>
      <p:sp>
        <p:nvSpPr>
          <p:cNvPr id="54275" name="Rectangle 3"/>
          <p:cNvSpPr>
            <a:spLocks noGrp="1" noChangeArrowheads="1"/>
          </p:cNvSpPr>
          <p:nvPr>
            <p:ph type="body" idx="1"/>
          </p:nvPr>
        </p:nvSpPr>
        <p:spPr>
          <a:xfrm>
            <a:off x="1703512" y="1381199"/>
            <a:ext cx="8964488" cy="4419600"/>
          </a:xfrm>
        </p:spPr>
        <p:txBody>
          <a:bodyPr>
            <a:normAutofit fontScale="92500" lnSpcReduction="10000"/>
          </a:bodyPr>
          <a:lstStyle/>
          <a:p>
            <a:r>
              <a:rPr lang="en-US" dirty="0"/>
              <a:t>Executing the right command can be vital for your system. However in Linux there are so many different command lines that they are often hard to remember. So how do you search for the right command you need? The answer is </a:t>
            </a:r>
            <a:r>
              <a:rPr lang="en-US" b="1" dirty="0">
                <a:latin typeface="Courier" pitchFamily="49" charset="0"/>
              </a:rPr>
              <a:t>apropos</a:t>
            </a:r>
            <a:r>
              <a:rPr lang="pl-PL" dirty="0"/>
              <a:t>:</a:t>
            </a:r>
          </a:p>
          <a:p>
            <a:r>
              <a:rPr lang="en-US" altLang="en-US" sz="2000" dirty="0"/>
              <a:t> </a:t>
            </a:r>
            <a:r>
              <a:rPr lang="en-US" altLang="en-US" sz="2000" dirty="0">
                <a:latin typeface="Courier New" panose="02070309020205020404" pitchFamily="49" charset="0"/>
                <a:cs typeface="Courier New" panose="02070309020205020404" pitchFamily="49" charset="0"/>
              </a:rPr>
              <a:t> $ apropos ownership</a:t>
            </a:r>
          </a:p>
          <a:p>
            <a:pPr marL="629637" lvl="2" indent="0">
              <a:buNone/>
            </a:pPr>
            <a:r>
              <a:rPr lang="en-US" altLang="en-US" dirty="0" err="1">
                <a:latin typeface="Courier New" panose="02070309020205020404" pitchFamily="49" charset="0"/>
                <a:cs typeface="Courier New" panose="02070309020205020404" pitchFamily="49" charset="0"/>
              </a:rPr>
              <a:t>chgrp</a:t>
            </a:r>
            <a:r>
              <a:rPr lang="en-US" altLang="en-US" dirty="0">
                <a:latin typeface="Courier New" panose="02070309020205020404" pitchFamily="49" charset="0"/>
                <a:cs typeface="Courier New" panose="02070309020205020404" pitchFamily="49" charset="0"/>
              </a:rPr>
              <a:t> (1)            - change group ownership</a:t>
            </a:r>
          </a:p>
          <a:p>
            <a:pPr marL="629637" lvl="2" indent="0">
              <a:buNone/>
            </a:pPr>
            <a:r>
              <a:rPr lang="en-US" altLang="en-US" dirty="0" err="1">
                <a:latin typeface="Courier New" panose="02070309020205020404" pitchFamily="49" charset="0"/>
                <a:cs typeface="Courier New" panose="02070309020205020404" pitchFamily="49" charset="0"/>
              </a:rPr>
              <a:t>chgrp</a:t>
            </a:r>
            <a:r>
              <a:rPr lang="en-US" altLang="en-US" dirty="0">
                <a:latin typeface="Courier New" panose="02070309020205020404" pitchFamily="49" charset="0"/>
                <a:cs typeface="Courier New" panose="02070309020205020404" pitchFamily="49" charset="0"/>
              </a:rPr>
              <a:t> (1p)           - change the file group ownership</a:t>
            </a:r>
          </a:p>
          <a:p>
            <a:pPr marL="629637" lvl="2" indent="0">
              <a:buNone/>
            </a:pPr>
            <a:r>
              <a:rPr lang="en-US" altLang="en-US" dirty="0" err="1">
                <a:latin typeface="Courier New" panose="02070309020205020404" pitchFamily="49" charset="0"/>
                <a:cs typeface="Courier New" panose="02070309020205020404" pitchFamily="49" charset="0"/>
              </a:rPr>
              <a:t>chown</a:t>
            </a:r>
            <a:r>
              <a:rPr lang="en-US" altLang="en-US" dirty="0">
                <a:latin typeface="Courier New" panose="02070309020205020404" pitchFamily="49" charset="0"/>
                <a:cs typeface="Courier New" panose="02070309020205020404" pitchFamily="49" charset="0"/>
              </a:rPr>
              <a:t> (1p)           - change the file ownership</a:t>
            </a:r>
          </a:p>
          <a:p>
            <a:pPr marL="629637" lvl="2" indent="0">
              <a:buNone/>
            </a:pPr>
            <a:r>
              <a:rPr lang="en-US" altLang="en-US" dirty="0" err="1">
                <a:latin typeface="Courier New" panose="02070309020205020404" pitchFamily="49" charset="0"/>
                <a:cs typeface="Courier New" panose="02070309020205020404" pitchFamily="49" charset="0"/>
              </a:rPr>
              <a:t>chown</a:t>
            </a:r>
            <a:r>
              <a:rPr lang="en-US" altLang="en-US" dirty="0">
                <a:latin typeface="Courier New" panose="02070309020205020404" pitchFamily="49" charset="0"/>
                <a:cs typeface="Courier New" panose="02070309020205020404" pitchFamily="49" charset="0"/>
              </a:rPr>
              <a:t> (2)            - change ownership of a file</a:t>
            </a:r>
          </a:p>
          <a:p>
            <a:pPr marL="629637" lvl="2" indent="0">
              <a:buNone/>
            </a:pPr>
            <a:r>
              <a:rPr lang="en-US" altLang="en-US" dirty="0">
                <a:latin typeface="Courier New" panose="02070309020205020404" pitchFamily="49" charset="0"/>
                <a:cs typeface="Courier New" panose="02070309020205020404" pitchFamily="49" charset="0"/>
              </a:rPr>
              <a:t>chown32 (2)          - change ownership of a file</a:t>
            </a:r>
          </a:p>
          <a:p>
            <a:pPr marL="629637" lvl="2" indent="0">
              <a:buNone/>
            </a:pPr>
            <a:r>
              <a:rPr lang="en-US" altLang="en-US" dirty="0" err="1">
                <a:latin typeface="Courier New" panose="02070309020205020404" pitchFamily="49" charset="0"/>
                <a:cs typeface="Courier New" panose="02070309020205020404" pitchFamily="49" charset="0"/>
              </a:rPr>
              <a:t>fchown</a:t>
            </a:r>
            <a:r>
              <a:rPr lang="en-US" altLang="en-US" dirty="0">
                <a:latin typeface="Courier New" panose="02070309020205020404" pitchFamily="49" charset="0"/>
                <a:cs typeface="Courier New" panose="02070309020205020404" pitchFamily="49" charset="0"/>
              </a:rPr>
              <a:t> (2)           - change ownership of a file</a:t>
            </a:r>
          </a:p>
          <a:p>
            <a:pPr marL="629637" lvl="2" indent="0">
              <a:buNone/>
            </a:pPr>
            <a:r>
              <a:rPr lang="en-US" altLang="en-US" dirty="0">
                <a:latin typeface="Courier New" panose="02070309020205020404" pitchFamily="49" charset="0"/>
                <a:cs typeface="Courier New" panose="02070309020205020404" pitchFamily="49" charset="0"/>
              </a:rPr>
              <a:t>fchown32 (2)         - change ownership of a file</a:t>
            </a:r>
          </a:p>
          <a:p>
            <a:pPr marL="629637" lvl="2" indent="0">
              <a:buNone/>
            </a:pPr>
            <a:r>
              <a:rPr lang="en-US" altLang="en-US" dirty="0">
                <a:latin typeface="Courier New" panose="02070309020205020404" pitchFamily="49" charset="0"/>
                <a:cs typeface="Courier New" panose="02070309020205020404" pitchFamily="49" charset="0"/>
              </a:rPr>
              <a:t>……</a:t>
            </a:r>
          </a:p>
        </p:txBody>
      </p:sp>
      <p:sp>
        <p:nvSpPr>
          <p:cNvPr id="2" name="Slide Number Placeholder 1"/>
          <p:cNvSpPr>
            <a:spLocks noGrp="1"/>
          </p:cNvSpPr>
          <p:nvPr>
            <p:ph type="sldNum" sz="quarter" idx="12"/>
          </p:nvPr>
        </p:nvSpPr>
        <p:spPr/>
        <p:txBody>
          <a:bodyPr/>
          <a:lstStyle/>
          <a:p>
            <a:fld id="{2266C759-6229-40DE-AD56-03C6C1B55D06}" type="slidenum">
              <a:rPr lang="nl-BE" smtClean="0"/>
              <a:t>57</a:t>
            </a:fld>
            <a:endParaRPr lang="nl-BE"/>
          </a:p>
        </p:txBody>
      </p:sp>
    </p:spTree>
    <p:extLst>
      <p:ext uri="{BB962C8B-B14F-4D97-AF65-F5344CB8AC3E}">
        <p14:creationId xmlns:p14="http://schemas.microsoft.com/office/powerpoint/2010/main" val="41405152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pl-PL" altLang="en-US" dirty="0"/>
              <a:t>Monitoring the system: </a:t>
            </a:r>
            <a:endParaRPr lang="en-US" altLang="en-US" dirty="0"/>
          </a:p>
        </p:txBody>
      </p:sp>
      <p:sp>
        <p:nvSpPr>
          <p:cNvPr id="26627" name="Rectangle 3"/>
          <p:cNvSpPr>
            <a:spLocks noGrp="1" noChangeArrowheads="1"/>
          </p:cNvSpPr>
          <p:nvPr>
            <p:ph type="body" idx="1"/>
          </p:nvPr>
        </p:nvSpPr>
        <p:spPr>
          <a:xfrm>
            <a:off x="1730904" y="1412776"/>
            <a:ext cx="8839200" cy="4114800"/>
          </a:xfrm>
        </p:spPr>
        <p:txBody>
          <a:bodyPr>
            <a:normAutofit fontScale="92500"/>
          </a:bodyPr>
          <a:lstStyle/>
          <a:p>
            <a:pPr>
              <a:lnSpc>
                <a:spcPct val="90000"/>
              </a:lnSpc>
            </a:pPr>
            <a:r>
              <a:rPr lang="pl-PL" altLang="en-US" sz="2200" dirty="0">
                <a:latin typeface="Courier New" panose="02070309020205020404" pitchFamily="49" charset="0"/>
                <a:cs typeface="Courier New" panose="02070309020205020404" pitchFamily="49" charset="0"/>
              </a:rPr>
              <a:t>f</a:t>
            </a:r>
            <a:r>
              <a:rPr lang="en-US" altLang="en-US" sz="2200" dirty="0" err="1">
                <a:latin typeface="Courier New" panose="02070309020205020404" pitchFamily="49" charset="0"/>
                <a:cs typeface="Courier New" panose="02070309020205020404" pitchFamily="49" charset="0"/>
              </a:rPr>
              <a:t>ree</a:t>
            </a:r>
            <a:endParaRPr lang="pl-PL" altLang="en-US" sz="2200" dirty="0">
              <a:latin typeface="Courier New" panose="02070309020205020404" pitchFamily="49" charset="0"/>
              <a:cs typeface="Courier New" panose="02070309020205020404" pitchFamily="49" charset="0"/>
            </a:endParaRPr>
          </a:p>
          <a:p>
            <a:pPr lvl="1">
              <a:lnSpc>
                <a:spcPct val="90000"/>
              </a:lnSpc>
            </a:pPr>
            <a:r>
              <a:rPr lang="en-US" altLang="en-US" sz="2200" dirty="0"/>
              <a:t>Displays the status of RAM and VRAM</a:t>
            </a:r>
          </a:p>
          <a:p>
            <a:pPr lvl="1">
              <a:lnSpc>
                <a:spcPct val="90000"/>
              </a:lnSpc>
            </a:pPr>
            <a:r>
              <a:rPr lang="en-US" altLang="en-US" sz="2200" dirty="0"/>
              <a:t>Mem: refers to RAM</a:t>
            </a:r>
          </a:p>
          <a:p>
            <a:pPr lvl="1">
              <a:lnSpc>
                <a:spcPct val="90000"/>
              </a:lnSpc>
            </a:pPr>
            <a:r>
              <a:rPr lang="en-US" altLang="en-US" sz="2200" dirty="0"/>
              <a:t>Swap: refers to virtual RAM (the swap file)</a:t>
            </a:r>
          </a:p>
          <a:p>
            <a:pPr lvl="1">
              <a:lnSpc>
                <a:spcPct val="90000"/>
              </a:lnSpc>
            </a:pPr>
            <a:r>
              <a:rPr lang="en-US" altLang="en-US" sz="2200" dirty="0"/>
              <a:t>Too little RAM will cause ‘thrashing’ (constantly moving information from RAM to VRAM)</a:t>
            </a:r>
          </a:p>
          <a:p>
            <a:pPr>
              <a:lnSpc>
                <a:spcPct val="90000"/>
              </a:lnSpc>
            </a:pPr>
            <a:r>
              <a:rPr lang="en-US" altLang="en-US" sz="2200" dirty="0">
                <a:latin typeface="Courier New" panose="02070309020205020404" pitchFamily="49" charset="0"/>
                <a:cs typeface="Courier New" panose="02070309020205020404" pitchFamily="49" charset="0"/>
              </a:rPr>
              <a:t>t</a:t>
            </a:r>
            <a:r>
              <a:rPr lang="pl-PL" altLang="en-US" sz="2200" dirty="0" err="1">
                <a:latin typeface="Courier New" panose="02070309020205020404" pitchFamily="49" charset="0"/>
                <a:cs typeface="Courier New" panose="02070309020205020404" pitchFamily="49" charset="0"/>
              </a:rPr>
              <a:t>op</a:t>
            </a:r>
            <a:endParaRPr lang="pl-PL" altLang="en-US" sz="2200" dirty="0">
              <a:latin typeface="Courier New" panose="02070309020205020404" pitchFamily="49" charset="0"/>
              <a:cs typeface="Courier New" panose="02070309020205020404" pitchFamily="49" charset="0"/>
            </a:endParaRPr>
          </a:p>
          <a:p>
            <a:pPr lvl="1">
              <a:lnSpc>
                <a:spcPct val="90000"/>
              </a:lnSpc>
            </a:pPr>
            <a:r>
              <a:rPr lang="pl-PL" altLang="en-US" sz="2200" dirty="0" err="1"/>
              <a:t>Displayes</a:t>
            </a:r>
            <a:r>
              <a:rPr lang="pl-PL" altLang="en-US" sz="2200" dirty="0"/>
              <a:t> </a:t>
            </a:r>
            <a:r>
              <a:rPr lang="pl-PL" altLang="en-US" sz="2200" dirty="0" err="1"/>
              <a:t>all</a:t>
            </a:r>
            <a:r>
              <a:rPr lang="pl-PL" altLang="en-US" sz="2200" dirty="0"/>
              <a:t> the </a:t>
            </a:r>
            <a:r>
              <a:rPr lang="pl-PL" altLang="en-US" sz="2200" dirty="0" err="1"/>
              <a:t>tasks</a:t>
            </a:r>
            <a:r>
              <a:rPr lang="pl-PL" altLang="en-US" sz="2200" dirty="0"/>
              <a:t>, but </a:t>
            </a:r>
            <a:r>
              <a:rPr lang="pl-PL" altLang="en-US" sz="2200" dirty="0" err="1"/>
              <a:t>also</a:t>
            </a:r>
            <a:r>
              <a:rPr lang="pl-PL" altLang="en-US" sz="2200" dirty="0"/>
              <a:t> </a:t>
            </a:r>
            <a:r>
              <a:rPr lang="pl-PL" altLang="en-US" sz="2200" dirty="0" err="1"/>
              <a:t>available</a:t>
            </a:r>
            <a:r>
              <a:rPr lang="pl-PL" altLang="en-US" sz="2200" dirty="0"/>
              <a:t> CPU and </a:t>
            </a:r>
            <a:r>
              <a:rPr lang="pl-PL" altLang="en-US" sz="2200" dirty="0" err="1"/>
              <a:t>memory</a:t>
            </a:r>
            <a:r>
              <a:rPr lang="pl-PL" altLang="en-US" sz="2200" dirty="0"/>
              <a:t> in the top bar</a:t>
            </a:r>
            <a:endParaRPr lang="en-US" altLang="en-US" sz="2200" dirty="0"/>
          </a:p>
          <a:p>
            <a:pPr>
              <a:lnSpc>
                <a:spcPct val="90000"/>
              </a:lnSpc>
            </a:pPr>
            <a:r>
              <a:rPr lang="nl-BE" altLang="en-US" sz="2200" dirty="0">
                <a:cs typeface="Courier New" panose="02070309020205020404" pitchFamily="49" charset="0"/>
              </a:rPr>
              <a:t>File </a:t>
            </a:r>
            <a:r>
              <a:rPr lang="pl-PL" altLang="en-US" sz="2200" dirty="0">
                <a:latin typeface="Courier New" panose="02070309020205020404" pitchFamily="49" charset="0"/>
                <a:cs typeface="Courier New" panose="02070309020205020404" pitchFamily="49" charset="0"/>
              </a:rPr>
              <a:t>/proc/</a:t>
            </a:r>
            <a:r>
              <a:rPr lang="pl-PL" altLang="en-US" sz="2200" dirty="0" err="1">
                <a:latin typeface="Courier New" panose="02070309020205020404" pitchFamily="49" charset="0"/>
                <a:cs typeface="Courier New" panose="02070309020205020404" pitchFamily="49" charset="0"/>
              </a:rPr>
              <a:t>cpuinfo</a:t>
            </a:r>
            <a:r>
              <a:rPr lang="pl-PL" altLang="en-US" sz="2200" dirty="0">
                <a:latin typeface="Courier New" panose="02070309020205020404" pitchFamily="49" charset="0"/>
                <a:cs typeface="Courier New" panose="02070309020205020404" pitchFamily="49" charset="0"/>
              </a:rPr>
              <a:t> (/proc/</a:t>
            </a:r>
            <a:r>
              <a:rPr lang="pl-PL" altLang="en-US" sz="2200" dirty="0" err="1">
                <a:latin typeface="Courier New" panose="02070309020205020404" pitchFamily="49" charset="0"/>
                <a:cs typeface="Courier New" panose="02070309020205020404" pitchFamily="49" charset="0"/>
              </a:rPr>
              <a:t>meminfo</a:t>
            </a:r>
            <a:r>
              <a:rPr lang="pl-PL" altLang="en-US" sz="2200" dirty="0">
                <a:latin typeface="Courier New" panose="02070309020205020404" pitchFamily="49" charset="0"/>
                <a:cs typeface="Courier New" panose="02070309020205020404" pitchFamily="49" charset="0"/>
              </a:rPr>
              <a:t>) </a:t>
            </a:r>
          </a:p>
          <a:p>
            <a:pPr lvl="1">
              <a:lnSpc>
                <a:spcPct val="90000"/>
              </a:lnSpc>
            </a:pPr>
            <a:r>
              <a:rPr lang="pl-PL" altLang="en-US" sz="2200" dirty="0" err="1"/>
              <a:t>contains</a:t>
            </a:r>
            <a:r>
              <a:rPr lang="pl-PL" altLang="en-US" sz="2200" dirty="0"/>
              <a:t> info </a:t>
            </a:r>
            <a:r>
              <a:rPr lang="pl-PL" altLang="en-US" sz="2200" dirty="0" err="1"/>
              <a:t>about</a:t>
            </a:r>
            <a:r>
              <a:rPr lang="pl-PL" altLang="en-US" sz="2200" dirty="0"/>
              <a:t> procesor/</a:t>
            </a:r>
            <a:r>
              <a:rPr lang="pl-PL" altLang="en-US" sz="2200" dirty="0" err="1"/>
              <a:t>memory</a:t>
            </a:r>
            <a:r>
              <a:rPr lang="pl-PL" altLang="en-US" sz="2200" dirty="0"/>
              <a:t>, no CPU </a:t>
            </a:r>
            <a:r>
              <a:rPr lang="pl-PL" altLang="en-US" sz="2200" dirty="0" err="1"/>
              <a:t>usage</a:t>
            </a:r>
            <a:endParaRPr lang="nl-BE" altLang="en-US" sz="2200" dirty="0"/>
          </a:p>
          <a:p>
            <a:r>
              <a:rPr lang="nl-BE" altLang="en-US" sz="2600" dirty="0" err="1"/>
              <a:t>GPUs</a:t>
            </a:r>
            <a:r>
              <a:rPr lang="nl-BE" altLang="en-US" sz="2600" dirty="0"/>
              <a:t>: </a:t>
            </a:r>
            <a:r>
              <a:rPr lang="nl-BE" altLang="en-US" sz="2600" dirty="0" err="1">
                <a:latin typeface="Courier New" panose="02070309020205020404" pitchFamily="49" charset="0"/>
                <a:cs typeface="Courier New" panose="02070309020205020404" pitchFamily="49" charset="0"/>
              </a:rPr>
              <a:t>nvidia-smi</a:t>
            </a:r>
            <a:r>
              <a:rPr lang="nl-BE" altLang="en-US" sz="2600" dirty="0">
                <a:latin typeface="Courier New" panose="02070309020205020404" pitchFamily="49" charset="0"/>
                <a:cs typeface="Courier New" panose="02070309020205020404" pitchFamily="49" charset="0"/>
              </a:rPr>
              <a:t> </a:t>
            </a:r>
            <a:r>
              <a:rPr lang="nl-BE" altLang="en-US" sz="2600" dirty="0"/>
              <a:t>(</a:t>
            </a:r>
            <a:r>
              <a:rPr lang="nl-BE" altLang="en-US" sz="2600" dirty="0" err="1">
                <a:latin typeface="Courier New" panose="02070309020205020404" pitchFamily="49" charset="0"/>
                <a:cs typeface="Courier New" panose="02070309020205020404" pitchFamily="49" charset="0"/>
              </a:rPr>
              <a:t>watch</a:t>
            </a:r>
            <a:r>
              <a:rPr lang="nl-BE" altLang="en-US" sz="2600" dirty="0">
                <a:latin typeface="Courier New" panose="02070309020205020404" pitchFamily="49" charset="0"/>
                <a:cs typeface="Courier New" panose="02070309020205020404" pitchFamily="49" charset="0"/>
              </a:rPr>
              <a:t> “</a:t>
            </a:r>
            <a:r>
              <a:rPr lang="nl-BE" altLang="en-US" sz="2600" dirty="0" err="1">
                <a:latin typeface="Courier New" panose="02070309020205020404" pitchFamily="49" charset="0"/>
                <a:cs typeface="Courier New" panose="02070309020205020404" pitchFamily="49" charset="0"/>
              </a:rPr>
              <a:t>nvidia-smi</a:t>
            </a:r>
            <a:r>
              <a:rPr lang="nl-BE" altLang="en-US" sz="2600" dirty="0">
                <a:latin typeface="Courier New" panose="02070309020205020404" pitchFamily="49" charset="0"/>
                <a:cs typeface="Courier New" panose="02070309020205020404" pitchFamily="49" charset="0"/>
              </a:rPr>
              <a:t>”</a:t>
            </a:r>
            <a:r>
              <a:rPr lang="nl-BE" altLang="en-US" sz="2600" dirty="0"/>
              <a:t>)</a:t>
            </a:r>
          </a:p>
          <a:p>
            <a:endParaRPr lang="en-US" altLang="en-US" sz="2600" dirty="0"/>
          </a:p>
        </p:txBody>
      </p:sp>
      <p:sp>
        <p:nvSpPr>
          <p:cNvPr id="2" name="Slide Number Placeholder 1"/>
          <p:cNvSpPr>
            <a:spLocks noGrp="1"/>
          </p:cNvSpPr>
          <p:nvPr>
            <p:ph type="sldNum" sz="quarter" idx="12"/>
          </p:nvPr>
        </p:nvSpPr>
        <p:spPr/>
        <p:txBody>
          <a:bodyPr/>
          <a:lstStyle/>
          <a:p>
            <a:fld id="{2266C759-6229-40DE-AD56-03C6C1B55D06}" type="slidenum">
              <a:rPr lang="nl-BE" smtClean="0"/>
              <a:t>58</a:t>
            </a:fld>
            <a:endParaRPr lang="nl-BE"/>
          </a:p>
        </p:txBody>
      </p:sp>
    </p:spTree>
    <p:extLst>
      <p:ext uri="{BB962C8B-B14F-4D97-AF65-F5344CB8AC3E}">
        <p14:creationId xmlns:p14="http://schemas.microsoft.com/office/powerpoint/2010/main" val="31170936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scp</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The </a:t>
            </a:r>
            <a:r>
              <a:rPr lang="en-US" dirty="0" err="1">
                <a:cs typeface="Arial" pitchFamily="34" charset="0"/>
              </a:rPr>
              <a:t>scp</a:t>
            </a:r>
            <a:r>
              <a:rPr lang="en-US" dirty="0">
                <a:cs typeface="Arial" pitchFamily="34" charset="0"/>
              </a:rPr>
              <a:t> command allows you to copy files over </a:t>
            </a:r>
            <a:r>
              <a:rPr lang="en-US" dirty="0" err="1">
                <a:cs typeface="Arial" pitchFamily="34" charset="0"/>
              </a:rPr>
              <a:t>ssh</a:t>
            </a:r>
            <a:r>
              <a:rPr lang="en-US" dirty="0">
                <a:cs typeface="Arial" pitchFamily="34" charset="0"/>
              </a:rPr>
              <a:t> connections.</a:t>
            </a:r>
          </a:p>
          <a:p>
            <a:pPr lvl="0"/>
            <a:r>
              <a:rPr lang="en-US" dirty="0" err="1">
                <a:cs typeface="Arial" pitchFamily="34" charset="0"/>
              </a:rPr>
              <a:t>scp</a:t>
            </a:r>
            <a:r>
              <a:rPr lang="en-US" dirty="0">
                <a:cs typeface="Arial" pitchFamily="34" charset="0"/>
              </a:rPr>
              <a:t> </a:t>
            </a:r>
            <a:r>
              <a:rPr lang="en-US" dirty="0" err="1">
                <a:cs typeface="Arial" pitchFamily="34" charset="0"/>
              </a:rPr>
              <a:t>examplefile</a:t>
            </a:r>
            <a:r>
              <a:rPr lang="en-US" dirty="0">
                <a:cs typeface="Arial" pitchFamily="34" charset="0"/>
              </a:rPr>
              <a:t> </a:t>
            </a:r>
            <a:endParaRPr lang="pl-PL" dirty="0">
              <a:cs typeface="Arial" pitchFamily="34" charset="0"/>
            </a:endParaRPr>
          </a:p>
          <a:p>
            <a:pPr marL="360000" lvl="1" indent="0">
              <a:buNone/>
            </a:pPr>
            <a:r>
              <a:rPr lang="pl-PL" dirty="0" err="1">
                <a:latin typeface="Courier New" panose="02070309020205020404" pitchFamily="49" charset="0"/>
                <a:cs typeface="Courier New" panose="02070309020205020404" pitchFamily="49" charset="0"/>
              </a:rPr>
              <a:t>touch</a:t>
            </a:r>
            <a:r>
              <a:rPr lang="pl-PL" dirty="0">
                <a:latin typeface="Courier New" panose="02070309020205020404" pitchFamily="49" charset="0"/>
                <a:cs typeface="Courier New" panose="02070309020205020404" pitchFamily="49" charset="0"/>
              </a:rPr>
              <a:t> test.txt</a:t>
            </a:r>
          </a:p>
          <a:p>
            <a:pPr marL="360000" lvl="1" indent="0">
              <a:buNone/>
            </a:pPr>
            <a:r>
              <a:rPr lang="en-US" dirty="0" err="1">
                <a:latin typeface="Courier New" panose="02070309020205020404" pitchFamily="49" charset="0"/>
                <a:cs typeface="Courier New" panose="02070309020205020404" pitchFamily="49" charset="0"/>
              </a:rPr>
              <a:t>scp</a:t>
            </a:r>
            <a:r>
              <a:rPr lang="en-US" dirty="0">
                <a:latin typeface="Courier New" panose="02070309020205020404" pitchFamily="49" charset="0"/>
                <a:cs typeface="Courier New" panose="02070309020205020404" pitchFamily="49" charset="0"/>
              </a:rPr>
              <a:t> </a:t>
            </a:r>
            <a:r>
              <a:rPr lang="pl-PL" dirty="0">
                <a:latin typeface="Courier New" panose="02070309020205020404" pitchFamily="49" charset="0"/>
                <a:cs typeface="Courier New" panose="02070309020205020404" pitchFamily="49" charset="0"/>
              </a:rPr>
              <a:t>$HOME/t</a:t>
            </a:r>
            <a:r>
              <a:rPr lang="en-US" dirty="0">
                <a:latin typeface="Courier New" panose="02070309020205020404" pitchFamily="49" charset="0"/>
                <a:cs typeface="Courier New" panose="02070309020205020404" pitchFamily="49" charset="0"/>
              </a:rPr>
              <a:t>est.</a:t>
            </a:r>
            <a:r>
              <a:rPr lang="pl-PL" dirty="0">
                <a:latin typeface="Courier New" panose="02070309020205020404" pitchFamily="49" charset="0"/>
                <a:cs typeface="Courier New" panose="02070309020205020404" pitchFamily="49" charset="0"/>
              </a:rPr>
              <a:t>txt </a:t>
            </a:r>
            <a:r>
              <a:rPr lang="en-US" dirty="0">
                <a:latin typeface="Courier New" panose="02070309020205020404" pitchFamily="49" charset="0"/>
                <a:cs typeface="Courier New" panose="02070309020205020404" pitchFamily="49" charset="0"/>
              </a:rPr>
              <a:t>vsc30468@login.hpc.kuleuven.be:$VSC_DATA/</a:t>
            </a:r>
          </a:p>
          <a:p>
            <a:pPr marL="360000" lvl="1" indent="0">
              <a:buNone/>
            </a:pPr>
            <a:endParaRPr lang="nl-BE"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59</a:t>
            </a:fld>
            <a:endParaRPr lang="nl-BE" dirty="0"/>
          </a:p>
        </p:txBody>
      </p:sp>
      <p:cxnSp>
        <p:nvCxnSpPr>
          <p:cNvPr id="6" name="Straight Arrow Connector 5"/>
          <p:cNvCxnSpPr/>
          <p:nvPr/>
        </p:nvCxnSpPr>
        <p:spPr>
          <a:xfrm flipV="1">
            <a:off x="2711624" y="3745250"/>
            <a:ext cx="648072" cy="108012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423592" y="4797152"/>
            <a:ext cx="2592288" cy="923330"/>
          </a:xfrm>
          <a:prstGeom prst="rect">
            <a:avLst/>
          </a:prstGeom>
          <a:noFill/>
          <a:ln w="25400">
            <a:solidFill>
              <a:srgbClr val="FF0000"/>
            </a:solidFill>
          </a:ln>
        </p:spPr>
        <p:txBody>
          <a:bodyPr wrap="square" rtlCol="0">
            <a:spAutoFit/>
          </a:bodyPr>
          <a:lstStyle/>
          <a:p>
            <a:r>
              <a:rPr lang="pl-PL" dirty="0" err="1"/>
              <a:t>Reconginzed</a:t>
            </a:r>
            <a:r>
              <a:rPr lang="pl-PL" dirty="0"/>
              <a:t> </a:t>
            </a:r>
            <a:r>
              <a:rPr lang="pl-PL" dirty="0" err="1"/>
              <a:t>only</a:t>
            </a:r>
            <a:r>
              <a:rPr lang="pl-PL" dirty="0"/>
              <a:t> on the </a:t>
            </a:r>
            <a:r>
              <a:rPr lang="pl-PL" dirty="0" err="1"/>
              <a:t>cluster</a:t>
            </a:r>
            <a:r>
              <a:rPr lang="pl-PL" dirty="0"/>
              <a:t>, not on the </a:t>
            </a:r>
            <a:r>
              <a:rPr lang="pl-PL" dirty="0" err="1"/>
              <a:t>remote</a:t>
            </a:r>
            <a:r>
              <a:rPr lang="pl-PL" dirty="0"/>
              <a:t> host</a:t>
            </a:r>
            <a:endParaRPr lang="en-US" dirty="0"/>
          </a:p>
        </p:txBody>
      </p:sp>
      <p:sp>
        <p:nvSpPr>
          <p:cNvPr id="5" name="Rectangle 4"/>
          <p:cNvSpPr/>
          <p:nvPr/>
        </p:nvSpPr>
        <p:spPr>
          <a:xfrm>
            <a:off x="5303912" y="4653137"/>
            <a:ext cx="4926920" cy="1200329"/>
          </a:xfrm>
          <a:prstGeom prst="rect">
            <a:avLst/>
          </a:prstGeom>
        </p:spPr>
        <p:txBody>
          <a:bodyPr wrap="square">
            <a:spAutoFit/>
          </a:bodyPr>
          <a:lstStyle/>
          <a:p>
            <a:pPr lvl="0"/>
            <a:r>
              <a:rPr lang="pl-PL" dirty="0" err="1">
                <a:latin typeface="+mj-lt"/>
                <a:cs typeface="Courier New" panose="02070309020205020404" pitchFamily="49" charset="0"/>
              </a:rPr>
              <a:t>Syntax</a:t>
            </a:r>
            <a:r>
              <a:rPr lang="pl-PL" dirty="0">
                <a:latin typeface="+mj-lt"/>
                <a:cs typeface="Courier New" panose="02070309020205020404" pitchFamily="49" charset="0"/>
              </a:rPr>
              <a:t> </a:t>
            </a:r>
            <a:r>
              <a:rPr lang="pl-PL" dirty="0" err="1">
                <a:latin typeface="+mj-lt"/>
                <a:cs typeface="Courier New" panose="02070309020205020404" pitchFamily="49" charset="0"/>
              </a:rPr>
              <a:t>similar</a:t>
            </a:r>
            <a:r>
              <a:rPr lang="pl-PL" dirty="0">
                <a:latin typeface="+mj-lt"/>
                <a:cs typeface="Courier New" panose="02070309020205020404" pitchFamily="49" charset="0"/>
              </a:rPr>
              <a:t> to </a:t>
            </a:r>
            <a:r>
              <a:rPr lang="pl-PL" dirty="0" err="1">
                <a:latin typeface="+mj-lt"/>
                <a:cs typeface="Courier New" panose="02070309020205020404" pitchFamily="49" charset="0"/>
              </a:rPr>
              <a:t>cp</a:t>
            </a:r>
            <a:r>
              <a:rPr lang="pl-PL" dirty="0">
                <a:latin typeface="+mj-lt"/>
                <a:cs typeface="Courier New" panose="02070309020205020404" pitchFamily="49" charset="0"/>
              </a:rPr>
              <a:t>:</a:t>
            </a:r>
          </a:p>
          <a:p>
            <a:pPr lvl="0"/>
            <a:endParaRPr lang="pl-PL" dirty="0">
              <a:latin typeface="+mj-lt"/>
              <a:cs typeface="Courier New" panose="02070309020205020404" pitchFamily="49" charset="0"/>
            </a:endParaRPr>
          </a:p>
          <a:p>
            <a:pPr lvl="0"/>
            <a:r>
              <a:rPr lang="en-US" dirty="0" err="1">
                <a:latin typeface="+mj-lt"/>
                <a:cs typeface="Courier New" panose="02070309020205020404" pitchFamily="49" charset="0"/>
              </a:rPr>
              <a:t>scp</a:t>
            </a:r>
            <a:r>
              <a:rPr lang="en-US" dirty="0">
                <a:latin typeface="+mj-lt"/>
                <a:cs typeface="Courier New" panose="02070309020205020404" pitchFamily="49" charset="0"/>
              </a:rPr>
              <a:t> </a:t>
            </a:r>
            <a:r>
              <a:rPr lang="pl-PL" dirty="0" err="1">
                <a:latin typeface="+mj-lt"/>
                <a:cs typeface="Courier New" panose="02070309020205020404" pitchFamily="49" charset="0"/>
              </a:rPr>
              <a:t>location</a:t>
            </a:r>
            <a:r>
              <a:rPr lang="pl-PL" dirty="0">
                <a:latin typeface="+mj-lt"/>
                <a:cs typeface="Courier New" panose="02070309020205020404" pitchFamily="49" charset="0"/>
              </a:rPr>
              <a:t>-of-the-file-on-one-</a:t>
            </a:r>
            <a:r>
              <a:rPr lang="pl-PL" dirty="0" err="1">
                <a:latin typeface="+mj-lt"/>
                <a:cs typeface="Courier New" panose="02070309020205020404" pitchFamily="49" charset="0"/>
              </a:rPr>
              <a:t>computer</a:t>
            </a:r>
            <a:r>
              <a:rPr lang="pl-PL" dirty="0">
                <a:latin typeface="+mj-lt"/>
                <a:cs typeface="Courier New" panose="02070309020205020404" pitchFamily="49" charset="0"/>
              </a:rPr>
              <a:t> </a:t>
            </a:r>
            <a:r>
              <a:rPr lang="pl-PL" dirty="0" err="1">
                <a:latin typeface="+mj-lt"/>
                <a:cs typeface="Courier New" panose="02070309020205020404" pitchFamily="49" charset="0"/>
              </a:rPr>
              <a:t>location</a:t>
            </a:r>
            <a:r>
              <a:rPr lang="pl-PL" dirty="0">
                <a:latin typeface="+mj-lt"/>
                <a:cs typeface="Courier New" panose="02070309020205020404" pitchFamily="49" charset="0"/>
              </a:rPr>
              <a:t>-of-the-file-on-</a:t>
            </a:r>
            <a:r>
              <a:rPr lang="pl-PL" dirty="0" err="1">
                <a:latin typeface="+mj-lt"/>
                <a:cs typeface="Courier New" panose="02070309020205020404" pitchFamily="49" charset="0"/>
              </a:rPr>
              <a:t>second</a:t>
            </a:r>
            <a:r>
              <a:rPr lang="pl-PL" dirty="0">
                <a:latin typeface="+mj-lt"/>
                <a:cs typeface="Courier New" panose="02070309020205020404" pitchFamily="49" charset="0"/>
              </a:rPr>
              <a:t>-</a:t>
            </a:r>
            <a:r>
              <a:rPr lang="pl-PL" dirty="0" err="1">
                <a:latin typeface="+mj-lt"/>
                <a:cs typeface="Courier New" panose="02070309020205020404" pitchFamily="49" charset="0"/>
              </a:rPr>
              <a:t>computer</a:t>
            </a:r>
            <a:endParaRPr lang="pl-PL" dirty="0">
              <a:latin typeface="+mj-lt"/>
              <a:cs typeface="Courier New" panose="02070309020205020404" pitchFamily="49" charset="0"/>
            </a:endParaRPr>
          </a:p>
        </p:txBody>
      </p:sp>
    </p:spTree>
    <p:extLst>
      <p:ext uri="{BB962C8B-B14F-4D97-AF65-F5344CB8AC3E}">
        <p14:creationId xmlns:p14="http://schemas.microsoft.com/office/powerpoint/2010/main" val="148017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838200" y="0"/>
            <a:ext cx="10515600" cy="1325563"/>
          </a:xfrm>
        </p:spPr>
        <p:txBody>
          <a:bodyPr/>
          <a:lstStyle/>
          <a:p>
            <a:r>
              <a:rPr lang="pl-PL" altLang="en-US" dirty="0">
                <a:solidFill>
                  <a:schemeClr val="tx1"/>
                </a:solidFill>
              </a:rPr>
              <a:t>System </a:t>
            </a:r>
            <a:r>
              <a:rPr lang="pl-PL" altLang="en-US" dirty="0" err="1">
                <a:solidFill>
                  <a:schemeClr val="tx1"/>
                </a:solidFill>
              </a:rPr>
              <a:t>tools</a:t>
            </a:r>
            <a:r>
              <a:rPr lang="nl-BE" altLang="en-US" dirty="0">
                <a:solidFill>
                  <a:schemeClr val="tx1"/>
                </a:solidFill>
              </a:rPr>
              <a:t> – proper display</a:t>
            </a:r>
            <a:endParaRPr lang="en-US" altLang="en-US" dirty="0">
              <a:solidFill>
                <a:schemeClr val="tx1"/>
              </a:solidFill>
            </a:endParaRPr>
          </a:p>
        </p:txBody>
      </p:sp>
      <p:pic>
        <p:nvPicPr>
          <p:cNvPr id="5" name="Picture 4"/>
          <p:cNvPicPr>
            <a:picLocks noChangeAspect="1"/>
          </p:cNvPicPr>
          <p:nvPr/>
        </p:nvPicPr>
        <p:blipFill>
          <a:blip r:embed="rId2"/>
          <a:stretch>
            <a:fillRect/>
          </a:stretch>
        </p:blipFill>
        <p:spPr>
          <a:xfrm>
            <a:off x="2088208" y="1070153"/>
            <a:ext cx="7896225" cy="5524500"/>
          </a:xfrm>
          <a:prstGeom prst="rect">
            <a:avLst/>
          </a:prstGeom>
        </p:spPr>
      </p:pic>
      <p:sp>
        <p:nvSpPr>
          <p:cNvPr id="8" name="Ovaal 7"/>
          <p:cNvSpPr/>
          <p:nvPr/>
        </p:nvSpPr>
        <p:spPr>
          <a:xfrm>
            <a:off x="4583832" y="2204864"/>
            <a:ext cx="864096" cy="86409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02846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scp</a:t>
            </a:r>
            <a:endParaRPr lang="nl-BE" dirty="0">
              <a:solidFill>
                <a:schemeClr val="tx1"/>
              </a:solidFill>
            </a:endParaRPr>
          </a:p>
        </p:txBody>
      </p:sp>
      <p:sp>
        <p:nvSpPr>
          <p:cNvPr id="3" name="Content Placeholder 2"/>
          <p:cNvSpPr>
            <a:spLocks noGrp="1"/>
          </p:cNvSpPr>
          <p:nvPr>
            <p:ph idx="1"/>
          </p:nvPr>
        </p:nvSpPr>
        <p:spPr/>
        <p:txBody>
          <a:bodyPr/>
          <a:lstStyle/>
          <a:p>
            <a:pPr marL="0" indent="0">
              <a:buNone/>
            </a:pPr>
            <a:r>
              <a:rPr lang="pl-PL" b="1" dirty="0" err="1">
                <a:solidFill>
                  <a:schemeClr val="accent1"/>
                </a:solidFill>
                <a:latin typeface="Arial" pitchFamily="34" charset="0"/>
                <a:cs typeface="Arial" pitchFamily="34" charset="0"/>
              </a:rPr>
              <a:t>Own</a:t>
            </a:r>
            <a:r>
              <a:rPr lang="pl-PL" b="1" dirty="0">
                <a:solidFill>
                  <a:schemeClr val="accent1"/>
                </a:solidFill>
                <a:latin typeface="Arial" pitchFamily="34" charset="0"/>
                <a:cs typeface="Arial" pitchFamily="34" charset="0"/>
              </a:rPr>
              <a:t> PC					VSC </a:t>
            </a:r>
            <a:r>
              <a:rPr lang="pl-PL" b="1" dirty="0" err="1">
                <a:solidFill>
                  <a:schemeClr val="accent1"/>
                </a:solidFill>
                <a:latin typeface="Arial" pitchFamily="34" charset="0"/>
                <a:cs typeface="Arial" pitchFamily="34" charset="0"/>
              </a:rPr>
              <a:t>cluster</a:t>
            </a:r>
            <a:endParaRPr lang="en-US" b="1" dirty="0">
              <a:solidFill>
                <a:schemeClr val="accent1"/>
              </a:solidFill>
              <a:latin typeface="Arial" pitchFamily="34" charset="0"/>
              <a:cs typeface="Arial" pitchFamily="34" charset="0"/>
            </a:endParaRPr>
          </a:p>
          <a:p>
            <a:pPr marL="0" indent="0">
              <a:buNone/>
            </a:pPr>
            <a:r>
              <a:rPr lang="pl-PL" sz="2000" dirty="0"/>
              <a:t>File </a:t>
            </a:r>
            <a:r>
              <a:rPr lang="pl-PL" sz="2000" dirty="0" err="1"/>
              <a:t>exists</a:t>
            </a:r>
            <a:r>
              <a:rPr lang="pl-PL" sz="2000" dirty="0"/>
              <a:t>: /</a:t>
            </a:r>
            <a:r>
              <a:rPr lang="pl-PL" sz="2000" dirty="0" err="1"/>
              <a:t>home</a:t>
            </a:r>
            <a:r>
              <a:rPr lang="pl-PL" sz="2000" dirty="0"/>
              <a:t>/mag/test.txt</a:t>
            </a:r>
          </a:p>
          <a:p>
            <a:pPr marL="0" indent="0">
              <a:buNone/>
            </a:pPr>
            <a:r>
              <a:rPr lang="pl-PL" sz="2000" dirty="0"/>
              <a:t>				want to </a:t>
            </a:r>
            <a:r>
              <a:rPr lang="pl-PL" sz="2000" dirty="0" err="1"/>
              <a:t>copy</a:t>
            </a:r>
            <a:r>
              <a:rPr lang="pl-PL" sz="2000" dirty="0"/>
              <a:t> to the </a:t>
            </a:r>
            <a:r>
              <a:rPr lang="pl-PL" sz="2000" dirty="0" err="1"/>
              <a:t>cluster</a:t>
            </a:r>
            <a:r>
              <a:rPr lang="pl-PL" sz="2000" dirty="0"/>
              <a:t> </a:t>
            </a:r>
            <a:r>
              <a:rPr lang="pl-PL" sz="2000" dirty="0" err="1"/>
              <a:t>into</a:t>
            </a:r>
            <a:r>
              <a:rPr lang="pl-PL" sz="2000" dirty="0"/>
              <a:t> </a:t>
            </a:r>
          </a:p>
          <a:p>
            <a:pPr marL="0" indent="0">
              <a:buNone/>
            </a:pPr>
            <a:r>
              <a:rPr lang="pl-PL" sz="2000" dirty="0"/>
              <a:t>				$VSC_DATA</a:t>
            </a:r>
          </a:p>
          <a:p>
            <a:pPr marL="0" indent="0">
              <a:buNone/>
            </a:pPr>
            <a:r>
              <a:rPr lang="pl-PL" dirty="0">
                <a:latin typeface="Courier New" panose="02070309020205020404" pitchFamily="49" charset="0"/>
                <a:cs typeface="Courier New" panose="02070309020205020404" pitchFamily="49" charset="0"/>
              </a:rPr>
              <a:t>s</a:t>
            </a:r>
            <a:r>
              <a:rPr lang="en-US" dirty="0" err="1">
                <a:latin typeface="Courier New" panose="02070309020205020404" pitchFamily="49" charset="0"/>
                <a:cs typeface="Courier New" panose="02070309020205020404" pitchFamily="49" charset="0"/>
              </a:rPr>
              <a:t>cp</a:t>
            </a:r>
            <a:r>
              <a:rPr lang="pl-PL" dirty="0">
                <a:latin typeface="Courier New" panose="02070309020205020404" pitchFamily="49" charset="0"/>
                <a:cs typeface="Courier New" panose="02070309020205020404" pitchFamily="49" charset="0"/>
              </a:rPr>
              <a:t> /</a:t>
            </a:r>
            <a:r>
              <a:rPr lang="pl-PL" dirty="0" err="1">
                <a:latin typeface="Courier New" panose="02070309020205020404" pitchFamily="49" charset="0"/>
                <a:cs typeface="Courier New" panose="02070309020205020404" pitchFamily="49" charset="0"/>
              </a:rPr>
              <a:t>home</a:t>
            </a:r>
            <a:r>
              <a:rPr lang="pl-PL" dirty="0">
                <a:latin typeface="Courier New" panose="02070309020205020404" pitchFamily="49" charset="0"/>
                <a:cs typeface="Courier New" panose="02070309020205020404" pitchFamily="49" charset="0"/>
              </a:rPr>
              <a:t>/mag/test.txt </a:t>
            </a:r>
            <a:r>
              <a:rPr lang="en-US" dirty="0">
                <a:latin typeface="Courier New" panose="02070309020205020404" pitchFamily="49" charset="0"/>
                <a:cs typeface="Courier New" panose="02070309020205020404" pitchFamily="49" charset="0"/>
              </a:rPr>
              <a:t>vsc30468@login.hpc.kuleuven.be:$VSC_DATA/</a:t>
            </a:r>
            <a:endParaRPr lang="pl-PL" dirty="0">
              <a:latin typeface="Courier New" panose="02070309020205020404" pitchFamily="49" charset="0"/>
              <a:cs typeface="Courier New" panose="02070309020205020404" pitchFamily="49" charset="0"/>
            </a:endParaRPr>
          </a:p>
          <a:p>
            <a:pPr marL="0" indent="0">
              <a:buNone/>
            </a:pPr>
            <a:endParaRPr lang="pl-PL"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60</a:t>
            </a:fld>
            <a:endParaRPr lang="nl-BE" dirty="0"/>
          </a:p>
        </p:txBody>
      </p:sp>
      <p:sp>
        <p:nvSpPr>
          <p:cNvPr id="8" name="TextBox 7"/>
          <p:cNvSpPr txBox="1"/>
          <p:nvPr/>
        </p:nvSpPr>
        <p:spPr>
          <a:xfrm>
            <a:off x="7392144" y="3852338"/>
            <a:ext cx="3005856" cy="584775"/>
          </a:xfrm>
          <a:prstGeom prst="rect">
            <a:avLst/>
          </a:prstGeom>
          <a:noFill/>
          <a:ln w="25400">
            <a:solidFill>
              <a:srgbClr val="FF0000"/>
            </a:solidFill>
          </a:ln>
        </p:spPr>
        <p:txBody>
          <a:bodyPr wrap="square" rtlCol="0">
            <a:spAutoFit/>
          </a:bodyPr>
          <a:lstStyle/>
          <a:p>
            <a:r>
              <a:rPr lang="pl-PL" sz="1600" dirty="0" err="1"/>
              <a:t>Reconginzed</a:t>
            </a:r>
            <a:r>
              <a:rPr lang="pl-PL" sz="1600" dirty="0"/>
              <a:t> </a:t>
            </a:r>
            <a:r>
              <a:rPr lang="pl-PL" sz="1600" dirty="0" err="1"/>
              <a:t>only</a:t>
            </a:r>
            <a:r>
              <a:rPr lang="pl-PL" sz="1600" dirty="0"/>
              <a:t> on the </a:t>
            </a:r>
            <a:r>
              <a:rPr lang="pl-PL" sz="1600" dirty="0" err="1"/>
              <a:t>cluster</a:t>
            </a:r>
            <a:r>
              <a:rPr lang="pl-PL" sz="1600" dirty="0"/>
              <a:t>, not on the </a:t>
            </a:r>
            <a:r>
              <a:rPr lang="pl-PL" sz="1600" dirty="0" err="1"/>
              <a:t>remote</a:t>
            </a:r>
            <a:r>
              <a:rPr lang="pl-PL" sz="1600" dirty="0"/>
              <a:t> host</a:t>
            </a:r>
            <a:endParaRPr lang="en-US" sz="1600" dirty="0"/>
          </a:p>
        </p:txBody>
      </p:sp>
      <p:grpSp>
        <p:nvGrpSpPr>
          <p:cNvPr id="18" name="Group 17"/>
          <p:cNvGrpSpPr/>
          <p:nvPr/>
        </p:nvGrpSpPr>
        <p:grpSpPr>
          <a:xfrm>
            <a:off x="7796794" y="3284984"/>
            <a:ext cx="1683582" cy="432048"/>
            <a:chOff x="6272794" y="4077072"/>
            <a:chExt cx="1683582" cy="432048"/>
          </a:xfrm>
        </p:grpSpPr>
        <p:cxnSp>
          <p:nvCxnSpPr>
            <p:cNvPr id="7" name="Straight Connector 6"/>
            <p:cNvCxnSpPr/>
            <p:nvPr/>
          </p:nvCxnSpPr>
          <p:spPr>
            <a:xfrm>
              <a:off x="6272794" y="4077072"/>
              <a:ext cx="1683582" cy="4320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6272794" y="4077072"/>
              <a:ext cx="1683582" cy="4320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9" name="Content Placeholder 2"/>
          <p:cNvSpPr txBox="1">
            <a:spLocks/>
          </p:cNvSpPr>
          <p:nvPr/>
        </p:nvSpPr>
        <p:spPr>
          <a:xfrm>
            <a:off x="2064000" y="3935135"/>
            <a:ext cx="8568400" cy="1842864"/>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l-PL" dirty="0">
              <a:solidFill>
                <a:schemeClr val="tx1"/>
              </a:solidFill>
              <a:latin typeface="Courier New" panose="02070309020205020404" pitchFamily="49" charset="0"/>
              <a:cs typeface="Courier New" panose="02070309020205020404" pitchFamily="49" charset="0"/>
            </a:endParaRPr>
          </a:p>
          <a:p>
            <a:pPr marL="0" indent="0">
              <a:buNone/>
            </a:pPr>
            <a:r>
              <a:rPr lang="pl-PL" dirty="0">
                <a:solidFill>
                  <a:schemeClr val="tx1"/>
                </a:solidFill>
                <a:latin typeface="Courier New" panose="02070309020205020404" pitchFamily="49" charset="0"/>
                <a:cs typeface="Courier New" panose="02070309020205020404" pitchFamily="49" charset="0"/>
              </a:rPr>
              <a:t>s</a:t>
            </a:r>
            <a:r>
              <a:rPr lang="en-US" dirty="0" err="1">
                <a:solidFill>
                  <a:schemeClr val="tx1"/>
                </a:solidFill>
                <a:latin typeface="Courier New" panose="02070309020205020404" pitchFamily="49" charset="0"/>
                <a:cs typeface="Courier New" panose="02070309020205020404" pitchFamily="49" charset="0"/>
              </a:rPr>
              <a:t>cp</a:t>
            </a:r>
            <a:r>
              <a:rPr lang="pl-PL" dirty="0">
                <a:solidFill>
                  <a:schemeClr val="tx1"/>
                </a:solidFill>
                <a:latin typeface="Courier New" panose="02070309020205020404" pitchFamily="49" charset="0"/>
                <a:cs typeface="Courier New" panose="02070309020205020404" pitchFamily="49" charset="0"/>
              </a:rPr>
              <a:t> /</a:t>
            </a:r>
            <a:r>
              <a:rPr lang="pl-PL" dirty="0" err="1">
                <a:solidFill>
                  <a:schemeClr val="tx1"/>
                </a:solidFill>
                <a:latin typeface="Courier New" panose="02070309020205020404" pitchFamily="49" charset="0"/>
                <a:cs typeface="Courier New" panose="02070309020205020404" pitchFamily="49" charset="0"/>
              </a:rPr>
              <a:t>home</a:t>
            </a:r>
            <a:r>
              <a:rPr lang="pl-PL" dirty="0">
                <a:solidFill>
                  <a:schemeClr val="tx1"/>
                </a:solidFill>
                <a:latin typeface="Courier New" panose="02070309020205020404" pitchFamily="49" charset="0"/>
                <a:cs typeface="Courier New" panose="02070309020205020404" pitchFamily="49" charset="0"/>
              </a:rPr>
              <a:t>/mag/test.txt </a:t>
            </a:r>
            <a:r>
              <a:rPr lang="en-US" dirty="0">
                <a:solidFill>
                  <a:schemeClr val="tx1"/>
                </a:solidFill>
                <a:latin typeface="Courier New" panose="02070309020205020404" pitchFamily="49" charset="0"/>
                <a:cs typeface="Courier New" panose="02070309020205020404" pitchFamily="49" charset="0"/>
              </a:rPr>
              <a:t>vsc30468@login.hpc.kuleuven.be:</a:t>
            </a:r>
            <a:r>
              <a:rPr lang="pl-PL" dirty="0">
                <a:solidFill>
                  <a:schemeClr val="tx1"/>
                </a:solidFill>
                <a:latin typeface="Courier New" panose="02070309020205020404" pitchFamily="49" charset="0"/>
                <a:cs typeface="Courier New" panose="02070309020205020404" pitchFamily="49" charset="0"/>
              </a:rPr>
              <a:t>/data/</a:t>
            </a:r>
            <a:r>
              <a:rPr lang="pl-PL" dirty="0" err="1">
                <a:solidFill>
                  <a:schemeClr val="tx1"/>
                </a:solidFill>
                <a:latin typeface="Courier New" panose="02070309020205020404" pitchFamily="49" charset="0"/>
                <a:cs typeface="Courier New" panose="02070309020205020404" pitchFamily="49" charset="0"/>
              </a:rPr>
              <a:t>leuven</a:t>
            </a:r>
            <a:r>
              <a:rPr lang="pl-PL" dirty="0">
                <a:solidFill>
                  <a:schemeClr val="tx1"/>
                </a:solidFill>
                <a:latin typeface="Courier New" panose="02070309020205020404" pitchFamily="49" charset="0"/>
                <a:cs typeface="Courier New" panose="02070309020205020404" pitchFamily="49" charset="0"/>
              </a:rPr>
              <a:t>/304/vsc30468</a:t>
            </a:r>
            <a:endParaRPr lang="en-US" dirty="0">
              <a:solidFill>
                <a:schemeClr val="tx1"/>
              </a:solidFill>
              <a:latin typeface="Courier New" panose="02070309020205020404" pitchFamily="49" charset="0"/>
              <a:cs typeface="Courier New" panose="02070309020205020404" pitchFamily="49" charset="0"/>
            </a:endParaRPr>
          </a:p>
        </p:txBody>
      </p:sp>
      <p:sp>
        <p:nvSpPr>
          <p:cNvPr id="20" name="TextBox 19"/>
          <p:cNvSpPr txBox="1"/>
          <p:nvPr/>
        </p:nvSpPr>
        <p:spPr>
          <a:xfrm>
            <a:off x="6348200" y="5359630"/>
            <a:ext cx="3005856" cy="830997"/>
          </a:xfrm>
          <a:prstGeom prst="rect">
            <a:avLst/>
          </a:prstGeom>
          <a:noFill/>
          <a:ln w="25400">
            <a:solidFill>
              <a:srgbClr val="FF0000"/>
            </a:solidFill>
          </a:ln>
        </p:spPr>
        <p:txBody>
          <a:bodyPr wrap="square" rtlCol="0">
            <a:spAutoFit/>
          </a:bodyPr>
          <a:lstStyle/>
          <a:p>
            <a:r>
              <a:rPr lang="pl-PL" sz="1600" dirty="0" err="1"/>
              <a:t>Path</a:t>
            </a:r>
            <a:r>
              <a:rPr lang="pl-PL" sz="1600" dirty="0"/>
              <a:t> to the file </a:t>
            </a:r>
            <a:r>
              <a:rPr lang="pl-PL" sz="1600" dirty="0" err="1"/>
              <a:t>can</a:t>
            </a:r>
            <a:r>
              <a:rPr lang="pl-PL" sz="1600" dirty="0"/>
              <a:t> be </a:t>
            </a:r>
            <a:r>
              <a:rPr lang="pl-PL" sz="1600" dirty="0" err="1"/>
              <a:t>checked</a:t>
            </a:r>
            <a:r>
              <a:rPr lang="pl-PL" sz="1600" dirty="0"/>
              <a:t> with </a:t>
            </a:r>
            <a:r>
              <a:rPr lang="pl-PL" sz="1600" dirty="0" err="1"/>
              <a:t>e.g</a:t>
            </a:r>
            <a:r>
              <a:rPr lang="pl-PL" sz="1600" dirty="0"/>
              <a:t>. </a:t>
            </a:r>
            <a:r>
              <a:rPr lang="pl-PL" sz="1600" dirty="0">
                <a:latin typeface="Courier New" panose="02070309020205020404" pitchFamily="49" charset="0"/>
                <a:cs typeface="Courier New" panose="02070309020205020404" pitchFamily="49" charset="0"/>
              </a:rPr>
              <a:t>echo $VSC_DATA</a:t>
            </a:r>
            <a:r>
              <a:rPr lang="pl-PL" sz="1600" dirty="0"/>
              <a:t> on the </a:t>
            </a:r>
            <a:r>
              <a:rPr lang="pl-PL" sz="1600" dirty="0" err="1"/>
              <a:t>cluster</a:t>
            </a:r>
            <a:endParaRPr lang="en-US" sz="1600" dirty="0"/>
          </a:p>
        </p:txBody>
      </p:sp>
    </p:spTree>
    <p:extLst>
      <p:ext uri="{BB962C8B-B14F-4D97-AF65-F5344CB8AC3E}">
        <p14:creationId xmlns:p14="http://schemas.microsoft.com/office/powerpoint/2010/main" val="229605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p:bldP spid="2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err="1">
                <a:latin typeface="Courier New" panose="02070309020205020404" pitchFamily="49" charset="0"/>
                <a:cs typeface="Courier New" panose="02070309020205020404" pitchFamily="49" charset="0"/>
              </a:rPr>
              <a:t>rsync</a:t>
            </a:r>
            <a:r>
              <a:rPr lang="en-US" dirty="0">
                <a:latin typeface="Arial" pitchFamily="34" charset="0"/>
                <a:cs typeface="Arial" pitchFamily="34" charset="0"/>
              </a:rPr>
              <a:t>, </a:t>
            </a:r>
            <a:r>
              <a:rPr lang="en-US" dirty="0">
                <a:cs typeface="Arial" pitchFamily="34" charset="0"/>
              </a:rPr>
              <a:t>which stands for remote sync, is a remote and local file synchronization tool. It uses an algorithm to minimize the amount of data copied by only moving the portions of files that have changed.</a:t>
            </a:r>
          </a:p>
          <a:p>
            <a:pPr lvl="0"/>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options source destination </a:t>
            </a:r>
          </a:p>
          <a:p>
            <a:pPr lvl="0"/>
            <a:r>
              <a:rPr lang="en-US" dirty="0">
                <a:cs typeface="Arial" pitchFamily="34" charset="0"/>
              </a:rPr>
              <a:t>-v : verbose </a:t>
            </a:r>
          </a:p>
          <a:p>
            <a:pPr lvl="0"/>
            <a:r>
              <a:rPr lang="en-US" dirty="0">
                <a:cs typeface="Arial" pitchFamily="34" charset="0"/>
              </a:rPr>
              <a:t>-r : copies data recursively (but don’t preserve timestamps and permission while transferring data. </a:t>
            </a:r>
          </a:p>
          <a:p>
            <a:pPr lvl="0"/>
            <a:r>
              <a:rPr lang="en-US" dirty="0">
                <a:cs typeface="Arial" pitchFamily="34" charset="0"/>
              </a:rPr>
              <a:t>-a : archive mode, which allows copying files recursively and it also preserves symbolic links, file permissions, user &amp; group ownerships, and timestamps. </a:t>
            </a:r>
          </a:p>
          <a:p>
            <a:pPr lvl="0"/>
            <a:r>
              <a:rPr lang="en-US" dirty="0">
                <a:cs typeface="Arial" pitchFamily="34" charset="0"/>
              </a:rPr>
              <a:t>-z : compress file data. </a:t>
            </a:r>
          </a:p>
          <a:p>
            <a:pPr lvl="0"/>
            <a:r>
              <a:rPr lang="en-US" dirty="0">
                <a:cs typeface="Arial" pitchFamily="34" charset="0"/>
              </a:rPr>
              <a:t>-h : human-readable, output numbers in a human-readable format. </a:t>
            </a:r>
          </a:p>
          <a:p>
            <a:pPr lvl="0"/>
            <a:endParaRPr lang="en-US" dirty="0">
              <a:cs typeface="Arial" pitchFamily="34" charset="0"/>
            </a:endParaRPr>
          </a:p>
          <a:p>
            <a:pPr lvl="0"/>
            <a:endParaRPr lang="en-US" dirty="0">
              <a:latin typeface="Arial" pitchFamily="34" charset="0"/>
              <a:cs typeface="Arial" pitchFamily="34" charset="0"/>
            </a:endParaRPr>
          </a:p>
          <a:p>
            <a:pPr marL="360000" lvl="1" indent="0">
              <a:buNone/>
            </a:pPr>
            <a:endParaRPr lang="nl-BE"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61</a:t>
            </a:fld>
            <a:endParaRPr lang="nl-BE" dirty="0"/>
          </a:p>
        </p:txBody>
      </p:sp>
    </p:spTree>
    <p:extLst>
      <p:ext uri="{BB962C8B-B14F-4D97-AF65-F5344CB8AC3E}">
        <p14:creationId xmlns:p14="http://schemas.microsoft.com/office/powerpoint/2010/main" val="14176182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Let us prepare some files first</a:t>
            </a:r>
          </a:p>
          <a:p>
            <a:pPr lvl="0"/>
            <a:endParaRPr lang="en-US" dirty="0">
              <a:cs typeface="Arial" pitchFamily="34" charset="0"/>
            </a:endParaRPr>
          </a:p>
          <a:p>
            <a:pPr lvl="0"/>
            <a:endParaRPr lang="en-US" dirty="0">
              <a:latin typeface="Arial" pitchFamily="34" charset="0"/>
              <a:cs typeface="Arial" pitchFamily="34" charset="0"/>
            </a:endParaRPr>
          </a:p>
          <a:p>
            <a:pPr lvl="0"/>
            <a:endParaRPr lang="en-US" dirty="0">
              <a:latin typeface="Arial" pitchFamily="34" charset="0"/>
              <a:cs typeface="Arial" pitchFamily="34" charset="0"/>
            </a:endParaRPr>
          </a:p>
          <a:p>
            <a:pPr lvl="0"/>
            <a:endParaRPr lang="en-US" dirty="0">
              <a:latin typeface="Arial" pitchFamily="34" charset="0"/>
              <a:cs typeface="Arial" pitchFamily="34" charset="0"/>
            </a:endParaRPr>
          </a:p>
          <a:p>
            <a:pPr lvl="0"/>
            <a:r>
              <a:rPr lang="en-US" dirty="0">
                <a:cs typeface="Arial" pitchFamily="34" charset="0"/>
              </a:rPr>
              <a:t>To sync the contents of dir1 to dir2 on the same system, you will run </a:t>
            </a:r>
            <a:r>
              <a:rPr lang="en-US" dirty="0" err="1">
                <a:cs typeface="Arial" pitchFamily="34" charset="0"/>
              </a:rPr>
              <a:t>rsync</a:t>
            </a:r>
            <a:r>
              <a:rPr lang="en-US" dirty="0">
                <a:cs typeface="Arial" pitchFamily="34" charset="0"/>
              </a:rPr>
              <a:t> and use the -r flag, which stands for “recursive” and is necessary for directory syncing:</a:t>
            </a:r>
          </a:p>
          <a:p>
            <a:pPr lvl="0"/>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-r dir1/ dir2</a:t>
            </a:r>
          </a:p>
          <a:p>
            <a:pPr lvl="0"/>
            <a:endParaRPr lang="en-US" dirty="0">
              <a:latin typeface="Arial" pitchFamily="34" charset="0"/>
              <a:cs typeface="Arial" pitchFamily="34" charset="0"/>
            </a:endParaRPr>
          </a:p>
          <a:p>
            <a:pPr marL="360000" lvl="1" indent="0">
              <a:buNone/>
            </a:pPr>
            <a:endParaRPr lang="nl-BE"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62</a:t>
            </a:fld>
            <a:endParaRPr lang="nl-BE" dirty="0"/>
          </a:p>
        </p:txBody>
      </p:sp>
      <p:pic>
        <p:nvPicPr>
          <p:cNvPr id="12" name="Picture 11">
            <a:extLst>
              <a:ext uri="{FF2B5EF4-FFF2-40B4-BE49-F238E27FC236}">
                <a16:creationId xmlns:a16="http://schemas.microsoft.com/office/drawing/2014/main" id="{DBDA4298-759F-4973-9E19-720FFA1B931C}"/>
              </a:ext>
            </a:extLst>
          </p:cNvPr>
          <p:cNvPicPr>
            <a:picLocks noChangeAspect="1"/>
          </p:cNvPicPr>
          <p:nvPr/>
        </p:nvPicPr>
        <p:blipFill>
          <a:blip r:embed="rId2"/>
          <a:stretch>
            <a:fillRect/>
          </a:stretch>
        </p:blipFill>
        <p:spPr>
          <a:xfrm>
            <a:off x="625475" y="1808787"/>
            <a:ext cx="7943850" cy="1733550"/>
          </a:xfrm>
          <a:prstGeom prst="rect">
            <a:avLst/>
          </a:prstGeom>
        </p:spPr>
      </p:pic>
    </p:spTree>
    <p:extLst>
      <p:ext uri="{BB962C8B-B14F-4D97-AF65-F5344CB8AC3E}">
        <p14:creationId xmlns:p14="http://schemas.microsoft.com/office/powerpoint/2010/main" val="9432161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Courier New" panose="02070309020205020404" pitchFamily="49" charset="0"/>
              </a:rPr>
              <a:t>Another option is to use the </a:t>
            </a:r>
            <a:r>
              <a:rPr lang="en-US" dirty="0">
                <a:latin typeface="Courier New" panose="02070309020205020404" pitchFamily="49" charset="0"/>
                <a:cs typeface="Courier New" panose="02070309020205020404" pitchFamily="49" charset="0"/>
              </a:rPr>
              <a:t>-a</a:t>
            </a:r>
            <a:r>
              <a:rPr lang="en-US" dirty="0">
                <a:cs typeface="Courier New" panose="02070309020205020404" pitchFamily="49" charset="0"/>
              </a:rPr>
              <a:t> flag, which is a combination flag and stands for “archive”. This flag syncs recursively and preserves symbolic links, special and device files, modification times, groups, owners, and permissions. It’s more commonly used than </a:t>
            </a:r>
            <a:r>
              <a:rPr lang="en-US" dirty="0">
                <a:latin typeface="Courier New" panose="02070309020205020404" pitchFamily="49" charset="0"/>
                <a:cs typeface="Courier New" panose="02070309020205020404" pitchFamily="49" charset="0"/>
              </a:rPr>
              <a:t>-r </a:t>
            </a:r>
            <a:r>
              <a:rPr lang="en-US" dirty="0">
                <a:cs typeface="Courier New" panose="02070309020205020404" pitchFamily="49" charset="0"/>
              </a:rPr>
              <a:t>and is the recommended flag to use.</a:t>
            </a:r>
          </a:p>
          <a:p>
            <a:r>
              <a:rPr lang="en-US" dirty="0"/>
              <a:t>Another tip is to double-check your arguments before executing an </a:t>
            </a:r>
            <a:r>
              <a:rPr lang="en-US" dirty="0" err="1"/>
              <a:t>rsync</a:t>
            </a:r>
            <a:r>
              <a:rPr lang="en-US" dirty="0"/>
              <a:t> command. </a:t>
            </a:r>
            <a:r>
              <a:rPr lang="en-US" dirty="0" err="1"/>
              <a:t>Rsync</a:t>
            </a:r>
            <a:r>
              <a:rPr lang="en-US" dirty="0"/>
              <a:t> provides a method for doing this by passing the </a:t>
            </a:r>
            <a:r>
              <a:rPr lang="en-US" dirty="0">
                <a:latin typeface="Courier New" panose="02070309020205020404" pitchFamily="49" charset="0"/>
                <a:cs typeface="Courier New" panose="02070309020205020404" pitchFamily="49" charset="0"/>
              </a:rPr>
              <a:t>-n</a:t>
            </a:r>
            <a:r>
              <a:rPr lang="en-US" dirty="0"/>
              <a:t> or </a:t>
            </a:r>
            <a:r>
              <a:rPr lang="en-US" dirty="0">
                <a:latin typeface="Courier New" panose="02070309020205020404" pitchFamily="49" charset="0"/>
                <a:cs typeface="Courier New" panose="02070309020205020404" pitchFamily="49" charset="0"/>
              </a:rPr>
              <a:t>--dry-run </a:t>
            </a:r>
            <a:r>
              <a:rPr lang="en-US" dirty="0"/>
              <a:t>options. The </a:t>
            </a:r>
            <a:r>
              <a:rPr lang="en-US" dirty="0">
                <a:latin typeface="Courier New" panose="02070309020205020404" pitchFamily="49" charset="0"/>
                <a:cs typeface="Courier New" panose="02070309020205020404" pitchFamily="49" charset="0"/>
              </a:rPr>
              <a:t>-v </a:t>
            </a:r>
            <a:r>
              <a:rPr lang="en-US" dirty="0"/>
              <a:t>flag, which means “verbose”, is also necessary to get the appropriate output. We can combine the a, n, and v together.</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anv</a:t>
            </a:r>
            <a:r>
              <a:rPr lang="en-US" dirty="0">
                <a:latin typeface="Courier New" panose="02070309020205020404" pitchFamily="49" charset="0"/>
                <a:cs typeface="Courier New" panose="02070309020205020404" pitchFamily="49" charset="0"/>
              </a:rPr>
              <a:t> dir1/ dir2</a:t>
            </a:r>
          </a:p>
          <a:p>
            <a:pPr marL="0" indent="0">
              <a:buNone/>
            </a:pPr>
            <a:r>
              <a:rPr lang="en-US" dirty="0">
                <a:latin typeface="Courier New" panose="02070309020205020404" pitchFamily="49" charset="0"/>
                <a:cs typeface="Courier New" panose="02070309020205020404" pitchFamily="49" charset="0"/>
              </a:rPr>
              <a:t>vs</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anv</a:t>
            </a:r>
            <a:r>
              <a:rPr lang="en-US" dirty="0">
                <a:latin typeface="Courier New" panose="02070309020205020404" pitchFamily="49" charset="0"/>
                <a:cs typeface="Courier New" panose="02070309020205020404" pitchFamily="49" charset="0"/>
              </a:rPr>
              <a:t> dir1 dir2</a:t>
            </a:r>
          </a:p>
          <a:p>
            <a:endParaRPr lang="en-US" dirty="0">
              <a:latin typeface="Courier New" panose="02070309020205020404" pitchFamily="49" charset="0"/>
              <a:cs typeface="Courier New" panose="02070309020205020404" pitchFamily="49" charset="0"/>
            </a:endParaRPr>
          </a:p>
          <a:p>
            <a:pPr marL="360000" lvl="1" indent="0">
              <a:buNone/>
            </a:pPr>
            <a:endParaRPr lang="nl-BE"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63</a:t>
            </a:fld>
            <a:endParaRPr lang="nl-BE" dirty="0"/>
          </a:p>
        </p:txBody>
      </p:sp>
    </p:spTree>
    <p:extLst>
      <p:ext uri="{BB962C8B-B14F-4D97-AF65-F5344CB8AC3E}">
        <p14:creationId xmlns:p14="http://schemas.microsoft.com/office/powerpoint/2010/main" val="30451584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there is a trailing slash (/) at the end of the first argument in the</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dir1</a:t>
            </a:r>
            <a:r>
              <a:rPr lang="en-US" dirty="0">
                <a:solidFill>
                  <a:srgbClr val="FF0000"/>
                </a:solidFill>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dir2</a:t>
            </a:r>
          </a:p>
          <a:p>
            <a:pPr lvl="0"/>
            <a:r>
              <a:rPr lang="en-US" dirty="0">
                <a:cs typeface="Arial" pitchFamily="34" charset="0"/>
              </a:rPr>
              <a:t>This trailing slash signifies the contents of dir1. Without the trailing slash, dir1, including the directory, would be placed within dir2. The outcome would create a hierarchy like the following:</a:t>
            </a:r>
            <a:r>
              <a:rPr lang="en-US" dirty="0">
                <a:latin typeface="Arial" pitchFamily="34" charset="0"/>
                <a:cs typeface="Arial" pitchFamily="34" charset="0"/>
              </a:rPr>
              <a:t> </a:t>
            </a:r>
            <a:r>
              <a:rPr lang="en-US" dirty="0">
                <a:latin typeface="Courier New" panose="02070309020205020404" pitchFamily="49" charset="0"/>
                <a:cs typeface="Courier New" panose="02070309020205020404" pitchFamily="49" charset="0"/>
              </a:rPr>
              <a:t>~/dir2/dir1/[files]</a:t>
            </a:r>
          </a:p>
          <a:p>
            <a:pPr lvl="0"/>
            <a:endParaRPr lang="en-US" dirty="0">
              <a:latin typeface="Arial" pitchFamily="34" charset="0"/>
              <a:cs typeface="Arial" pitchFamily="34" charset="0"/>
            </a:endParaRPr>
          </a:p>
          <a:p>
            <a:pPr lvl="0"/>
            <a:endParaRPr lang="en-US" dirty="0">
              <a:latin typeface="Arial" pitchFamily="34" charset="0"/>
              <a:cs typeface="Arial" pitchFamily="34" charset="0"/>
            </a:endParaRPr>
          </a:p>
          <a:p>
            <a:pPr marL="360000" lvl="1" indent="0">
              <a:buNone/>
            </a:pPr>
            <a:endParaRPr lang="nl-BE"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64</a:t>
            </a:fld>
            <a:endParaRPr lang="nl-BE" dirty="0"/>
          </a:p>
        </p:txBody>
      </p:sp>
      <p:pic>
        <p:nvPicPr>
          <p:cNvPr id="6" name="Picture 5">
            <a:extLst>
              <a:ext uri="{FF2B5EF4-FFF2-40B4-BE49-F238E27FC236}">
                <a16:creationId xmlns:a16="http://schemas.microsoft.com/office/drawing/2014/main" id="{5AAF9361-AF8E-4268-8719-F84F497C10A9}"/>
              </a:ext>
            </a:extLst>
          </p:cNvPr>
          <p:cNvPicPr>
            <a:picLocks noChangeAspect="1"/>
          </p:cNvPicPr>
          <p:nvPr/>
        </p:nvPicPr>
        <p:blipFill>
          <a:blip r:embed="rId2"/>
          <a:stretch>
            <a:fillRect/>
          </a:stretch>
        </p:blipFill>
        <p:spPr>
          <a:xfrm>
            <a:off x="603249" y="3563999"/>
            <a:ext cx="7981950" cy="2895600"/>
          </a:xfrm>
          <a:prstGeom prst="rect">
            <a:avLst/>
          </a:prstGeom>
        </p:spPr>
      </p:pic>
    </p:spTree>
    <p:extLst>
      <p:ext uri="{BB962C8B-B14F-4D97-AF65-F5344CB8AC3E}">
        <p14:creationId xmlns:p14="http://schemas.microsoft.com/office/powerpoint/2010/main" val="39438632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r>
              <a:rPr lang="nl-BE" dirty="0">
                <a:solidFill>
                  <a:schemeClr val="tx1"/>
                </a:solidFill>
              </a:rPr>
              <a:t> </a:t>
            </a:r>
            <a:r>
              <a:rPr lang="nl-BE" dirty="0" err="1">
                <a:solidFill>
                  <a:schemeClr val="tx1"/>
                </a:solidFill>
              </a:rPr>
              <a:t>with</a:t>
            </a:r>
            <a:r>
              <a:rPr lang="nl-BE" dirty="0">
                <a:solidFill>
                  <a:schemeClr val="tx1"/>
                </a:solidFill>
              </a:rPr>
              <a:t> remote system</a:t>
            </a: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To use </a:t>
            </a:r>
            <a:r>
              <a:rPr lang="en-US" dirty="0" err="1">
                <a:cs typeface="Arial" pitchFamily="34" charset="0"/>
              </a:rPr>
              <a:t>rsync</a:t>
            </a:r>
            <a:r>
              <a:rPr lang="en-US" dirty="0">
                <a:cs typeface="Arial" pitchFamily="34" charset="0"/>
              </a:rPr>
              <a:t> to sync with a remote system, we only need SSH access configured between your local and remote machines, as well as </a:t>
            </a:r>
            <a:r>
              <a:rPr lang="en-US" dirty="0" err="1">
                <a:latin typeface="Courier New" panose="02070309020205020404" pitchFamily="49" charset="0"/>
                <a:cs typeface="Courier New" panose="02070309020205020404" pitchFamily="49" charset="0"/>
              </a:rPr>
              <a:t>rsync</a:t>
            </a:r>
            <a:r>
              <a:rPr lang="en-US" dirty="0">
                <a:cs typeface="Arial" pitchFamily="34" charset="0"/>
              </a:rPr>
              <a:t> installed on </a:t>
            </a:r>
            <a:r>
              <a:rPr lang="en-US" b="1" dirty="0">
                <a:cs typeface="Arial" pitchFamily="34" charset="0"/>
              </a:rPr>
              <a:t>both</a:t>
            </a:r>
            <a:r>
              <a:rPr lang="en-US" dirty="0">
                <a:cs typeface="Arial" pitchFamily="34" charset="0"/>
              </a:rPr>
              <a:t> systems. Having SSH access verified between the two machines, we can sync the dir1 folder from the previous section to a remote machine. In this case, that you want to transfer the actual directory, so we will omit the trailing slash:</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~/dir1 vsc3XXXX@login.hpc.kuleuven.be:destination_directory</a:t>
            </a:r>
          </a:p>
          <a:p>
            <a:pPr marL="360000" lvl="1" indent="0">
              <a:buNone/>
            </a:pPr>
            <a:endParaRPr lang="nl-BE" sz="2800"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65</a:t>
            </a:fld>
            <a:endParaRPr lang="nl-BE" dirty="0"/>
          </a:p>
        </p:txBody>
      </p:sp>
    </p:spTree>
    <p:extLst>
      <p:ext uri="{BB962C8B-B14F-4D97-AF65-F5344CB8AC3E}">
        <p14:creationId xmlns:p14="http://schemas.microsoft.com/office/powerpoint/2010/main" val="29603740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r>
              <a:rPr lang="nl-BE" dirty="0">
                <a:solidFill>
                  <a:schemeClr val="tx1"/>
                </a:solidFill>
              </a:rPr>
              <a:t> </a:t>
            </a:r>
            <a:r>
              <a:rPr lang="nl-BE" dirty="0" err="1">
                <a:solidFill>
                  <a:schemeClr val="tx1"/>
                </a:solidFill>
              </a:rPr>
              <a:t>with</a:t>
            </a:r>
            <a:r>
              <a:rPr lang="nl-BE" dirty="0">
                <a:solidFill>
                  <a:schemeClr val="tx1"/>
                </a:solidFill>
              </a:rPr>
              <a:t> remote system</a:t>
            </a: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This process is called a push operation because it “pushes” a directory from the local system to a remote system. The opposite operation is pull, and is used to sync a remote directory to the local system. If the dir1 directory were on the remote system instead of your local system, the syntax would be the following:</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vsc3XXXX@login.hpc.kuleuven.be:/data/</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/3XX/vsc3XXXX/dir1 </a:t>
            </a:r>
            <a:r>
              <a:rPr lang="en-US" dirty="0" err="1">
                <a:latin typeface="Courier New" panose="02070309020205020404" pitchFamily="49" charset="0"/>
                <a:cs typeface="Courier New" panose="02070309020205020404" pitchFamily="49" charset="0"/>
              </a:rPr>
              <a:t>place_to_sync_on_local_machine</a:t>
            </a:r>
            <a:endParaRPr lang="en-US" dirty="0">
              <a:latin typeface="Courier New" panose="02070309020205020404" pitchFamily="49" charset="0"/>
              <a:cs typeface="Courier New" panose="02070309020205020404" pitchFamily="49" charset="0"/>
            </a:endParaRPr>
          </a:p>
          <a:p>
            <a:pPr lvl="0"/>
            <a:r>
              <a:rPr lang="en-US" dirty="0">
                <a:cs typeface="Arial" pitchFamily="34" charset="0"/>
              </a:rPr>
              <a:t>Like cp and similar tools, the source is always the first argument, and the destination is always the second.</a:t>
            </a:r>
          </a:p>
          <a:p>
            <a:pPr lvl="0"/>
            <a:endParaRPr lang="en-US" dirty="0">
              <a:cs typeface="Arial" pitchFamily="34" charset="0"/>
            </a:endParaRPr>
          </a:p>
          <a:p>
            <a:pPr marL="360000" lvl="1" indent="0">
              <a:buNone/>
            </a:pPr>
            <a:endParaRPr lang="nl-BE" sz="2800"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66</a:t>
            </a:fld>
            <a:endParaRPr lang="nl-BE" dirty="0"/>
          </a:p>
        </p:txBody>
      </p:sp>
    </p:spTree>
    <p:extLst>
      <p:ext uri="{BB962C8B-B14F-4D97-AF65-F5344CB8AC3E}">
        <p14:creationId xmlns:p14="http://schemas.microsoft.com/office/powerpoint/2010/main" val="8521172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r>
              <a:rPr lang="nl-BE" dirty="0">
                <a:solidFill>
                  <a:schemeClr val="tx1"/>
                </a:solidFill>
              </a:rPr>
              <a:t> extra </a:t>
            </a:r>
            <a:r>
              <a:rPr lang="nl-BE" dirty="0" err="1">
                <a:solidFill>
                  <a:schemeClr val="tx1"/>
                </a:solidFill>
              </a:rPr>
              <a:t>flags</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If you’re transferring files that have not already been compressed, like text files, you can reduce the network transfer by adding compression with the -z option:</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az</a:t>
            </a:r>
            <a:r>
              <a:rPr lang="en-US" dirty="0">
                <a:latin typeface="Courier New" panose="02070309020205020404" pitchFamily="49" charset="0"/>
                <a:cs typeface="Courier New" panose="02070309020205020404" pitchFamily="49" charset="0"/>
              </a:rPr>
              <a:t> source destination</a:t>
            </a:r>
          </a:p>
          <a:p>
            <a:pPr lvl="0"/>
            <a:r>
              <a:rPr lang="en-US" dirty="0">
                <a:cs typeface="Arial" pitchFamily="34" charset="0"/>
              </a:rPr>
              <a:t>The -P flag is also helpful. It combines the flags --progress and --partial. This first flag provides a progress bar for the transfers, and the second flag allows to resume interrupted transfers:</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azP</a:t>
            </a:r>
            <a:r>
              <a:rPr lang="en-US" dirty="0">
                <a:latin typeface="Courier New" panose="02070309020205020404" pitchFamily="49" charset="0"/>
                <a:cs typeface="Courier New" panose="02070309020205020404" pitchFamily="49" charset="0"/>
              </a:rPr>
              <a:t> source destination</a:t>
            </a:r>
          </a:p>
          <a:p>
            <a:pPr lvl="0"/>
            <a:r>
              <a:rPr lang="en-US" sz="2800" dirty="0"/>
              <a:t>If you run the command again, you’ll receive a shortened output since no changes have been made. This illustrates </a:t>
            </a:r>
            <a:r>
              <a:rPr lang="en-US" dirty="0" err="1"/>
              <a:t>r</a:t>
            </a:r>
            <a:r>
              <a:rPr lang="en-US" sz="2800" dirty="0" err="1"/>
              <a:t>sync’s</a:t>
            </a:r>
            <a:r>
              <a:rPr lang="en-US" sz="2800" dirty="0"/>
              <a:t> ability to use modification times to determine if changes have been made:</a:t>
            </a:r>
          </a:p>
          <a:p>
            <a:pPr lvl="0"/>
            <a:endParaRPr lang="nl-BE" sz="2800"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67</a:t>
            </a:fld>
            <a:endParaRPr lang="nl-BE" dirty="0"/>
          </a:p>
        </p:txBody>
      </p:sp>
    </p:spTree>
    <p:extLst>
      <p:ext uri="{BB962C8B-B14F-4D97-AF65-F5344CB8AC3E}">
        <p14:creationId xmlns:p14="http://schemas.microsoft.com/office/powerpoint/2010/main" val="1200944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r>
              <a:rPr lang="nl-BE" dirty="0">
                <a:solidFill>
                  <a:schemeClr val="tx1"/>
                </a:solidFill>
              </a:rPr>
              <a:t> extra </a:t>
            </a:r>
            <a:r>
              <a:rPr lang="nl-BE" dirty="0" err="1">
                <a:solidFill>
                  <a:schemeClr val="tx1"/>
                </a:solidFill>
              </a:rPr>
              <a:t>flags</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In order to keep two directories truly in sync, it’s necessary to </a:t>
            </a:r>
            <a:r>
              <a:rPr lang="en-US" b="1" dirty="0">
                <a:cs typeface="Arial" pitchFamily="34" charset="0"/>
              </a:rPr>
              <a:t>delete</a:t>
            </a:r>
            <a:r>
              <a:rPr lang="en-US" dirty="0">
                <a:cs typeface="Arial" pitchFamily="34" charset="0"/>
              </a:rPr>
              <a:t> files from the destination directory if they are removed from the source. By default, </a:t>
            </a:r>
            <a:r>
              <a:rPr lang="en-US" dirty="0" err="1">
                <a:latin typeface="Courier New" panose="02070309020205020404" pitchFamily="49" charset="0"/>
                <a:cs typeface="Courier New" panose="02070309020205020404" pitchFamily="49" charset="0"/>
              </a:rPr>
              <a:t>rsync</a:t>
            </a:r>
            <a:r>
              <a:rPr lang="en-US" dirty="0">
                <a:cs typeface="Arial" pitchFamily="34" charset="0"/>
              </a:rPr>
              <a:t> does not delete anything from the destination directory.</a:t>
            </a:r>
          </a:p>
          <a:p>
            <a:pPr lvl="0"/>
            <a:r>
              <a:rPr lang="en-US" dirty="0">
                <a:cs typeface="Arial" pitchFamily="34" charset="0"/>
              </a:rPr>
              <a:t>You can change this behavior with the </a:t>
            </a:r>
            <a:r>
              <a:rPr lang="en-US" dirty="0">
                <a:latin typeface="Courier New" panose="02070309020205020404" pitchFamily="49" charset="0"/>
                <a:cs typeface="Courier New" panose="02070309020205020404" pitchFamily="49" charset="0"/>
              </a:rPr>
              <a:t>--delete </a:t>
            </a:r>
            <a:r>
              <a:rPr lang="en-US" dirty="0">
                <a:cs typeface="Arial" pitchFamily="34" charset="0"/>
              </a:rPr>
              <a:t>option. Before using this option, you can use -n, the --dry-run option, to perform a test to prevent unwanted data loss:</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-an --delete source destination</a:t>
            </a:r>
          </a:p>
        </p:txBody>
      </p:sp>
      <p:sp>
        <p:nvSpPr>
          <p:cNvPr id="4" name="Slide Number Placeholder 3"/>
          <p:cNvSpPr>
            <a:spLocks noGrp="1"/>
          </p:cNvSpPr>
          <p:nvPr>
            <p:ph type="sldNum" sz="quarter" idx="12"/>
          </p:nvPr>
        </p:nvSpPr>
        <p:spPr/>
        <p:txBody>
          <a:bodyPr/>
          <a:lstStyle/>
          <a:p>
            <a:fld id="{F35D8031-C8E5-48F8-A3B6-81643B27A3AF}" type="slidenum">
              <a:rPr lang="nl-BE" smtClean="0"/>
              <a:pPr/>
              <a:t>68</a:t>
            </a:fld>
            <a:endParaRPr lang="nl-BE" dirty="0"/>
          </a:p>
        </p:txBody>
      </p:sp>
    </p:spTree>
    <p:extLst>
      <p:ext uri="{BB962C8B-B14F-4D97-AF65-F5344CB8AC3E}">
        <p14:creationId xmlns:p14="http://schemas.microsoft.com/office/powerpoint/2010/main" val="5609898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r>
              <a:rPr lang="nl-BE" dirty="0">
                <a:solidFill>
                  <a:schemeClr val="tx1"/>
                </a:solidFill>
              </a:rPr>
              <a:t> extra </a:t>
            </a:r>
            <a:r>
              <a:rPr lang="nl-BE" dirty="0" err="1">
                <a:solidFill>
                  <a:schemeClr val="tx1"/>
                </a:solidFill>
              </a:rPr>
              <a:t>flags</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If you prefer to exclude certain files or directories located inside a directory you are syncing, you can do so by specifying them in a comma-separated list following the </a:t>
            </a:r>
            <a:r>
              <a:rPr lang="en-US" dirty="0">
                <a:latin typeface="Courier New" panose="02070309020205020404" pitchFamily="49" charset="0"/>
                <a:cs typeface="Courier New" panose="02070309020205020404" pitchFamily="49" charset="0"/>
              </a:rPr>
              <a:t>--exclude= </a:t>
            </a:r>
            <a:r>
              <a:rPr lang="en-US" dirty="0">
                <a:cs typeface="Arial" pitchFamily="34" charset="0"/>
              </a:rPr>
              <a:t>option:</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--exclude=</a:t>
            </a:r>
            <a:r>
              <a:rPr lang="en-US" dirty="0" err="1">
                <a:latin typeface="Courier New" panose="02070309020205020404" pitchFamily="49" charset="0"/>
                <a:cs typeface="Courier New" panose="02070309020205020404" pitchFamily="49" charset="0"/>
              </a:rPr>
              <a:t>pattern_to_exclude</a:t>
            </a:r>
            <a:r>
              <a:rPr lang="en-US" dirty="0">
                <a:latin typeface="Courier New" panose="02070309020205020404" pitchFamily="49" charset="0"/>
                <a:cs typeface="Courier New" panose="02070309020205020404" pitchFamily="49" charset="0"/>
              </a:rPr>
              <a:t> source destination</a:t>
            </a:r>
          </a:p>
          <a:p>
            <a:pPr lvl="0"/>
            <a:endParaRPr lang="en-US" dirty="0">
              <a:cs typeface="Arial" pitchFamily="34" charset="0"/>
            </a:endParaRPr>
          </a:p>
          <a:p>
            <a:pPr lvl="0"/>
            <a:r>
              <a:rPr lang="en-US" dirty="0">
                <a:cs typeface="Arial" pitchFamily="34" charset="0"/>
              </a:rPr>
              <a:t>If you have a specified pattern to exclude, you can override that exclusion for files that match a different pattern by using the --include= option:</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--exclude=</a:t>
            </a:r>
            <a:r>
              <a:rPr lang="en-US" dirty="0" err="1">
                <a:latin typeface="Courier New" panose="02070309020205020404" pitchFamily="49" charset="0"/>
                <a:cs typeface="Courier New" panose="02070309020205020404" pitchFamily="49" charset="0"/>
              </a:rPr>
              <a:t>pattern_to_exclude</a:t>
            </a:r>
            <a:r>
              <a:rPr lang="en-US" dirty="0">
                <a:latin typeface="Courier New" panose="02070309020205020404" pitchFamily="49" charset="0"/>
                <a:cs typeface="Courier New" panose="02070309020205020404" pitchFamily="49" charset="0"/>
              </a:rPr>
              <a:t> --include=</a:t>
            </a:r>
            <a:r>
              <a:rPr lang="en-US" dirty="0" err="1">
                <a:latin typeface="Courier New" panose="02070309020205020404" pitchFamily="49" charset="0"/>
                <a:cs typeface="Courier New" panose="02070309020205020404" pitchFamily="49" charset="0"/>
              </a:rPr>
              <a:t>pattern_to_include</a:t>
            </a:r>
            <a:r>
              <a:rPr lang="en-US" dirty="0">
                <a:latin typeface="Courier New" panose="02070309020205020404" pitchFamily="49" charset="0"/>
                <a:cs typeface="Courier New" panose="02070309020205020404" pitchFamily="49" charset="0"/>
              </a:rPr>
              <a:t> source destination</a:t>
            </a:r>
          </a:p>
        </p:txBody>
      </p:sp>
      <p:sp>
        <p:nvSpPr>
          <p:cNvPr id="4" name="Slide Number Placeholder 3"/>
          <p:cNvSpPr>
            <a:spLocks noGrp="1"/>
          </p:cNvSpPr>
          <p:nvPr>
            <p:ph type="sldNum" sz="quarter" idx="12"/>
          </p:nvPr>
        </p:nvSpPr>
        <p:spPr/>
        <p:txBody>
          <a:bodyPr/>
          <a:lstStyle/>
          <a:p>
            <a:fld id="{F35D8031-C8E5-48F8-A3B6-81643B27A3AF}" type="slidenum">
              <a:rPr lang="nl-BE" smtClean="0"/>
              <a:pPr/>
              <a:t>69</a:t>
            </a:fld>
            <a:endParaRPr lang="nl-BE" dirty="0"/>
          </a:p>
        </p:txBody>
      </p:sp>
    </p:spTree>
    <p:extLst>
      <p:ext uri="{BB962C8B-B14F-4D97-AF65-F5344CB8AC3E}">
        <p14:creationId xmlns:p14="http://schemas.microsoft.com/office/powerpoint/2010/main" val="4019256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14575" y="1196753"/>
            <a:ext cx="7562850" cy="5324475"/>
          </a:xfrm>
          <a:prstGeom prst="rect">
            <a:avLst/>
          </a:prstGeom>
        </p:spPr>
      </p:pic>
      <p:sp>
        <p:nvSpPr>
          <p:cNvPr id="4" name="Titel 3"/>
          <p:cNvSpPr>
            <a:spLocks noGrp="1"/>
          </p:cNvSpPr>
          <p:nvPr>
            <p:ph type="title"/>
          </p:nvPr>
        </p:nvSpPr>
        <p:spPr>
          <a:xfrm>
            <a:off x="942975" y="0"/>
            <a:ext cx="10515600" cy="1325563"/>
          </a:xfrm>
        </p:spPr>
        <p:txBody>
          <a:bodyPr/>
          <a:lstStyle/>
          <a:p>
            <a:r>
              <a:rPr lang="pl-PL" altLang="en-US" dirty="0">
                <a:solidFill>
                  <a:schemeClr val="tx1"/>
                </a:solidFill>
              </a:rPr>
              <a:t>System </a:t>
            </a:r>
            <a:r>
              <a:rPr lang="pl-PL" altLang="en-US" dirty="0" err="1">
                <a:solidFill>
                  <a:schemeClr val="tx1"/>
                </a:solidFill>
              </a:rPr>
              <a:t>tools</a:t>
            </a:r>
            <a:r>
              <a:rPr lang="nl-BE" altLang="en-US" dirty="0">
                <a:solidFill>
                  <a:schemeClr val="tx1"/>
                </a:solidFill>
              </a:rPr>
              <a:t> – proper display</a:t>
            </a:r>
            <a:endParaRPr lang="en-US" altLang="en-US" dirty="0">
              <a:solidFill>
                <a:schemeClr val="tx1"/>
              </a:solidFill>
            </a:endParaRPr>
          </a:p>
        </p:txBody>
      </p:sp>
      <p:sp>
        <p:nvSpPr>
          <p:cNvPr id="8" name="Ovaal 7"/>
          <p:cNvSpPr/>
          <p:nvPr/>
        </p:nvSpPr>
        <p:spPr>
          <a:xfrm>
            <a:off x="7501840" y="2204864"/>
            <a:ext cx="1296144" cy="86409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2920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r>
              <a:rPr lang="nl-BE" dirty="0">
                <a:solidFill>
                  <a:schemeClr val="tx1"/>
                </a:solidFill>
              </a:rPr>
              <a:t> extra </a:t>
            </a:r>
            <a:r>
              <a:rPr lang="nl-BE" dirty="0" err="1">
                <a:solidFill>
                  <a:schemeClr val="tx1"/>
                </a:solidFill>
              </a:rPr>
              <a:t>flags</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endParaRPr lang="en-US" dirty="0">
              <a:cs typeface="Arial" pitchFamily="34" charset="0"/>
            </a:endParaRPr>
          </a:p>
          <a:p>
            <a:pPr lvl="0"/>
            <a:r>
              <a:rPr lang="en-US" dirty="0">
                <a:cs typeface="Arial" pitchFamily="34" charset="0"/>
              </a:rPr>
              <a:t>Finally, </a:t>
            </a:r>
            <a:r>
              <a:rPr lang="en-US" dirty="0" err="1">
                <a:cs typeface="Arial" pitchFamily="34" charset="0"/>
              </a:rPr>
              <a:t>rsync’s</a:t>
            </a:r>
            <a:r>
              <a:rPr lang="en-US" dirty="0">
                <a:cs typeface="Arial" pitchFamily="34" charset="0"/>
              </a:rPr>
              <a:t> </a:t>
            </a:r>
            <a:r>
              <a:rPr lang="en-US" dirty="0">
                <a:latin typeface="Courier New" panose="02070309020205020404" pitchFamily="49" charset="0"/>
                <a:cs typeface="Courier New" panose="02070309020205020404" pitchFamily="49" charset="0"/>
              </a:rPr>
              <a:t>--backup </a:t>
            </a:r>
            <a:r>
              <a:rPr lang="en-US" dirty="0">
                <a:cs typeface="Arial" pitchFamily="34" charset="0"/>
              </a:rPr>
              <a:t>option can be used to store backups of important files. It’s used in conjunction with the </a:t>
            </a:r>
            <a:r>
              <a:rPr lang="en-US" dirty="0">
                <a:latin typeface="Courier New" panose="02070309020205020404" pitchFamily="49" charset="0"/>
                <a:cs typeface="Courier New" panose="02070309020205020404" pitchFamily="49" charset="0"/>
              </a:rPr>
              <a:t>--backup-</a:t>
            </a:r>
            <a:r>
              <a:rPr lang="en-US" dirty="0" err="1">
                <a:latin typeface="Courier New" panose="02070309020205020404" pitchFamily="49" charset="0"/>
                <a:cs typeface="Courier New" panose="02070309020205020404" pitchFamily="49" charset="0"/>
              </a:rPr>
              <a:t>dir</a:t>
            </a:r>
            <a:r>
              <a:rPr lang="en-US" dirty="0">
                <a:latin typeface="Courier New" panose="02070309020205020404" pitchFamily="49" charset="0"/>
                <a:cs typeface="Courier New" panose="02070309020205020404" pitchFamily="49" charset="0"/>
              </a:rPr>
              <a:t> </a:t>
            </a:r>
            <a:r>
              <a:rPr lang="en-US" dirty="0">
                <a:cs typeface="Arial" pitchFamily="34" charset="0"/>
              </a:rPr>
              <a:t>option, which specifies the directory where the backup files should be stored:</a:t>
            </a:r>
          </a:p>
          <a:p>
            <a:pPr lvl="0"/>
            <a:endParaRPr lang="en-US" dirty="0">
              <a:cs typeface="Arial" pitchFamily="34" charset="0"/>
            </a:endParaRP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--delete --backup --backup-</a:t>
            </a:r>
            <a:r>
              <a:rPr lang="en-US" dirty="0" err="1">
                <a:latin typeface="Courier New" panose="02070309020205020404" pitchFamily="49" charset="0"/>
                <a:cs typeface="Courier New" panose="02070309020205020404" pitchFamily="49" charset="0"/>
              </a:rPr>
              <a:t>dir</a:t>
            </a:r>
            <a:r>
              <a:rPr lang="en-US" dirty="0">
                <a:latin typeface="Courier New" panose="02070309020205020404" pitchFamily="49" charset="0"/>
                <a:cs typeface="Courier New" panose="02070309020205020404" pitchFamily="49" charset="0"/>
              </a:rPr>
              <a:t>=/path/to/backups /path/to/source destination</a:t>
            </a:r>
            <a:endParaRPr lang="nl-BE" sz="2800"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70</a:t>
            </a:fld>
            <a:endParaRPr lang="nl-BE" dirty="0"/>
          </a:p>
        </p:txBody>
      </p:sp>
    </p:spTree>
    <p:extLst>
      <p:ext uri="{BB962C8B-B14F-4D97-AF65-F5344CB8AC3E}">
        <p14:creationId xmlns:p14="http://schemas.microsoft.com/office/powerpoint/2010/main" val="4521532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2209800" y="0"/>
            <a:ext cx="7772400" cy="1143000"/>
          </a:xfrm>
        </p:spPr>
        <p:txBody>
          <a:bodyPr/>
          <a:lstStyle/>
          <a:p>
            <a:r>
              <a:rPr lang="en-US" altLang="en-US"/>
              <a:t>Searching</a:t>
            </a:r>
          </a:p>
        </p:txBody>
      </p:sp>
      <p:sp>
        <p:nvSpPr>
          <p:cNvPr id="41987" name="Rectangle 3"/>
          <p:cNvSpPr>
            <a:spLocks noGrp="1" noChangeArrowheads="1"/>
          </p:cNvSpPr>
          <p:nvPr>
            <p:ph type="body" sz="half" idx="1"/>
          </p:nvPr>
        </p:nvSpPr>
        <p:spPr>
          <a:xfrm>
            <a:off x="438150" y="1538288"/>
            <a:ext cx="9467850" cy="2767012"/>
          </a:xfrm>
        </p:spPr>
        <p:txBody>
          <a:bodyPr>
            <a:noAutofit/>
          </a:bodyPr>
          <a:lstStyle/>
          <a:p>
            <a:r>
              <a:rPr lang="en-US" altLang="en-US" dirty="0"/>
              <a:t>A large majority of activity on UNIX systems involve searching for files and information.</a:t>
            </a:r>
          </a:p>
          <a:p>
            <a:pPr lvl="1"/>
            <a:r>
              <a:rPr lang="en-US" altLang="en-US" sz="2800" b="1" dirty="0"/>
              <a:t>find</a:t>
            </a:r>
            <a:r>
              <a:rPr lang="en-US" altLang="en-US" sz="2800" dirty="0"/>
              <a:t> – utility to find files</a:t>
            </a:r>
            <a:endParaRPr lang="pl-PL" altLang="en-US" sz="2800" dirty="0"/>
          </a:p>
          <a:p>
            <a:pPr marL="359637" lvl="1" indent="0">
              <a:buNone/>
            </a:pPr>
            <a:r>
              <a:rPr lang="pl-PL" altLang="en-US" sz="2800" dirty="0">
                <a:latin typeface="Courier"/>
              </a:rPr>
              <a:t>  </a:t>
            </a:r>
            <a:r>
              <a:rPr lang="en-US" altLang="en-US" sz="2800" dirty="0">
                <a:latin typeface="Courier"/>
              </a:rPr>
              <a:t>find $VSC_HOME -name </a:t>
            </a:r>
            <a:r>
              <a:rPr lang="pl-PL" altLang="en-US" sz="2800" dirty="0">
                <a:latin typeface="Courier"/>
              </a:rPr>
              <a:t>"</a:t>
            </a:r>
            <a:r>
              <a:rPr lang="en-US" altLang="en-US" sz="2800" dirty="0">
                <a:latin typeface="Courier"/>
              </a:rPr>
              <a:t>test9*</a:t>
            </a:r>
            <a:r>
              <a:rPr lang="pl-PL" altLang="en-US" sz="2800" dirty="0">
                <a:latin typeface="Courier"/>
              </a:rPr>
              <a:t>"</a:t>
            </a:r>
            <a:endParaRPr lang="pl-PL" altLang="en-US" sz="2800" dirty="0"/>
          </a:p>
          <a:p>
            <a:pPr marL="359637" lvl="1" indent="0">
              <a:buNone/>
            </a:pPr>
            <a:r>
              <a:rPr lang="pl-PL" altLang="en-US" sz="2800" dirty="0"/>
              <a:t>	</a:t>
            </a:r>
            <a:r>
              <a:rPr lang="pl-PL" altLang="en-US" sz="2800" dirty="0" err="1"/>
              <a:t>searches</a:t>
            </a:r>
            <a:r>
              <a:rPr lang="pl-PL" altLang="en-US" sz="2800" dirty="0"/>
              <a:t> for </a:t>
            </a:r>
            <a:r>
              <a:rPr lang="pl-PL" altLang="en-US" sz="2800" dirty="0" err="1"/>
              <a:t>files</a:t>
            </a:r>
            <a:r>
              <a:rPr lang="pl-PL" altLang="en-US" sz="2800" dirty="0"/>
              <a:t> with </a:t>
            </a:r>
            <a:r>
              <a:rPr lang="pl-PL" altLang="en-US" sz="2800" dirty="0" err="1"/>
              <a:t>name</a:t>
            </a:r>
            <a:r>
              <a:rPr lang="pl-PL" altLang="en-US" sz="2800" dirty="0"/>
              <a:t> </a:t>
            </a:r>
            <a:r>
              <a:rPr lang="pl-PL" altLang="en-US" sz="2800" dirty="0" err="1"/>
              <a:t>starting</a:t>
            </a:r>
            <a:r>
              <a:rPr lang="pl-PL" altLang="en-US" sz="2800" dirty="0"/>
              <a:t> with test9 in 	$VSC_HOME </a:t>
            </a:r>
            <a:r>
              <a:rPr lang="pl-PL" altLang="en-US" sz="2800" dirty="0" err="1"/>
              <a:t>directory</a:t>
            </a:r>
            <a:endParaRPr lang="en-US" altLang="en-US" sz="2800" dirty="0"/>
          </a:p>
          <a:p>
            <a:pPr lvl="1"/>
            <a:r>
              <a:rPr lang="en-US" altLang="en-US" sz="2800" b="1" dirty="0"/>
              <a:t>grep</a:t>
            </a:r>
            <a:r>
              <a:rPr lang="en-US" altLang="en-US" sz="2800" dirty="0"/>
              <a:t> – </a:t>
            </a:r>
            <a:r>
              <a:rPr lang="pl-PL" altLang="en-US" sz="2800" dirty="0" err="1"/>
              <a:t>great</a:t>
            </a:r>
            <a:r>
              <a:rPr lang="pl-PL" altLang="en-US" sz="2800" dirty="0"/>
              <a:t> </a:t>
            </a:r>
            <a:r>
              <a:rPr lang="en-US" altLang="en-US" sz="2800" dirty="0"/>
              <a:t>utility, searches for patterns inside files and will return the line, if found</a:t>
            </a:r>
          </a:p>
          <a:p>
            <a:pPr marL="359637" lvl="1" indent="0">
              <a:buNone/>
            </a:pPr>
            <a:r>
              <a:rPr lang="pl-PL" altLang="en-US" sz="2800" dirty="0">
                <a:latin typeface="Courier"/>
              </a:rPr>
              <a:t>  </a:t>
            </a:r>
            <a:r>
              <a:rPr lang="en-US" altLang="en-US" sz="2800" dirty="0">
                <a:latin typeface="Courier"/>
              </a:rPr>
              <a:t>grep -H -R  test9</a:t>
            </a:r>
            <a:r>
              <a:rPr lang="pl-PL" altLang="en-US" sz="2800" dirty="0">
                <a:latin typeface="Courier"/>
              </a:rPr>
              <a:t> $VSC_HOME</a:t>
            </a:r>
          </a:p>
          <a:p>
            <a:pPr marL="359637" lvl="1" indent="0">
              <a:buNone/>
            </a:pPr>
            <a:r>
              <a:rPr lang="pl-PL" altLang="en-US" sz="2800" dirty="0"/>
              <a:t>	</a:t>
            </a:r>
            <a:r>
              <a:rPr lang="pl-PL" altLang="en-US" sz="2800" dirty="0" err="1"/>
              <a:t>searches</a:t>
            </a:r>
            <a:r>
              <a:rPr lang="pl-PL" altLang="en-US" sz="2800" dirty="0"/>
              <a:t> for </a:t>
            </a:r>
            <a:r>
              <a:rPr lang="pl-PL" altLang="en-US" sz="2800" dirty="0" err="1"/>
              <a:t>files</a:t>
            </a:r>
            <a:r>
              <a:rPr lang="pl-PL" altLang="en-US" sz="2800" dirty="0"/>
              <a:t> with test9 in </a:t>
            </a:r>
            <a:r>
              <a:rPr lang="pl-PL" altLang="en-US" sz="2800" dirty="0" err="1"/>
              <a:t>their</a:t>
            </a:r>
            <a:r>
              <a:rPr lang="pl-PL" altLang="en-US" sz="2800" dirty="0"/>
              <a:t> </a:t>
            </a:r>
            <a:r>
              <a:rPr lang="pl-PL" altLang="en-US" sz="2800" dirty="0" err="1"/>
              <a:t>text</a:t>
            </a:r>
            <a:r>
              <a:rPr lang="pl-PL" altLang="en-US" sz="2800" dirty="0"/>
              <a:t> in 	$VSC_HOME </a:t>
            </a:r>
            <a:r>
              <a:rPr lang="pl-PL" altLang="en-US" sz="2800" dirty="0" err="1"/>
              <a:t>directory</a:t>
            </a:r>
            <a:endParaRPr lang="en-US" altLang="en-US" sz="2800" dirty="0"/>
          </a:p>
          <a:p>
            <a:pPr lvl="1"/>
            <a:endParaRPr lang="en-US" altLang="en-US" sz="2800" dirty="0"/>
          </a:p>
          <a:p>
            <a:pPr lvl="1"/>
            <a:endParaRPr lang="en-US" altLang="en-US" sz="2800" dirty="0"/>
          </a:p>
        </p:txBody>
      </p:sp>
    </p:spTree>
    <p:extLst>
      <p:ext uri="{BB962C8B-B14F-4D97-AF65-F5344CB8AC3E}">
        <p14:creationId xmlns:p14="http://schemas.microsoft.com/office/powerpoint/2010/main" val="42803031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en-US" dirty="0"/>
              <a:t>Keeping track of users</a:t>
            </a:r>
          </a:p>
        </p:txBody>
      </p:sp>
      <p:sp>
        <p:nvSpPr>
          <p:cNvPr id="56323" name="Rectangle 3"/>
          <p:cNvSpPr>
            <a:spLocks noGrp="1" noChangeArrowheads="1"/>
          </p:cNvSpPr>
          <p:nvPr>
            <p:ph type="body" idx="1"/>
          </p:nvPr>
        </p:nvSpPr>
        <p:spPr>
          <a:xfrm>
            <a:off x="1775520" y="1606199"/>
            <a:ext cx="8278688" cy="4495800"/>
          </a:xfrm>
        </p:spPr>
        <p:txBody>
          <a:bodyPr/>
          <a:lstStyle/>
          <a:p>
            <a:r>
              <a:rPr lang="en-US" altLang="en-US" sz="2200" dirty="0">
                <a:latin typeface="+mj-lt"/>
              </a:rPr>
              <a:t>Simply typing </a:t>
            </a:r>
            <a:r>
              <a:rPr lang="en-US" altLang="en-US" sz="2200" b="1" dirty="0">
                <a:latin typeface="+mj-lt"/>
              </a:rPr>
              <a:t>&lt;w&gt;</a:t>
            </a:r>
            <a:r>
              <a:rPr lang="en-US" altLang="en-US" sz="2200" dirty="0">
                <a:latin typeface="+mj-lt"/>
              </a:rPr>
              <a:t> from the root account will provide a list of all users logged onto the system.</a:t>
            </a:r>
          </a:p>
          <a:p>
            <a:r>
              <a:rPr lang="en-US" altLang="en-US" sz="2200" dirty="0">
                <a:latin typeface="+mj-lt"/>
              </a:rPr>
              <a:t>It will tell you:</a:t>
            </a:r>
          </a:p>
          <a:p>
            <a:pPr lvl="1"/>
            <a:r>
              <a:rPr lang="en-US" altLang="en-US" sz="2200" dirty="0">
                <a:latin typeface="+mj-lt"/>
              </a:rPr>
              <a:t>their login date or time</a:t>
            </a:r>
          </a:p>
          <a:p>
            <a:pPr lvl="1"/>
            <a:r>
              <a:rPr lang="en-US" altLang="en-US" sz="2200" dirty="0">
                <a:latin typeface="+mj-lt"/>
              </a:rPr>
              <a:t>their CPU usage</a:t>
            </a:r>
          </a:p>
          <a:p>
            <a:pPr lvl="1"/>
            <a:r>
              <a:rPr lang="en-US" altLang="en-US" sz="2200" dirty="0">
                <a:latin typeface="+mj-lt"/>
              </a:rPr>
              <a:t>their last command</a:t>
            </a:r>
            <a:endParaRPr lang="pl-PL" altLang="en-US" sz="2200" dirty="0">
              <a:latin typeface="+mj-lt"/>
            </a:endParaRPr>
          </a:p>
          <a:p>
            <a:r>
              <a:rPr lang="en-US" altLang="nl-BE" sz="2200" dirty="0">
                <a:latin typeface="+mj-lt"/>
              </a:rPr>
              <a:t>Use the </a:t>
            </a:r>
            <a:r>
              <a:rPr lang="en-US" altLang="nl-BE" sz="2200" b="1" dirty="0">
                <a:latin typeface="Courier" pitchFamily="49" charset="0"/>
              </a:rPr>
              <a:t>finger</a:t>
            </a:r>
            <a:r>
              <a:rPr lang="en-US" altLang="nl-BE" sz="2200" dirty="0">
                <a:latin typeface="+mj-lt"/>
              </a:rPr>
              <a:t> command to learn anyone’s default shell</a:t>
            </a:r>
            <a:endParaRPr lang="pl-PL" altLang="nl-BE" sz="2200" dirty="0">
              <a:latin typeface="+mj-lt"/>
            </a:endParaRPr>
          </a:p>
          <a:p>
            <a:r>
              <a:rPr lang="en-US" altLang="nl-BE" sz="2200" dirty="0">
                <a:latin typeface="+mj-lt"/>
              </a:rPr>
              <a:t>With </a:t>
            </a:r>
            <a:r>
              <a:rPr lang="en-US" altLang="nl-BE" sz="2200" b="1" dirty="0">
                <a:latin typeface="Courier" pitchFamily="49" charset="0"/>
              </a:rPr>
              <a:t>last</a:t>
            </a:r>
            <a:r>
              <a:rPr lang="en-US" altLang="nl-BE" sz="2200" dirty="0">
                <a:latin typeface="+mj-lt"/>
              </a:rPr>
              <a:t> command we can watch user’s activity in the system. It will display complete user’s info like terminal, time, date, system reboot or boot and kernel version</a:t>
            </a:r>
          </a:p>
          <a:p>
            <a:pPr lvl="1"/>
            <a:endParaRPr lang="en-US" altLang="en-US" sz="2200" dirty="0">
              <a:latin typeface="+mj-lt"/>
            </a:endParaRPr>
          </a:p>
        </p:txBody>
      </p:sp>
      <p:sp>
        <p:nvSpPr>
          <p:cNvPr id="2" name="Slide Number Placeholder 1"/>
          <p:cNvSpPr>
            <a:spLocks noGrp="1"/>
          </p:cNvSpPr>
          <p:nvPr>
            <p:ph type="sldNum" sz="quarter" idx="12"/>
          </p:nvPr>
        </p:nvSpPr>
        <p:spPr/>
        <p:txBody>
          <a:bodyPr/>
          <a:lstStyle/>
          <a:p>
            <a:fld id="{2266C759-6229-40DE-AD56-03C6C1B55D06}" type="slidenum">
              <a:rPr lang="nl-BE" smtClean="0"/>
              <a:t>72</a:t>
            </a:fld>
            <a:endParaRPr lang="nl-BE"/>
          </a:p>
        </p:txBody>
      </p:sp>
    </p:spTree>
    <p:extLst>
      <p:ext uri="{BB962C8B-B14F-4D97-AF65-F5344CB8AC3E}">
        <p14:creationId xmlns:p14="http://schemas.microsoft.com/office/powerpoint/2010/main" val="41643493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73</a:t>
            </a:fld>
            <a:endParaRPr lang="nl-NL"/>
          </a:p>
        </p:txBody>
      </p:sp>
      <p:sp>
        <p:nvSpPr>
          <p:cNvPr id="5" name="Picture Placeholder 4">
            <a:extLst>
              <a:ext uri="{FF2B5EF4-FFF2-40B4-BE49-F238E27FC236}">
                <a16:creationId xmlns:a16="http://schemas.microsoft.com/office/drawing/2014/main" id="{E64E0FC7-D556-4BDE-807D-2DA3BA671156}"/>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nl-BE" dirty="0"/>
              <a:t>The Shell </a:t>
            </a:r>
            <a:r>
              <a:rPr lang="nl-BE" dirty="0" err="1"/>
              <a:t>revisited</a:t>
            </a:r>
            <a:r>
              <a:rPr lang="nl-BE" dirty="0"/>
              <a:t>: features</a:t>
            </a:r>
          </a:p>
        </p:txBody>
      </p:sp>
    </p:spTree>
    <p:extLst>
      <p:ext uri="{BB962C8B-B14F-4D97-AF65-F5344CB8AC3E}">
        <p14:creationId xmlns:p14="http://schemas.microsoft.com/office/powerpoint/2010/main" val="1840725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The shell</a:t>
            </a:r>
          </a:p>
        </p:txBody>
      </p:sp>
      <p:sp>
        <p:nvSpPr>
          <p:cNvPr id="3" name="Content Placeholder 2"/>
          <p:cNvSpPr>
            <a:spLocks noGrp="1"/>
          </p:cNvSpPr>
          <p:nvPr>
            <p:ph idx="1"/>
          </p:nvPr>
        </p:nvSpPr>
        <p:spPr/>
        <p:txBody>
          <a:bodyPr/>
          <a:lstStyle/>
          <a:p>
            <a:r>
              <a:rPr lang="en-US" dirty="0"/>
              <a:t>Not just an interface to the computer, also a scripting language – allows automation of tasks</a:t>
            </a:r>
            <a:endParaRPr lang="nl-BE" dirty="0"/>
          </a:p>
          <a:p>
            <a:r>
              <a:rPr lang="en-US" dirty="0">
                <a:ea typeface="HG Mincho Light J"/>
                <a:cs typeface="Tahoma" pitchFamily="34" charset="0"/>
              </a:rPr>
              <a:t>Shells can be scripted: provide all the resources to write complex programs (variables, conditionals, iterations...)</a:t>
            </a:r>
          </a:p>
          <a:p>
            <a:endParaRPr lang="nl-BE"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7569" y="2973982"/>
            <a:ext cx="3607511" cy="3645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231000" y="6065009"/>
            <a:ext cx="1544012" cy="276999"/>
          </a:xfrm>
          <a:prstGeom prst="rect">
            <a:avLst/>
          </a:prstGeom>
          <a:noFill/>
        </p:spPr>
        <p:txBody>
          <a:bodyPr wrap="none" rtlCol="0">
            <a:spAutoFit/>
          </a:bodyPr>
          <a:lstStyle/>
          <a:p>
            <a:r>
              <a:rPr lang="nl-BE" sz="1200" dirty="0">
                <a:solidFill>
                  <a:srgbClr val="182B52"/>
                </a:solidFill>
              </a:rPr>
              <a:t>Source: opensuse.org</a:t>
            </a:r>
          </a:p>
        </p:txBody>
      </p:sp>
      <p:sp>
        <p:nvSpPr>
          <p:cNvPr id="5" name="Slide Number Placeholder 4"/>
          <p:cNvSpPr>
            <a:spLocks noGrp="1"/>
          </p:cNvSpPr>
          <p:nvPr>
            <p:ph type="sldNum" sz="quarter" idx="12"/>
          </p:nvPr>
        </p:nvSpPr>
        <p:spPr/>
        <p:txBody>
          <a:bodyPr/>
          <a:lstStyle/>
          <a:p>
            <a:fld id="{78CD8E6A-08C9-49B9-A7D5-27A98AD8C28F}" type="slidenum">
              <a:rPr lang="nl-NL" smtClean="0"/>
              <a:pPr/>
              <a:t>74</a:t>
            </a:fld>
            <a:endParaRPr lang="nl-NL"/>
          </a:p>
        </p:txBody>
      </p:sp>
      <p:sp>
        <p:nvSpPr>
          <p:cNvPr id="7" name="Content Placeholder 2"/>
          <p:cNvSpPr txBox="1">
            <a:spLocks/>
          </p:cNvSpPr>
          <p:nvPr/>
        </p:nvSpPr>
        <p:spPr>
          <a:xfrm>
            <a:off x="5935039" y="3744298"/>
            <a:ext cx="3881769" cy="1844942"/>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Upon startup, </a:t>
            </a:r>
            <a:r>
              <a:rPr lang="pl-PL" dirty="0" err="1"/>
              <a:t>shell</a:t>
            </a:r>
            <a:r>
              <a:rPr lang="en-US" dirty="0"/>
              <a:t> executes commands found in the ~/.</a:t>
            </a:r>
            <a:r>
              <a:rPr lang="pl-PL" dirty="0"/>
              <a:t>*</a:t>
            </a:r>
            <a:r>
              <a:rPr lang="en-US" dirty="0" err="1"/>
              <a:t>rc</a:t>
            </a:r>
            <a:r>
              <a:rPr lang="en-US" dirty="0"/>
              <a:t> file, allowing users to customize their shell. </a:t>
            </a:r>
          </a:p>
          <a:p>
            <a:endParaRPr lang="nl-BE" dirty="0"/>
          </a:p>
        </p:txBody>
      </p:sp>
    </p:spTree>
    <p:extLst>
      <p:ext uri="{BB962C8B-B14F-4D97-AF65-F5344CB8AC3E}">
        <p14:creationId xmlns:p14="http://schemas.microsoft.com/office/powerpoint/2010/main" val="33963852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solidFill>
                  <a:schemeClr val="tx1"/>
                </a:solidFill>
              </a:rPr>
              <a:t>The </a:t>
            </a:r>
            <a:r>
              <a:rPr lang="pl-PL" dirty="0" err="1">
                <a:solidFill>
                  <a:schemeClr val="tx1"/>
                </a:solidFill>
              </a:rPr>
              <a:t>shell</a:t>
            </a:r>
            <a:endParaRPr lang="en-US" dirty="0">
              <a:solidFill>
                <a:schemeClr val="tx1"/>
              </a:solidFill>
            </a:endParaRPr>
          </a:p>
        </p:txBody>
      </p:sp>
      <p:sp>
        <p:nvSpPr>
          <p:cNvPr id="3" name="Slide Number Placeholder 2"/>
          <p:cNvSpPr>
            <a:spLocks noGrp="1"/>
          </p:cNvSpPr>
          <p:nvPr>
            <p:ph type="sldNum" sz="quarter" idx="12"/>
          </p:nvPr>
        </p:nvSpPr>
        <p:spPr/>
        <p:txBody>
          <a:bodyPr/>
          <a:lstStyle/>
          <a:p>
            <a:fld id="{F35D8031-C8E5-48F8-A3B6-81643B27A3AF}" type="slidenum">
              <a:rPr lang="nl-BE" smtClean="0"/>
              <a:pPr/>
              <a:t>75</a:t>
            </a:fld>
            <a:endParaRPr lang="nl-BE" dirty="0"/>
          </a:p>
        </p:txBody>
      </p:sp>
      <p:sp>
        <p:nvSpPr>
          <p:cNvPr id="4" name="Content Placeholder 3"/>
          <p:cNvSpPr>
            <a:spLocks noGrp="1"/>
          </p:cNvSpPr>
          <p:nvPr>
            <p:ph idx="1"/>
          </p:nvPr>
        </p:nvSpPr>
        <p:spPr/>
        <p:txBody>
          <a:bodyPr/>
          <a:lstStyle/>
          <a:p>
            <a:r>
              <a:rPr lang="en-US" dirty="0"/>
              <a:t>After</a:t>
            </a:r>
            <a:r>
              <a:rPr lang="pl-PL" dirty="0"/>
              <a:t> login to the </a:t>
            </a:r>
            <a:r>
              <a:rPr lang="pl-PL" dirty="0" err="1"/>
              <a:t>cluster</a:t>
            </a:r>
            <a:r>
              <a:rPr lang="pl-PL" dirty="0"/>
              <a:t> </a:t>
            </a:r>
            <a:r>
              <a:rPr lang="pl-PL" dirty="0" err="1"/>
              <a:t>or</a:t>
            </a:r>
            <a:r>
              <a:rPr lang="pl-PL" dirty="0"/>
              <a:t> </a:t>
            </a:r>
            <a:r>
              <a:rPr lang="pl-PL" dirty="0" err="1"/>
              <a:t>starting</a:t>
            </a:r>
            <a:r>
              <a:rPr lang="pl-PL" dirty="0"/>
              <a:t> a </a:t>
            </a:r>
            <a:r>
              <a:rPr lang="pl-PL" dirty="0" err="1"/>
              <a:t>job</a:t>
            </a:r>
            <a:r>
              <a:rPr lang="en-US" dirty="0"/>
              <a:t>:</a:t>
            </a:r>
            <a:r>
              <a:rPr lang="pl-PL" dirty="0"/>
              <a:t> </a:t>
            </a:r>
            <a:r>
              <a:rPr lang="en-US" dirty="0"/>
              <a:t>a </a:t>
            </a:r>
            <a:r>
              <a:rPr lang="pl-PL" dirty="0" err="1"/>
              <a:t>new</a:t>
            </a:r>
            <a:r>
              <a:rPr lang="pl-PL" dirty="0"/>
              <a:t> </a:t>
            </a:r>
            <a:r>
              <a:rPr lang="pl-PL" dirty="0" err="1"/>
              <a:t>shell</a:t>
            </a:r>
            <a:r>
              <a:rPr lang="pl-PL" dirty="0"/>
              <a:t> </a:t>
            </a:r>
            <a:r>
              <a:rPr lang="pl-PL" dirty="0" err="1"/>
              <a:t>is</a:t>
            </a:r>
            <a:r>
              <a:rPr lang="pl-PL" dirty="0"/>
              <a:t> open</a:t>
            </a:r>
            <a:r>
              <a:rPr lang="en-US" dirty="0" err="1"/>
              <a:t>ed</a:t>
            </a:r>
            <a:endParaRPr lang="pl-PL" dirty="0"/>
          </a:p>
          <a:p>
            <a:r>
              <a:rPr lang="pl-PL" dirty="0" err="1">
                <a:ea typeface="HG Mincho Light J"/>
                <a:cs typeface="Tahoma" pitchFamily="34" charset="0"/>
              </a:rPr>
              <a:t>Processes</a:t>
            </a:r>
            <a:r>
              <a:rPr lang="pl-PL" dirty="0">
                <a:ea typeface="HG Mincho Light J"/>
                <a:cs typeface="Tahoma" pitchFamily="34" charset="0"/>
              </a:rPr>
              <a:t> </a:t>
            </a:r>
            <a:r>
              <a:rPr lang="pl-PL" dirty="0" err="1">
                <a:ea typeface="HG Mincho Light J"/>
                <a:cs typeface="Tahoma" pitchFamily="34" charset="0"/>
              </a:rPr>
              <a:t>originating</a:t>
            </a:r>
            <a:r>
              <a:rPr lang="pl-PL" dirty="0">
                <a:ea typeface="HG Mincho Light J"/>
                <a:cs typeface="Tahoma" pitchFamily="34" charset="0"/>
              </a:rPr>
              <a:t> from </a:t>
            </a:r>
            <a:r>
              <a:rPr lang="pl-PL" dirty="0" err="1">
                <a:ea typeface="HG Mincho Light J"/>
                <a:cs typeface="Tahoma" pitchFamily="34" charset="0"/>
              </a:rPr>
              <a:t>each</a:t>
            </a:r>
            <a:r>
              <a:rPr lang="pl-PL" dirty="0">
                <a:ea typeface="HG Mincho Light J"/>
                <a:cs typeface="Tahoma" pitchFamily="34" charset="0"/>
              </a:rPr>
              <a:t> </a:t>
            </a:r>
            <a:r>
              <a:rPr lang="pl-PL" dirty="0" err="1">
                <a:ea typeface="HG Mincho Light J"/>
                <a:cs typeface="Tahoma" pitchFamily="34" charset="0"/>
              </a:rPr>
              <a:t>shell</a:t>
            </a:r>
            <a:r>
              <a:rPr lang="pl-PL" dirty="0">
                <a:ea typeface="HG Mincho Light J"/>
                <a:cs typeface="Tahoma" pitchFamily="34" charset="0"/>
              </a:rPr>
              <a:t> </a:t>
            </a:r>
            <a:r>
              <a:rPr lang="pl-PL" dirty="0" err="1">
                <a:ea typeface="HG Mincho Light J"/>
                <a:cs typeface="Tahoma" pitchFamily="34" charset="0"/>
              </a:rPr>
              <a:t>can</a:t>
            </a:r>
            <a:r>
              <a:rPr lang="pl-PL" dirty="0">
                <a:ea typeface="HG Mincho Light J"/>
                <a:cs typeface="Tahoma" pitchFamily="34" charset="0"/>
              </a:rPr>
              <a:t> be </a:t>
            </a:r>
            <a:r>
              <a:rPr lang="pl-PL" dirty="0" err="1">
                <a:ea typeface="HG Mincho Light J"/>
                <a:cs typeface="Tahoma" pitchFamily="34" charset="0"/>
              </a:rPr>
              <a:t>checked</a:t>
            </a:r>
            <a:r>
              <a:rPr lang="pl-PL" dirty="0">
                <a:ea typeface="HG Mincho Light J"/>
                <a:cs typeface="Tahoma" pitchFamily="34" charset="0"/>
              </a:rPr>
              <a:t> with </a:t>
            </a:r>
            <a:r>
              <a:rPr lang="pl-PL" dirty="0" err="1">
                <a:latin typeface="Courier New" panose="02070309020205020404" pitchFamily="49" charset="0"/>
                <a:ea typeface="HG Mincho Light J"/>
                <a:cs typeface="Courier New" panose="02070309020205020404" pitchFamily="49" charset="0"/>
              </a:rPr>
              <a:t>pstree</a:t>
            </a:r>
            <a:endParaRPr lang="pl-PL" dirty="0">
              <a:latin typeface="Courier New" panose="02070309020205020404" pitchFamily="49" charset="0"/>
              <a:ea typeface="HG Mincho Light J"/>
              <a:cs typeface="Courier New" panose="02070309020205020404" pitchFamily="49" charset="0"/>
            </a:endParaRPr>
          </a:p>
        </p:txBody>
      </p:sp>
      <p:pic>
        <p:nvPicPr>
          <p:cNvPr id="5" name="Picture 4"/>
          <p:cNvPicPr>
            <a:picLocks noChangeAspect="1"/>
          </p:cNvPicPr>
          <p:nvPr/>
        </p:nvPicPr>
        <p:blipFill>
          <a:blip r:embed="rId2"/>
          <a:stretch>
            <a:fillRect/>
          </a:stretch>
        </p:blipFill>
        <p:spPr>
          <a:xfrm>
            <a:off x="4682041" y="2746060"/>
            <a:ext cx="5695284" cy="3445941"/>
          </a:xfrm>
          <a:prstGeom prst="rect">
            <a:avLst/>
          </a:prstGeom>
        </p:spPr>
      </p:pic>
      <p:sp>
        <p:nvSpPr>
          <p:cNvPr id="6" name="Content Placeholder 3"/>
          <p:cNvSpPr txBox="1">
            <a:spLocks/>
          </p:cNvSpPr>
          <p:nvPr/>
        </p:nvSpPr>
        <p:spPr>
          <a:xfrm>
            <a:off x="2064000" y="3061172"/>
            <a:ext cx="2735856" cy="2384053"/>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latin typeface="Courier New" panose="02070309020205020404" pitchFamily="49" charset="0"/>
                <a:ea typeface="HG Mincho Light J"/>
                <a:cs typeface="Courier New" panose="02070309020205020404" pitchFamily="49" charset="0"/>
              </a:rPr>
              <a:t>p</a:t>
            </a:r>
            <a:r>
              <a:rPr lang="pl-PL" dirty="0" err="1">
                <a:latin typeface="Courier New" panose="02070309020205020404" pitchFamily="49" charset="0"/>
                <a:ea typeface="HG Mincho Light J"/>
                <a:cs typeface="Courier New" panose="02070309020205020404" pitchFamily="49" charset="0"/>
              </a:rPr>
              <a:t>stree</a:t>
            </a:r>
            <a:r>
              <a:rPr lang="pl-PL" dirty="0">
                <a:ea typeface="HG Mincho Light J"/>
                <a:cs typeface="Tahoma" pitchFamily="34" charset="0"/>
              </a:rPr>
              <a:t> </a:t>
            </a:r>
            <a:r>
              <a:rPr lang="pl-PL" dirty="0" err="1">
                <a:ea typeface="HG Mincho Light J"/>
                <a:cs typeface="Tahoma" pitchFamily="34" charset="0"/>
              </a:rPr>
              <a:t>shows</a:t>
            </a:r>
            <a:r>
              <a:rPr lang="pl-PL" dirty="0">
                <a:ea typeface="HG Mincho Light J"/>
                <a:cs typeface="Tahoma" pitchFamily="34" charset="0"/>
              </a:rPr>
              <a:t> </a:t>
            </a:r>
            <a:r>
              <a:rPr lang="pl-PL" dirty="0" err="1">
                <a:ea typeface="HG Mincho Light J"/>
                <a:cs typeface="Tahoma" pitchFamily="34" charset="0"/>
              </a:rPr>
              <a:t>only</a:t>
            </a:r>
            <a:r>
              <a:rPr lang="pl-PL" dirty="0">
                <a:ea typeface="HG Mincho Light J"/>
                <a:cs typeface="Tahoma" pitchFamily="34" charset="0"/>
              </a:rPr>
              <a:t> </a:t>
            </a:r>
            <a:r>
              <a:rPr lang="pl-PL" dirty="0" err="1">
                <a:ea typeface="HG Mincho Light J"/>
                <a:cs typeface="Tahoma" pitchFamily="34" charset="0"/>
              </a:rPr>
              <a:t>processes</a:t>
            </a:r>
            <a:r>
              <a:rPr lang="pl-PL" dirty="0">
                <a:ea typeface="HG Mincho Light J"/>
                <a:cs typeface="Tahoma" pitchFamily="34" charset="0"/>
              </a:rPr>
              <a:t> on the </a:t>
            </a:r>
            <a:r>
              <a:rPr lang="pl-PL" dirty="0" err="1">
                <a:ea typeface="HG Mincho Light J"/>
                <a:cs typeface="Tahoma" pitchFamily="34" charset="0"/>
              </a:rPr>
              <a:t>current</a:t>
            </a:r>
            <a:r>
              <a:rPr lang="pl-PL" dirty="0">
                <a:ea typeface="HG Mincho Light J"/>
                <a:cs typeface="Tahoma" pitchFamily="34" charset="0"/>
              </a:rPr>
              <a:t> </a:t>
            </a:r>
            <a:r>
              <a:rPr lang="pl-PL" dirty="0" err="1">
                <a:ea typeface="HG Mincho Light J"/>
                <a:cs typeface="Tahoma" pitchFamily="34" charset="0"/>
              </a:rPr>
              <a:t>node</a:t>
            </a:r>
            <a:r>
              <a:rPr lang="pl-PL" dirty="0">
                <a:ea typeface="HG Mincho Light J"/>
                <a:cs typeface="Tahoma" pitchFamily="34" charset="0"/>
              </a:rPr>
              <a:t> (login1, </a:t>
            </a:r>
            <a:r>
              <a:rPr lang="pl-PL" dirty="0" err="1">
                <a:ea typeface="HG Mincho Light J"/>
                <a:cs typeface="Tahoma" pitchFamily="34" charset="0"/>
              </a:rPr>
              <a:t>or</a:t>
            </a:r>
            <a:r>
              <a:rPr lang="pl-PL" dirty="0">
                <a:ea typeface="HG Mincho Light J"/>
                <a:cs typeface="Tahoma" pitchFamily="34" charset="0"/>
              </a:rPr>
              <a:t> login2 </a:t>
            </a:r>
            <a:r>
              <a:rPr lang="pl-PL" dirty="0" err="1">
                <a:ea typeface="HG Mincho Light J"/>
                <a:cs typeface="Tahoma" pitchFamily="34" charset="0"/>
              </a:rPr>
              <a:t>or</a:t>
            </a:r>
            <a:r>
              <a:rPr lang="pl-PL" dirty="0">
                <a:ea typeface="HG Mincho Light J"/>
                <a:cs typeface="Tahoma" pitchFamily="34" charset="0"/>
              </a:rPr>
              <a:t> NX </a:t>
            </a:r>
            <a:r>
              <a:rPr lang="pl-PL" dirty="0" err="1">
                <a:ea typeface="HG Mincho Light J"/>
                <a:cs typeface="Tahoma" pitchFamily="34" charset="0"/>
              </a:rPr>
              <a:t>or</a:t>
            </a:r>
            <a:r>
              <a:rPr lang="pl-PL" dirty="0">
                <a:ea typeface="HG Mincho Light J"/>
                <a:cs typeface="Tahoma" pitchFamily="34" charset="0"/>
              </a:rPr>
              <a:t> </a:t>
            </a:r>
            <a:r>
              <a:rPr lang="pl-PL" dirty="0" err="1">
                <a:ea typeface="HG Mincho Light J"/>
                <a:cs typeface="Tahoma" pitchFamily="34" charset="0"/>
              </a:rPr>
              <a:t>compute</a:t>
            </a:r>
            <a:r>
              <a:rPr lang="pl-PL" dirty="0">
                <a:ea typeface="HG Mincho Light J"/>
                <a:cs typeface="Tahoma" pitchFamily="34" charset="0"/>
              </a:rPr>
              <a:t> </a:t>
            </a:r>
            <a:r>
              <a:rPr lang="pl-PL" dirty="0" err="1">
                <a:ea typeface="HG Mincho Light J"/>
                <a:cs typeface="Tahoma" pitchFamily="34" charset="0"/>
              </a:rPr>
              <a:t>node</a:t>
            </a:r>
            <a:r>
              <a:rPr lang="pl-PL" dirty="0">
                <a:ea typeface="HG Mincho Light J"/>
                <a:cs typeface="Tahoma" pitchFamily="34" charset="0"/>
              </a:rPr>
              <a:t>)</a:t>
            </a:r>
            <a:endParaRPr lang="en-US" dirty="0">
              <a:ea typeface="HG Mincho Light J"/>
              <a:cs typeface="Tahoma" pitchFamily="34" charset="0"/>
            </a:endParaRPr>
          </a:p>
          <a:p>
            <a:endParaRPr lang="en-US" dirty="0"/>
          </a:p>
        </p:txBody>
      </p:sp>
    </p:spTree>
    <p:extLst>
      <p:ext uri="{BB962C8B-B14F-4D97-AF65-F5344CB8AC3E}">
        <p14:creationId xmlns:p14="http://schemas.microsoft.com/office/powerpoint/2010/main" val="41199457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Most </a:t>
            </a:r>
            <a:r>
              <a:rPr lang="nl-BE" dirty="0" err="1">
                <a:solidFill>
                  <a:schemeClr val="tx1"/>
                </a:solidFill>
              </a:rPr>
              <a:t>popular</a:t>
            </a:r>
            <a:r>
              <a:rPr lang="nl-BE" dirty="0">
                <a:solidFill>
                  <a:schemeClr val="tx1"/>
                </a:solidFill>
              </a:rPr>
              <a:t> shells</a:t>
            </a:r>
          </a:p>
        </p:txBody>
      </p:sp>
      <p:sp>
        <p:nvSpPr>
          <p:cNvPr id="3" name="Content Placeholder 2"/>
          <p:cNvSpPr>
            <a:spLocks noGrp="1"/>
          </p:cNvSpPr>
          <p:nvPr>
            <p:ph idx="1"/>
          </p:nvPr>
        </p:nvSpPr>
        <p:spPr>
          <a:xfrm>
            <a:off x="1775520" y="1340768"/>
            <a:ext cx="7920000" cy="4678362"/>
          </a:xfrm>
        </p:spPr>
        <p:txBody>
          <a:bodyPr/>
          <a:lstStyle/>
          <a:p>
            <a:r>
              <a:rPr lang="en-US" dirty="0"/>
              <a:t>There are several types of shells for Linux.</a:t>
            </a:r>
          </a:p>
          <a:p>
            <a:r>
              <a:rPr lang="en-US" dirty="0"/>
              <a:t>Check it with </a:t>
            </a:r>
            <a:br>
              <a:rPr lang="en-US" dirty="0"/>
            </a:br>
            <a:r>
              <a:rPr lang="en-US" b="1" dirty="0">
                <a:latin typeface="Courier New" pitchFamily="49" charset="0"/>
                <a:cs typeface="Courier New" pitchFamily="49" charset="0"/>
              </a:rPr>
              <a:t>$ echo $SHELL</a:t>
            </a:r>
            <a:r>
              <a:rPr lang="en-US" dirty="0"/>
              <a:t> </a:t>
            </a:r>
          </a:p>
          <a:p>
            <a:endParaRPr lang="en-US" b="1" dirty="0"/>
          </a:p>
          <a:p>
            <a:pPr marL="0" indent="0">
              <a:buNone/>
            </a:pPr>
            <a:endParaRPr lang="nl-BE" dirty="0"/>
          </a:p>
        </p:txBody>
      </p:sp>
      <p:graphicFrame>
        <p:nvGraphicFramePr>
          <p:cNvPr id="4" name="Table 3"/>
          <p:cNvGraphicFramePr>
            <a:graphicFrameLocks noGrp="1"/>
          </p:cNvGraphicFramePr>
          <p:nvPr/>
        </p:nvGraphicFramePr>
        <p:xfrm>
          <a:off x="2207569" y="2607777"/>
          <a:ext cx="6480720" cy="3906029"/>
        </p:xfrm>
        <a:graphic>
          <a:graphicData uri="http://schemas.openxmlformats.org/drawingml/2006/table">
            <a:tbl>
              <a:tblPr firstRow="1" bandRow="1">
                <a:tableStyleId>{D7AC3CCA-C797-4891-BE02-D94E43425B78}</a:tableStyleId>
              </a:tblPr>
              <a:tblGrid>
                <a:gridCol w="943794">
                  <a:extLst>
                    <a:ext uri="{9D8B030D-6E8A-4147-A177-3AD203B41FA5}">
                      <a16:colId xmlns:a16="http://schemas.microsoft.com/office/drawing/2014/main" val="20000"/>
                    </a:ext>
                  </a:extLst>
                </a:gridCol>
                <a:gridCol w="1069634">
                  <a:extLst>
                    <a:ext uri="{9D8B030D-6E8A-4147-A177-3AD203B41FA5}">
                      <a16:colId xmlns:a16="http://schemas.microsoft.com/office/drawing/2014/main" val="20001"/>
                    </a:ext>
                  </a:extLst>
                </a:gridCol>
                <a:gridCol w="1761749">
                  <a:extLst>
                    <a:ext uri="{9D8B030D-6E8A-4147-A177-3AD203B41FA5}">
                      <a16:colId xmlns:a16="http://schemas.microsoft.com/office/drawing/2014/main" val="20002"/>
                    </a:ext>
                  </a:extLst>
                </a:gridCol>
                <a:gridCol w="2705543">
                  <a:extLst>
                    <a:ext uri="{9D8B030D-6E8A-4147-A177-3AD203B41FA5}">
                      <a16:colId xmlns:a16="http://schemas.microsoft.com/office/drawing/2014/main" val="20003"/>
                    </a:ext>
                  </a:extLst>
                </a:gridCol>
              </a:tblGrid>
              <a:tr h="431309">
                <a:tc>
                  <a:txBody>
                    <a:bodyPr/>
                    <a:lstStyle/>
                    <a:p>
                      <a:r>
                        <a:rPr lang="nl-BE" dirty="0"/>
                        <a:t>Shell</a:t>
                      </a:r>
                    </a:p>
                  </a:txBody>
                  <a:tcPr/>
                </a:tc>
                <a:tc>
                  <a:txBody>
                    <a:bodyPr/>
                    <a:lstStyle/>
                    <a:p>
                      <a:r>
                        <a:rPr lang="nl-BE" dirty="0"/>
                        <a:t>Prompt</a:t>
                      </a:r>
                    </a:p>
                  </a:txBody>
                  <a:tcPr/>
                </a:tc>
                <a:tc>
                  <a:txBody>
                    <a:bodyPr/>
                    <a:lstStyle/>
                    <a:p>
                      <a:r>
                        <a:rPr lang="nl-BE" dirty="0"/>
                        <a:t>Name</a:t>
                      </a:r>
                    </a:p>
                  </a:txBody>
                  <a:tcPr/>
                </a:tc>
                <a:tc>
                  <a:txBody>
                    <a:bodyPr/>
                    <a:lstStyle/>
                    <a:p>
                      <a:r>
                        <a:rPr lang="nl-BE" dirty="0" err="1"/>
                        <a:t>Note</a:t>
                      </a:r>
                      <a:endParaRPr lang="nl-BE" dirty="0"/>
                    </a:p>
                  </a:txBody>
                  <a:tcPr/>
                </a:tc>
                <a:extLst>
                  <a:ext uri="{0D108BD9-81ED-4DB2-BD59-A6C34878D82A}">
                    <a16:rowId xmlns:a16="http://schemas.microsoft.com/office/drawing/2014/main" val="10000"/>
                  </a:ext>
                </a:extLst>
              </a:tr>
              <a:tr h="607326">
                <a:tc>
                  <a:txBody>
                    <a:bodyPr/>
                    <a:lstStyle/>
                    <a:p>
                      <a:r>
                        <a:rPr lang="nl-BE" dirty="0"/>
                        <a:t>sh</a:t>
                      </a:r>
                    </a:p>
                  </a:txBody>
                  <a:tcPr/>
                </a:tc>
                <a:tc>
                  <a:txBody>
                    <a:bodyPr/>
                    <a:lstStyle/>
                    <a:p>
                      <a:r>
                        <a:rPr lang="nl-BE" b="1" dirty="0"/>
                        <a:t>$</a:t>
                      </a:r>
                    </a:p>
                  </a:txBody>
                  <a:tcPr/>
                </a:tc>
                <a:tc>
                  <a:txBody>
                    <a:bodyPr/>
                    <a:lstStyle/>
                    <a:p>
                      <a:r>
                        <a:rPr lang="nl-BE" dirty="0" err="1"/>
                        <a:t>Bourne</a:t>
                      </a:r>
                      <a:r>
                        <a:rPr lang="nl-BE" dirty="0"/>
                        <a:t> Shell</a:t>
                      </a:r>
                    </a:p>
                  </a:txBody>
                  <a:tcPr/>
                </a:tc>
                <a:tc>
                  <a:txBody>
                    <a:bodyPr/>
                    <a:lstStyle/>
                    <a:p>
                      <a:r>
                        <a:rPr lang="en-US" dirty="0"/>
                        <a:t>Default on some Unix systems </a:t>
                      </a:r>
                      <a:endParaRPr lang="nl-BE" dirty="0"/>
                    </a:p>
                  </a:txBody>
                  <a:tcPr/>
                </a:tc>
                <a:extLst>
                  <a:ext uri="{0D108BD9-81ED-4DB2-BD59-A6C34878D82A}">
                    <a16:rowId xmlns:a16="http://schemas.microsoft.com/office/drawing/2014/main" val="10001"/>
                  </a:ext>
                </a:extLst>
              </a:tr>
              <a:tr h="1127892">
                <a:tc>
                  <a:txBody>
                    <a:bodyPr/>
                    <a:lstStyle/>
                    <a:p>
                      <a:r>
                        <a:rPr lang="nl-BE" dirty="0" err="1"/>
                        <a:t>bash</a:t>
                      </a:r>
                      <a:endParaRPr lang="nl-BE" dirty="0"/>
                    </a:p>
                  </a:txBody>
                  <a:tcPr/>
                </a:tc>
                <a:tc>
                  <a:txBody>
                    <a:bodyPr/>
                    <a:lstStyle/>
                    <a:p>
                      <a:r>
                        <a:rPr lang="nl-BE" b="1" dirty="0"/>
                        <a:t>$</a:t>
                      </a:r>
                    </a:p>
                  </a:txBody>
                  <a:tcPr/>
                </a:tc>
                <a:tc>
                  <a:txBody>
                    <a:bodyPr/>
                    <a:lstStyle/>
                    <a:p>
                      <a:r>
                        <a:rPr lang="nl-BE" dirty="0" err="1"/>
                        <a:t>Bourne</a:t>
                      </a:r>
                      <a:r>
                        <a:rPr lang="nl-BE" dirty="0"/>
                        <a:t> </a:t>
                      </a:r>
                      <a:r>
                        <a:rPr lang="nl-BE" dirty="0" err="1"/>
                        <a:t>Again</a:t>
                      </a:r>
                      <a:r>
                        <a:rPr lang="nl-BE" dirty="0"/>
                        <a:t> Shell</a:t>
                      </a:r>
                    </a:p>
                  </a:txBody>
                  <a:tcPr/>
                </a:tc>
                <a:tc>
                  <a:txBody>
                    <a:bodyPr/>
                    <a:lstStyle/>
                    <a:p>
                      <a:r>
                        <a:rPr lang="en-US" dirty="0"/>
                        <a:t>Enhanced replacement for the Bourne shell Default on most Linux and Mac OS X systems</a:t>
                      </a:r>
                      <a:endParaRPr lang="nl-BE" dirty="0"/>
                    </a:p>
                  </a:txBody>
                  <a:tcPr/>
                </a:tc>
                <a:extLst>
                  <a:ext uri="{0D108BD9-81ED-4DB2-BD59-A6C34878D82A}">
                    <a16:rowId xmlns:a16="http://schemas.microsoft.com/office/drawing/2014/main" val="10002"/>
                  </a:ext>
                </a:extLst>
              </a:tr>
              <a:tr h="607326">
                <a:tc>
                  <a:txBody>
                    <a:bodyPr/>
                    <a:lstStyle/>
                    <a:p>
                      <a:r>
                        <a:rPr lang="nl-BE" dirty="0" err="1"/>
                        <a:t>csh</a:t>
                      </a:r>
                      <a:endParaRPr lang="nl-BE" dirty="0"/>
                    </a:p>
                  </a:txBody>
                  <a:tcPr/>
                </a:tc>
                <a:tc>
                  <a:txBody>
                    <a:bodyPr/>
                    <a:lstStyle/>
                    <a:p>
                      <a:r>
                        <a:rPr lang="nl-BE" b="1" dirty="0"/>
                        <a:t>%</a:t>
                      </a:r>
                    </a:p>
                  </a:txBody>
                  <a:tcPr/>
                </a:tc>
                <a:tc>
                  <a:txBody>
                    <a:bodyPr/>
                    <a:lstStyle/>
                    <a:p>
                      <a:r>
                        <a:rPr lang="nl-BE" dirty="0"/>
                        <a:t>C Shell</a:t>
                      </a:r>
                    </a:p>
                  </a:txBody>
                  <a:tcPr/>
                </a:tc>
                <a:tc>
                  <a:txBody>
                    <a:bodyPr/>
                    <a:lstStyle/>
                    <a:p>
                      <a:r>
                        <a:rPr lang="en-US" dirty="0"/>
                        <a:t>Default on many BSD systems </a:t>
                      </a:r>
                    </a:p>
                  </a:txBody>
                  <a:tcPr/>
                </a:tc>
                <a:extLst>
                  <a:ext uri="{0D108BD9-81ED-4DB2-BD59-A6C34878D82A}">
                    <a16:rowId xmlns:a16="http://schemas.microsoft.com/office/drawing/2014/main" val="10003"/>
                  </a:ext>
                </a:extLst>
              </a:tr>
              <a:tr h="607326">
                <a:tc>
                  <a:txBody>
                    <a:bodyPr/>
                    <a:lstStyle/>
                    <a:p>
                      <a:r>
                        <a:rPr lang="nl-BE" dirty="0" err="1"/>
                        <a:t>tcsh</a:t>
                      </a:r>
                      <a:endParaRPr lang="nl-BE" dirty="0"/>
                    </a:p>
                  </a:txBody>
                  <a:tcPr/>
                </a:tc>
                <a:tc>
                  <a:txBody>
                    <a:bodyPr/>
                    <a:lstStyle/>
                    <a:p>
                      <a:r>
                        <a:rPr lang="nl-BE" b="1" dirty="0"/>
                        <a:t>&gt;</a:t>
                      </a:r>
                    </a:p>
                  </a:txBody>
                  <a:tcPr/>
                </a:tc>
                <a:tc>
                  <a:txBody>
                    <a:bodyPr/>
                    <a:lstStyle/>
                    <a:p>
                      <a:r>
                        <a:rPr lang="nl-BE" dirty="0"/>
                        <a:t>TC Shell</a:t>
                      </a:r>
                    </a:p>
                  </a:txBody>
                  <a:tcPr/>
                </a:tc>
                <a:tc>
                  <a:txBody>
                    <a:bodyPr/>
                    <a:lstStyle/>
                    <a:p>
                      <a:r>
                        <a:rPr lang="en-US" dirty="0"/>
                        <a:t>Enhanced replacement for the C shell 	</a:t>
                      </a:r>
                    </a:p>
                  </a:txBody>
                  <a:tcPr/>
                </a:tc>
                <a:extLst>
                  <a:ext uri="{0D108BD9-81ED-4DB2-BD59-A6C34878D82A}">
                    <a16:rowId xmlns:a16="http://schemas.microsoft.com/office/drawing/2014/main" val="10004"/>
                  </a:ext>
                </a:extLst>
              </a:tr>
              <a:tr h="347044">
                <a:tc>
                  <a:txBody>
                    <a:bodyPr/>
                    <a:lstStyle/>
                    <a:p>
                      <a:r>
                        <a:rPr lang="nl-BE" dirty="0" err="1"/>
                        <a:t>ksh</a:t>
                      </a:r>
                      <a:endParaRPr lang="nl-BE" dirty="0"/>
                    </a:p>
                  </a:txBody>
                  <a:tcPr/>
                </a:tc>
                <a:tc>
                  <a:txBody>
                    <a:bodyPr/>
                    <a:lstStyle/>
                    <a:p>
                      <a:r>
                        <a:rPr lang="nl-BE" b="1" dirty="0"/>
                        <a:t>$</a:t>
                      </a:r>
                    </a:p>
                  </a:txBody>
                  <a:tcPr/>
                </a:tc>
                <a:tc>
                  <a:txBody>
                    <a:bodyPr/>
                    <a:lstStyle/>
                    <a:p>
                      <a:r>
                        <a:rPr lang="nl-BE" dirty="0"/>
                        <a:t>Korn Shell</a:t>
                      </a:r>
                    </a:p>
                  </a:txBody>
                  <a:tcPr/>
                </a:tc>
                <a:tc>
                  <a:txBody>
                    <a:bodyPr/>
                    <a:lstStyle/>
                    <a:p>
                      <a:r>
                        <a:rPr lang="en-US" dirty="0"/>
                        <a:t>Default on AIX systems </a:t>
                      </a:r>
                    </a:p>
                  </a:txBody>
                  <a:tcPr/>
                </a:tc>
                <a:extLst>
                  <a:ext uri="{0D108BD9-81ED-4DB2-BD59-A6C34878D82A}">
                    <a16:rowId xmlns:a16="http://schemas.microsoft.com/office/drawing/2014/main" val="10005"/>
                  </a:ext>
                </a:extLst>
              </a:tr>
            </a:tbl>
          </a:graphicData>
        </a:graphic>
      </p:graphicFrame>
      <p:sp>
        <p:nvSpPr>
          <p:cNvPr id="5" name="Slide Number Placeholder 4"/>
          <p:cNvSpPr>
            <a:spLocks noGrp="1"/>
          </p:cNvSpPr>
          <p:nvPr>
            <p:ph type="sldNum" sz="quarter" idx="12"/>
          </p:nvPr>
        </p:nvSpPr>
        <p:spPr/>
        <p:txBody>
          <a:bodyPr/>
          <a:lstStyle/>
          <a:p>
            <a:fld id="{78CD8E6A-08C9-49B9-A7D5-27A98AD8C28F}" type="slidenum">
              <a:rPr lang="nl-NL" smtClean="0"/>
              <a:pPr/>
              <a:t>76</a:t>
            </a:fld>
            <a:endParaRPr lang="nl-NL"/>
          </a:p>
        </p:txBody>
      </p:sp>
    </p:spTree>
    <p:extLst>
      <p:ext uri="{BB962C8B-B14F-4D97-AF65-F5344CB8AC3E}">
        <p14:creationId xmlns:p14="http://schemas.microsoft.com/office/powerpoint/2010/main" val="26783772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8334000" cy="512696"/>
          </a:xfrm>
        </p:spPr>
        <p:txBody>
          <a:bodyPr>
            <a:normAutofit fontScale="90000"/>
          </a:bodyPr>
          <a:lstStyle/>
          <a:p>
            <a:r>
              <a:rPr lang="pl-PL" dirty="0" err="1">
                <a:solidFill>
                  <a:schemeClr val="tx1"/>
                </a:solidFill>
              </a:rPr>
              <a:t>Starting</a:t>
            </a:r>
            <a:r>
              <a:rPr lang="pl-PL" dirty="0">
                <a:solidFill>
                  <a:schemeClr val="tx1"/>
                </a:solidFill>
              </a:rPr>
              <a:t> </a:t>
            </a:r>
            <a:r>
              <a:rPr lang="pl-PL" dirty="0" err="1">
                <a:solidFill>
                  <a:schemeClr val="tx1"/>
                </a:solidFill>
              </a:rPr>
              <a:t>shells</a:t>
            </a:r>
            <a:endParaRPr lang="nl-BE" dirty="0">
              <a:solidFill>
                <a:schemeClr val="tx1"/>
              </a:solidFill>
            </a:endParaRPr>
          </a:p>
        </p:txBody>
      </p:sp>
      <p:sp>
        <p:nvSpPr>
          <p:cNvPr id="3" name="Content Placeholder 2"/>
          <p:cNvSpPr>
            <a:spLocks noGrp="1"/>
          </p:cNvSpPr>
          <p:nvPr>
            <p:ph idx="1"/>
          </p:nvPr>
        </p:nvSpPr>
        <p:spPr>
          <a:xfrm>
            <a:off x="389106" y="950810"/>
            <a:ext cx="11566188" cy="5097191"/>
          </a:xfrm>
        </p:spPr>
        <p:txBody>
          <a:bodyPr/>
          <a:lstStyle/>
          <a:p>
            <a:r>
              <a:rPr lang="en-US" altLang="en-US" sz="2600" dirty="0"/>
              <a:t>In practice, users seldom need to start a shell manually. Whenever someone logs in, or opens a terminal, a shell is started automatically. </a:t>
            </a:r>
            <a:endParaRPr lang="pl-PL" altLang="en-US" sz="2600" dirty="0"/>
          </a:p>
          <a:p>
            <a:r>
              <a:rPr lang="en-US" altLang="en-US" sz="2600" dirty="0"/>
              <a:t>You can start a different shell, or another instance of the same shell. Because the shell is "just another" program, new shells can be launched from an existing shell.</a:t>
            </a:r>
            <a:endParaRPr lang="pl-PL" altLang="en-US" sz="2600" dirty="0"/>
          </a:p>
          <a:p>
            <a:r>
              <a:rPr lang="en-US" altLang="en-US" sz="2600" dirty="0"/>
              <a:t>The new shell is referred to as a </a:t>
            </a:r>
            <a:r>
              <a:rPr lang="en-US" altLang="en-US" sz="2600" b="1" dirty="0"/>
              <a:t>subshell</a:t>
            </a:r>
            <a:r>
              <a:rPr lang="en-US" altLang="en-US" sz="2600" dirty="0"/>
              <a:t> of the original shell. When the subshell is exited, control is returned to the original shell.</a:t>
            </a:r>
          </a:p>
          <a:p>
            <a:r>
              <a:rPr lang="en-US" altLang="en-US" sz="2600" dirty="0"/>
              <a:t>Subshell inherits all variables/context from the parent shell.</a:t>
            </a:r>
          </a:p>
          <a:p>
            <a:r>
              <a:rPr lang="en-US" altLang="en-US" sz="2600" dirty="0"/>
              <a:t>If you quit the subshell, its context will purge.</a:t>
            </a:r>
            <a:endParaRPr lang="pl-PL" altLang="en-US" sz="2600" dirty="0"/>
          </a:p>
          <a:p>
            <a:r>
              <a:rPr lang="en-US" altLang="en-US" sz="2600" dirty="0"/>
              <a:t>The apparent differences between the subshell and the parent shell are minimal, and care must be taken to keep track of which shell you are in. </a:t>
            </a:r>
          </a:p>
          <a:p>
            <a:pPr marL="0" indent="0">
              <a:buNone/>
            </a:pPr>
            <a:endParaRPr lang="en-US" altLang="en-US" sz="2600" dirty="0"/>
          </a:p>
          <a:p>
            <a:endParaRPr lang="nl-BE" sz="2600" dirty="0"/>
          </a:p>
          <a:p>
            <a:endParaRPr lang="nl-BE" sz="2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77</a:t>
            </a:fld>
            <a:endParaRPr lang="nl-NL"/>
          </a:p>
        </p:txBody>
      </p:sp>
    </p:spTree>
    <p:extLst>
      <p:ext uri="{BB962C8B-B14F-4D97-AF65-F5344CB8AC3E}">
        <p14:creationId xmlns:p14="http://schemas.microsoft.com/office/powerpoint/2010/main" val="2507243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Return/Exit Code</a:t>
            </a:r>
            <a:endParaRPr lang="nl-BE" dirty="0">
              <a:solidFill>
                <a:schemeClr val="tx1"/>
              </a:solidFill>
            </a:endParaRPr>
          </a:p>
        </p:txBody>
      </p:sp>
      <p:sp>
        <p:nvSpPr>
          <p:cNvPr id="3" name="Content Placeholder 2"/>
          <p:cNvSpPr>
            <a:spLocks noGrp="1"/>
          </p:cNvSpPr>
          <p:nvPr>
            <p:ph idx="1"/>
          </p:nvPr>
        </p:nvSpPr>
        <p:spPr>
          <a:xfrm>
            <a:off x="447472" y="1349999"/>
            <a:ext cx="10220528" cy="4428000"/>
          </a:xfrm>
        </p:spPr>
        <p:txBody>
          <a:bodyPr/>
          <a:lstStyle/>
          <a:p>
            <a:pPr>
              <a:buFont typeface="Arial" charset="0"/>
              <a:buChar char="•"/>
              <a:defRPr/>
            </a:pPr>
            <a:r>
              <a:rPr lang="en-US" altLang="en-US" sz="1900" dirty="0"/>
              <a:t>Shell commands are</a:t>
            </a:r>
            <a:r>
              <a:rPr lang="en-US" altLang="en-US" sz="1900" b="1" dirty="0"/>
              <a:t> </a:t>
            </a:r>
            <a:r>
              <a:rPr lang="en-US" altLang="en-US" sz="1900" b="1" dirty="0">
                <a:solidFill>
                  <a:srgbClr val="FF0000"/>
                </a:solidFill>
              </a:rPr>
              <a:t>CASE SENSITIVE!</a:t>
            </a:r>
          </a:p>
          <a:p>
            <a:pPr>
              <a:buFont typeface="Arial" charset="0"/>
              <a:buChar char="•"/>
              <a:defRPr/>
            </a:pPr>
            <a:r>
              <a:rPr lang="en-US" sz="1900" dirty="0"/>
              <a:t>Upon exiting, every command returns an integer to its parent called a return value. </a:t>
            </a:r>
          </a:p>
          <a:p>
            <a:pPr>
              <a:buFont typeface="Arial" charset="0"/>
              <a:buChar char="•"/>
              <a:defRPr/>
            </a:pPr>
            <a:r>
              <a:rPr lang="en-US" sz="1900" dirty="0"/>
              <a:t>The shell variable $? expands to the return value of previously executed command</a:t>
            </a:r>
            <a:r>
              <a:rPr lang="pl-PL" sz="1900" dirty="0"/>
              <a:t> (</a:t>
            </a:r>
            <a:r>
              <a:rPr lang="pl-PL" sz="1900" dirty="0" err="1"/>
              <a:t>e.g</a:t>
            </a:r>
            <a:r>
              <a:rPr lang="pl-PL" sz="1900" dirty="0"/>
              <a:t>. 0 </a:t>
            </a:r>
            <a:r>
              <a:rPr lang="pl-PL" sz="1900" dirty="0" err="1"/>
              <a:t>when</a:t>
            </a:r>
            <a:r>
              <a:rPr lang="pl-PL" sz="1900" dirty="0"/>
              <a:t> </a:t>
            </a:r>
            <a:r>
              <a:rPr lang="pl-PL" sz="1900" dirty="0" err="1"/>
              <a:t>success</a:t>
            </a:r>
            <a:r>
              <a:rPr lang="pl-PL" sz="1900" dirty="0"/>
              <a:t>)</a:t>
            </a:r>
            <a:r>
              <a:rPr lang="en-US" sz="1900" dirty="0"/>
              <a:t>. </a:t>
            </a:r>
            <a:endParaRPr lang="pl-PL" sz="1900" dirty="0"/>
          </a:p>
          <a:p>
            <a:pPr marL="360000" lvl="1" indent="0">
              <a:buNone/>
              <a:defRPr/>
            </a:pPr>
            <a:r>
              <a:rPr lang="pl-PL" sz="1900" dirty="0" err="1"/>
              <a:t>compare</a:t>
            </a:r>
            <a:r>
              <a:rPr lang="pl-PL" sz="1900" dirty="0"/>
              <a:t>:</a:t>
            </a:r>
          </a:p>
          <a:p>
            <a:pPr marL="360000" lvl="1" indent="0">
              <a:buNone/>
              <a:defRPr/>
            </a:pPr>
            <a:r>
              <a:rPr lang="pl-PL" altLang="en-US" sz="1900" dirty="0" err="1">
                <a:latin typeface="Courier New" panose="02070309020205020404" pitchFamily="49" charset="0"/>
                <a:cs typeface="Courier New" panose="02070309020205020404" pitchFamily="49" charset="0"/>
              </a:rPr>
              <a:t>pwd</a:t>
            </a:r>
            <a:endParaRPr lang="pl-PL" altLang="en-US" sz="1900" dirty="0">
              <a:latin typeface="Courier New" panose="02070309020205020404" pitchFamily="49" charset="0"/>
              <a:cs typeface="Courier New" panose="02070309020205020404" pitchFamily="49" charset="0"/>
            </a:endParaRPr>
          </a:p>
          <a:p>
            <a:pPr marL="360000" lvl="1" indent="0">
              <a:buNone/>
              <a:defRPr/>
            </a:pPr>
            <a:r>
              <a:rPr lang="pl-PL" altLang="en-US" sz="1900" dirty="0">
                <a:latin typeface="Courier New" panose="02070309020205020404" pitchFamily="49" charset="0"/>
                <a:cs typeface="Courier New" panose="02070309020205020404" pitchFamily="49" charset="0"/>
              </a:rPr>
              <a:t>echo $?</a:t>
            </a:r>
          </a:p>
          <a:p>
            <a:pPr marL="360000" lvl="1" indent="0">
              <a:buNone/>
              <a:defRPr/>
            </a:pPr>
            <a:r>
              <a:rPr lang="pl-PL" altLang="en-US" sz="1900" dirty="0"/>
              <a:t>with</a:t>
            </a:r>
          </a:p>
          <a:p>
            <a:pPr marL="360000" lvl="1" indent="0">
              <a:buNone/>
              <a:defRPr/>
            </a:pPr>
            <a:r>
              <a:rPr lang="pl-PL" altLang="en-US" sz="1900" dirty="0" err="1">
                <a:latin typeface="Courier New" panose="02070309020205020404" pitchFamily="49" charset="0"/>
                <a:cs typeface="Courier New" panose="02070309020205020404" pitchFamily="49" charset="0"/>
              </a:rPr>
              <a:t>pwwd</a:t>
            </a:r>
            <a:r>
              <a:rPr lang="pl-PL" altLang="en-US" sz="1900" dirty="0"/>
              <a:t> (</a:t>
            </a:r>
            <a:r>
              <a:rPr lang="pl-PL" altLang="en-US" sz="1900" dirty="0" err="1"/>
              <a:t>does</a:t>
            </a:r>
            <a:r>
              <a:rPr lang="pl-PL" altLang="en-US" sz="1900" dirty="0"/>
              <a:t> not </a:t>
            </a:r>
            <a:r>
              <a:rPr lang="pl-PL" altLang="en-US" sz="1900" dirty="0" err="1"/>
              <a:t>exist</a:t>
            </a:r>
            <a:r>
              <a:rPr lang="pl-PL" altLang="en-US" sz="1900" dirty="0"/>
              <a:t>, </a:t>
            </a:r>
            <a:r>
              <a:rPr lang="pl-PL" altLang="en-US" sz="1900" dirty="0" err="1"/>
              <a:t>mistyped</a:t>
            </a:r>
            <a:r>
              <a:rPr lang="pl-PL" altLang="en-US" sz="1900" dirty="0"/>
              <a:t>)</a:t>
            </a:r>
          </a:p>
          <a:p>
            <a:pPr marL="360000" lvl="1" indent="0">
              <a:buNone/>
              <a:defRPr/>
            </a:pPr>
            <a:r>
              <a:rPr lang="pl-PL" altLang="en-US" sz="1900" dirty="0">
                <a:latin typeface="Courier New" panose="02070309020205020404" pitchFamily="49" charset="0"/>
                <a:cs typeface="Courier New" panose="02070309020205020404" pitchFamily="49" charset="0"/>
              </a:rPr>
              <a:t>echo $?</a:t>
            </a:r>
          </a:p>
          <a:p>
            <a:pPr>
              <a:buFont typeface="Arial" charset="0"/>
              <a:buChar char="•"/>
              <a:defRPr/>
            </a:pPr>
            <a:endParaRPr lang="en-US" altLang="en-US" sz="1900" dirty="0"/>
          </a:p>
          <a:p>
            <a:pPr>
              <a:buFont typeface="Arial" charset="0"/>
              <a:buChar char="•"/>
              <a:defRPr/>
            </a:pPr>
            <a:endParaRPr lang="pl-PL" sz="1900" dirty="0"/>
          </a:p>
          <a:p>
            <a:pPr lvl="1">
              <a:buFont typeface="Arial" charset="0"/>
              <a:buChar char="•"/>
              <a:defRPr/>
            </a:pPr>
            <a:endParaRPr lang="en-US" sz="1900" dirty="0"/>
          </a:p>
          <a:p>
            <a:endParaRPr lang="nl-BE" sz="1900" dirty="0"/>
          </a:p>
          <a:p>
            <a:endParaRPr lang="nl-BE"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78</a:t>
            </a:fld>
            <a:endParaRPr lang="nl-NL"/>
          </a:p>
        </p:txBody>
      </p:sp>
      <p:pic>
        <p:nvPicPr>
          <p:cNvPr id="5" name="Picture 4"/>
          <p:cNvPicPr>
            <a:picLocks noChangeAspect="1"/>
          </p:cNvPicPr>
          <p:nvPr/>
        </p:nvPicPr>
        <p:blipFill rotWithShape="1">
          <a:blip r:embed="rId2"/>
          <a:srcRect l="-33" t="2" r="48257" b="47896"/>
          <a:stretch/>
        </p:blipFill>
        <p:spPr>
          <a:xfrm>
            <a:off x="5945154" y="3183184"/>
            <a:ext cx="4680000" cy="2851773"/>
          </a:xfrm>
          <a:prstGeom prst="rect">
            <a:avLst/>
          </a:prstGeom>
        </p:spPr>
      </p:pic>
    </p:spTree>
    <p:extLst>
      <p:ext uri="{BB962C8B-B14F-4D97-AF65-F5344CB8AC3E}">
        <p14:creationId xmlns:p14="http://schemas.microsoft.com/office/powerpoint/2010/main" val="33817892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AND &amp;&amp;</a:t>
            </a:r>
            <a:endParaRPr lang="nl-BE" dirty="0">
              <a:solidFill>
                <a:schemeClr val="tx1"/>
              </a:solidFill>
            </a:endParaRPr>
          </a:p>
        </p:txBody>
      </p:sp>
      <p:sp>
        <p:nvSpPr>
          <p:cNvPr id="3" name="Content Placeholder 2"/>
          <p:cNvSpPr>
            <a:spLocks noGrp="1"/>
          </p:cNvSpPr>
          <p:nvPr>
            <p:ph idx="1"/>
          </p:nvPr>
        </p:nvSpPr>
        <p:spPr>
          <a:xfrm>
            <a:off x="2064000" y="1349999"/>
            <a:ext cx="8604000" cy="4428000"/>
          </a:xfrm>
        </p:spPr>
        <p:txBody>
          <a:bodyPr/>
          <a:lstStyle/>
          <a:p>
            <a:pPr>
              <a:buFont typeface="Arial" charset="0"/>
              <a:buChar char="•"/>
              <a:defRPr/>
            </a:pPr>
            <a:r>
              <a:rPr lang="en-US" sz="1900" dirty="0"/>
              <a:t>Multiple commands can be separated with a </a:t>
            </a:r>
            <a:r>
              <a:rPr lang="en-US" sz="1900" b="1" dirty="0"/>
              <a:t>;</a:t>
            </a:r>
            <a:endParaRPr lang="pl-PL" sz="1900" dirty="0"/>
          </a:p>
          <a:p>
            <a:pPr marL="360000" lvl="1" indent="0">
              <a:buNone/>
              <a:defRPr/>
            </a:pPr>
            <a:r>
              <a:rPr lang="pl-PL" sz="1900" dirty="0" err="1"/>
              <a:t>e.g</a:t>
            </a:r>
            <a:r>
              <a:rPr lang="pl-PL" sz="1900" dirty="0"/>
              <a:t>. </a:t>
            </a:r>
            <a:r>
              <a:rPr lang="pl-PL" sz="1900" dirty="0">
                <a:latin typeface="Courier New" panose="02070309020205020404" pitchFamily="49" charset="0"/>
                <a:cs typeface="Courier New" panose="02070309020205020404" pitchFamily="49" charset="0"/>
              </a:rPr>
              <a:t>cd $</a:t>
            </a:r>
            <a:r>
              <a:rPr lang="pl-PL" sz="1900" dirty="0" err="1">
                <a:latin typeface="Courier New" panose="02070309020205020404" pitchFamily="49" charset="0"/>
                <a:cs typeface="Courier New" panose="02070309020205020404" pitchFamily="49" charset="0"/>
              </a:rPr>
              <a:t>VSC_HOME;pwd</a:t>
            </a:r>
            <a:r>
              <a:rPr lang="en-US" sz="1900" dirty="0">
                <a:latin typeface="Courier New" panose="02070309020205020404" pitchFamily="49" charset="0"/>
                <a:cs typeface="Courier New" panose="02070309020205020404" pitchFamily="49" charset="0"/>
              </a:rPr>
              <a:t> </a:t>
            </a:r>
          </a:p>
          <a:p>
            <a:pPr>
              <a:buFont typeface="Arial" charset="0"/>
              <a:buChar char="•"/>
              <a:defRPr/>
            </a:pPr>
            <a:r>
              <a:rPr lang="en-US" sz="1900" b="1" dirty="0"/>
              <a:t>&amp;&amp;</a:t>
            </a:r>
            <a:r>
              <a:rPr lang="en-US" sz="1900" dirty="0"/>
              <a:t> and </a:t>
            </a:r>
            <a:r>
              <a:rPr lang="en-US" sz="1900" b="1" dirty="0"/>
              <a:t>||</a:t>
            </a:r>
            <a:r>
              <a:rPr lang="en-US" sz="1900" dirty="0"/>
              <a:t> conditionally separate multiple commands. </a:t>
            </a:r>
          </a:p>
          <a:p>
            <a:pPr>
              <a:buFont typeface="Arial" charset="0"/>
              <a:buChar char="•"/>
              <a:defRPr/>
            </a:pPr>
            <a:r>
              <a:rPr lang="en-US" altLang="en-US" sz="1900" dirty="0"/>
              <a:t>When commands are conditionally joined, the first will always execute. The second command may execute or not, depending on the return value of the first command. </a:t>
            </a:r>
          </a:p>
          <a:p>
            <a:pPr>
              <a:buFont typeface="Arial" charset="0"/>
              <a:buChar char="•"/>
              <a:defRPr/>
            </a:pPr>
            <a:r>
              <a:rPr lang="en-US" altLang="en-US" sz="1900" dirty="0"/>
              <a:t>For example, a user may want to create a directory, and then move a new file into that directory. If the creation of the directory fails, then there is no reason to move the file. The two commands can be coupled as follows</a:t>
            </a:r>
            <a:r>
              <a:rPr lang="pl-PL" altLang="en-US" sz="1900" dirty="0"/>
              <a:t>:</a:t>
            </a:r>
          </a:p>
          <a:p>
            <a:pPr lvl="1">
              <a:buFont typeface="Arial" charset="0"/>
              <a:buChar char="•"/>
              <a:defRPr/>
            </a:pPr>
            <a:r>
              <a:rPr lang="pl-PL" altLang="en-US" sz="1600" dirty="0">
                <a:latin typeface="Courier"/>
              </a:rPr>
              <a:t>echo </a:t>
            </a:r>
            <a:r>
              <a:rPr lang="en-US" altLang="en-US" sz="1600" dirty="0">
                <a:latin typeface="Courier"/>
              </a:rPr>
              <a:t>“</a:t>
            </a:r>
            <a:r>
              <a:rPr lang="pl-PL" altLang="en-US" sz="1600" dirty="0">
                <a:latin typeface="Courier"/>
              </a:rPr>
              <a:t>one </a:t>
            </a:r>
            <a:r>
              <a:rPr lang="pl-PL" altLang="en-US" sz="1600" dirty="0" err="1">
                <a:latin typeface="Courier"/>
              </a:rPr>
              <a:t>two</a:t>
            </a:r>
            <a:r>
              <a:rPr lang="pl-PL" altLang="en-US" sz="1600" dirty="0">
                <a:latin typeface="Courier"/>
              </a:rPr>
              <a:t> </a:t>
            </a:r>
            <a:r>
              <a:rPr lang="pl-PL" altLang="en-US" sz="1600" dirty="0" err="1">
                <a:latin typeface="Courier"/>
              </a:rPr>
              <a:t>three</a:t>
            </a:r>
            <a:r>
              <a:rPr lang="pl-PL" altLang="en-US" sz="1600" dirty="0">
                <a:latin typeface="Courier"/>
              </a:rPr>
              <a:t> </a:t>
            </a:r>
            <a:r>
              <a:rPr lang="pl-PL" altLang="en-US" sz="1600" dirty="0" err="1">
                <a:latin typeface="Courier"/>
              </a:rPr>
              <a:t>four</a:t>
            </a:r>
            <a:r>
              <a:rPr lang="pl-PL" altLang="en-US" sz="1600" dirty="0">
                <a:latin typeface="Courier"/>
              </a:rPr>
              <a:t> five” &gt; numbers.txt; </a:t>
            </a:r>
          </a:p>
          <a:p>
            <a:pPr lvl="1">
              <a:buFont typeface="Arial" charset="0"/>
              <a:buChar char="•"/>
              <a:defRPr/>
            </a:pPr>
            <a:r>
              <a:rPr lang="pl-PL" altLang="en-US" sz="1600" dirty="0" err="1">
                <a:latin typeface="Courier"/>
              </a:rPr>
              <a:t>mkdir</a:t>
            </a:r>
            <a:r>
              <a:rPr lang="pl-PL" altLang="en-US" sz="1600" dirty="0">
                <a:latin typeface="Courier"/>
              </a:rPr>
              <a:t> </a:t>
            </a:r>
            <a:r>
              <a:rPr lang="en-US" altLang="en-US" sz="1600" dirty="0">
                <a:latin typeface="Courier"/>
              </a:rPr>
              <a:t>$VSC_DATA</a:t>
            </a:r>
            <a:r>
              <a:rPr lang="pl-PL" altLang="en-US" sz="1600" dirty="0">
                <a:latin typeface="Courier"/>
              </a:rPr>
              <a:t>/my-</a:t>
            </a:r>
            <a:r>
              <a:rPr lang="pl-PL" altLang="en-US" sz="1600" dirty="0" err="1">
                <a:latin typeface="Courier"/>
              </a:rPr>
              <a:t>dir</a:t>
            </a:r>
            <a:r>
              <a:rPr lang="pl-PL" altLang="en-US" sz="1600" dirty="0">
                <a:latin typeface="Courier"/>
              </a:rPr>
              <a:t> &amp;&amp; mv numbers.txt </a:t>
            </a:r>
            <a:r>
              <a:rPr lang="en-US" altLang="en-US" sz="1600" dirty="0">
                <a:latin typeface="Courier"/>
              </a:rPr>
              <a:t>$VSC_DATA</a:t>
            </a:r>
            <a:r>
              <a:rPr lang="pl-PL" altLang="en-US" sz="1600" dirty="0">
                <a:latin typeface="Courier"/>
              </a:rPr>
              <a:t>/my-</a:t>
            </a:r>
            <a:r>
              <a:rPr lang="pl-PL" altLang="en-US" sz="1600" dirty="0" err="1">
                <a:latin typeface="Courier"/>
              </a:rPr>
              <a:t>dir</a:t>
            </a:r>
            <a:endParaRPr lang="en-US" altLang="en-US" sz="1600" dirty="0">
              <a:latin typeface="Courier"/>
            </a:endParaRPr>
          </a:p>
          <a:p>
            <a:pPr>
              <a:buFont typeface="Arial" charset="0"/>
              <a:buChar char="•"/>
              <a:defRPr/>
            </a:pPr>
            <a:endParaRPr lang="pl-PL" sz="1900" dirty="0"/>
          </a:p>
          <a:p>
            <a:pPr>
              <a:buFont typeface="Arial" charset="0"/>
              <a:buChar char="•"/>
              <a:defRPr/>
            </a:pPr>
            <a:endParaRPr lang="en-US" altLang="en-US" sz="1900" dirty="0"/>
          </a:p>
          <a:p>
            <a:pPr>
              <a:buFont typeface="Arial" charset="0"/>
              <a:buChar char="•"/>
              <a:defRPr/>
            </a:pPr>
            <a:endParaRPr lang="pl-PL" sz="1900" dirty="0"/>
          </a:p>
          <a:p>
            <a:pPr lvl="1">
              <a:buFont typeface="Arial" charset="0"/>
              <a:buChar char="•"/>
              <a:defRPr/>
            </a:pPr>
            <a:endParaRPr lang="en-US" sz="1900" dirty="0"/>
          </a:p>
          <a:p>
            <a:endParaRPr lang="nl-BE" sz="1900" dirty="0"/>
          </a:p>
          <a:p>
            <a:endParaRPr lang="nl-BE"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79</a:t>
            </a:fld>
            <a:endParaRPr lang="nl-NL"/>
          </a:p>
        </p:txBody>
      </p:sp>
    </p:spTree>
    <p:extLst>
      <p:ext uri="{BB962C8B-B14F-4D97-AF65-F5344CB8AC3E}">
        <p14:creationId xmlns:p14="http://schemas.microsoft.com/office/powerpoint/2010/main" val="310143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45969" y="1080000"/>
            <a:ext cx="8064896" cy="5629052"/>
          </a:xfrm>
          <a:prstGeom prst="rect">
            <a:avLst/>
          </a:prstGeom>
        </p:spPr>
      </p:pic>
      <p:sp>
        <p:nvSpPr>
          <p:cNvPr id="4" name="Titel 3"/>
          <p:cNvSpPr>
            <a:spLocks noGrp="1"/>
          </p:cNvSpPr>
          <p:nvPr>
            <p:ph type="title"/>
          </p:nvPr>
        </p:nvSpPr>
        <p:spPr>
          <a:xfrm>
            <a:off x="973200" y="0"/>
            <a:ext cx="10515600" cy="1325563"/>
          </a:xfrm>
        </p:spPr>
        <p:txBody>
          <a:bodyPr/>
          <a:lstStyle/>
          <a:p>
            <a:r>
              <a:rPr lang="pl-PL" altLang="en-US" dirty="0">
                <a:solidFill>
                  <a:schemeClr val="tx1"/>
                </a:solidFill>
              </a:rPr>
              <a:t>System </a:t>
            </a:r>
            <a:r>
              <a:rPr lang="pl-PL" altLang="en-US" dirty="0" err="1">
                <a:solidFill>
                  <a:schemeClr val="tx1"/>
                </a:solidFill>
              </a:rPr>
              <a:t>tools</a:t>
            </a:r>
            <a:r>
              <a:rPr lang="nl-BE" altLang="en-US" dirty="0">
                <a:solidFill>
                  <a:schemeClr val="tx1"/>
                </a:solidFill>
              </a:rPr>
              <a:t> – proper display</a:t>
            </a:r>
            <a:endParaRPr lang="en-US" altLang="en-US" dirty="0">
              <a:solidFill>
                <a:schemeClr val="tx1"/>
              </a:solidFill>
            </a:endParaRPr>
          </a:p>
        </p:txBody>
      </p:sp>
      <p:sp>
        <p:nvSpPr>
          <p:cNvPr id="8" name="Ovaal 7"/>
          <p:cNvSpPr/>
          <p:nvPr/>
        </p:nvSpPr>
        <p:spPr>
          <a:xfrm>
            <a:off x="5978972" y="4590256"/>
            <a:ext cx="504056"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103554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OR ||</a:t>
            </a:r>
            <a:endParaRPr lang="nl-BE" dirty="0">
              <a:solidFill>
                <a:schemeClr val="tx1"/>
              </a:solidFill>
            </a:endParaRPr>
          </a:p>
        </p:txBody>
      </p:sp>
      <p:sp>
        <p:nvSpPr>
          <p:cNvPr id="3" name="Content Placeholder 2"/>
          <p:cNvSpPr>
            <a:spLocks noGrp="1"/>
          </p:cNvSpPr>
          <p:nvPr>
            <p:ph idx="1"/>
          </p:nvPr>
        </p:nvSpPr>
        <p:spPr/>
        <p:txBody>
          <a:bodyPr/>
          <a:lstStyle/>
          <a:p>
            <a:pPr>
              <a:buFont typeface="Arial" charset="0"/>
              <a:buChar char="•"/>
              <a:defRPr/>
            </a:pPr>
            <a:r>
              <a:rPr lang="en-US" altLang="en-US" sz="2000" dirty="0"/>
              <a:t>Similarly, multiple commands can be combined with </a:t>
            </a:r>
            <a:r>
              <a:rPr lang="en-US" altLang="en-US" sz="2000" b="1" dirty="0"/>
              <a:t>||</a:t>
            </a:r>
            <a:r>
              <a:rPr lang="en-US" altLang="en-US" sz="2000" dirty="0"/>
              <a:t>. </a:t>
            </a:r>
          </a:p>
          <a:p>
            <a:pPr>
              <a:buFont typeface="Arial" charset="0"/>
              <a:buChar char="•"/>
              <a:defRPr/>
            </a:pPr>
            <a:r>
              <a:rPr lang="en-US" altLang="en-US" sz="2000" dirty="0"/>
              <a:t>In this case, </a:t>
            </a:r>
            <a:r>
              <a:rPr lang="en-US" altLang="en-US" sz="2000" b="1" dirty="0"/>
              <a:t>bash</a:t>
            </a:r>
            <a:r>
              <a:rPr lang="en-US" altLang="en-US" sz="2000" dirty="0"/>
              <a:t> will execute the second command only if the first command "fails" (has a non zero return value). This is similar to the "or" operator found in programming languages. </a:t>
            </a:r>
          </a:p>
          <a:p>
            <a:pPr>
              <a:buFont typeface="Arial" charset="0"/>
              <a:buChar char="•"/>
              <a:defRPr/>
            </a:pPr>
            <a:r>
              <a:rPr lang="en-US" altLang="en-US" sz="2000" dirty="0"/>
              <a:t>E.g., </a:t>
            </a:r>
            <a:r>
              <a:rPr lang="pl-PL" altLang="en-US" sz="2000" dirty="0"/>
              <a:t>we </a:t>
            </a:r>
            <a:r>
              <a:rPr lang="en-US" altLang="en-US" sz="2000" dirty="0"/>
              <a:t>attempt to change the permissions on a file. If the command fails, a message to that effect is echoed to the screen. </a:t>
            </a:r>
          </a:p>
          <a:p>
            <a:pPr lvl="1">
              <a:buFont typeface="Arial" charset="0"/>
              <a:buChar char="•"/>
              <a:defRPr/>
            </a:pPr>
            <a:r>
              <a:rPr lang="pl-PL" altLang="en-US" sz="2000" dirty="0" err="1">
                <a:latin typeface="Courier"/>
              </a:rPr>
              <a:t>chmod</a:t>
            </a:r>
            <a:r>
              <a:rPr lang="pl-PL" altLang="en-US" sz="2000" dirty="0">
                <a:latin typeface="Courier"/>
              </a:rPr>
              <a:t> </a:t>
            </a:r>
            <a:r>
              <a:rPr lang="pl-PL" altLang="en-US" sz="2000">
                <a:latin typeface="Courier"/>
              </a:rPr>
              <a:t>600 </a:t>
            </a:r>
            <a:r>
              <a:rPr lang="en-US" altLang="en-US" sz="2000">
                <a:latin typeface="Courier"/>
              </a:rPr>
              <a:t>$</a:t>
            </a:r>
            <a:r>
              <a:rPr lang="en-US" altLang="en-US" sz="2000" dirty="0">
                <a:latin typeface="Courier"/>
              </a:rPr>
              <a:t>VSC_DATA</a:t>
            </a:r>
            <a:r>
              <a:rPr lang="pl-PL" altLang="en-US" sz="2000" dirty="0">
                <a:latin typeface="Courier"/>
              </a:rPr>
              <a:t>/my-</a:t>
            </a:r>
            <a:r>
              <a:rPr lang="pl-PL" altLang="en-US" sz="2000" dirty="0" err="1">
                <a:latin typeface="Courier"/>
              </a:rPr>
              <a:t>dir</a:t>
            </a:r>
            <a:r>
              <a:rPr lang="pl-PL" altLang="en-US" sz="2000" dirty="0">
                <a:latin typeface="Courier"/>
              </a:rPr>
              <a:t>/numbers.txt || echo </a:t>
            </a:r>
            <a:r>
              <a:rPr lang="en-US" altLang="en-US" sz="2000" dirty="0">
                <a:latin typeface="Courier"/>
              </a:rPr>
              <a:t>“</a:t>
            </a:r>
            <a:r>
              <a:rPr lang="pl-PL" altLang="en-US" sz="2000" dirty="0" err="1">
                <a:latin typeface="Courier"/>
              </a:rPr>
              <a:t>chmod</a:t>
            </a:r>
            <a:r>
              <a:rPr lang="pl-PL" altLang="en-US" sz="2000" dirty="0">
                <a:latin typeface="Courier"/>
              </a:rPr>
              <a:t> </a:t>
            </a:r>
            <a:r>
              <a:rPr lang="pl-PL" altLang="en-US" sz="2000" dirty="0" err="1">
                <a:latin typeface="Courier"/>
              </a:rPr>
              <a:t>failed</a:t>
            </a:r>
            <a:r>
              <a:rPr lang="pl-PL" altLang="en-US" sz="2000" dirty="0">
                <a:latin typeface="Courier"/>
              </a:rPr>
              <a:t>”</a:t>
            </a:r>
          </a:p>
          <a:p>
            <a:pPr>
              <a:buFont typeface="Arial" charset="0"/>
              <a:buChar char="•"/>
              <a:defRPr/>
            </a:pPr>
            <a:r>
              <a:rPr lang="en-US" altLang="en-US" sz="2000" dirty="0"/>
              <a:t>In the first case, the </a:t>
            </a:r>
            <a:r>
              <a:rPr lang="en-US" altLang="en-US" sz="2000" b="1" dirty="0" err="1"/>
              <a:t>chmod</a:t>
            </a:r>
            <a:r>
              <a:rPr lang="en-US" altLang="en-US" sz="2000" dirty="0"/>
              <a:t> command succeeded, and no message was echoed. In the second case, the </a:t>
            </a:r>
            <a:r>
              <a:rPr lang="en-US" altLang="en-US" sz="2000" b="1" dirty="0" err="1"/>
              <a:t>chmod</a:t>
            </a:r>
            <a:r>
              <a:rPr lang="en-US" altLang="en-US" sz="2000" dirty="0"/>
              <a:t> command failed (because the file didn't exist), and the "</a:t>
            </a:r>
            <a:r>
              <a:rPr lang="en-US" altLang="en-US" sz="2000" dirty="0" err="1"/>
              <a:t>chmod</a:t>
            </a:r>
            <a:r>
              <a:rPr lang="en-US" altLang="en-US" sz="2000" dirty="0"/>
              <a:t> failed" message was echoed (in addition to </a:t>
            </a:r>
            <a:r>
              <a:rPr lang="en-US" altLang="en-US" sz="2000" b="1" dirty="0" err="1"/>
              <a:t>chmod</a:t>
            </a:r>
            <a:r>
              <a:rPr lang="en-US" altLang="en-US" sz="2000" dirty="0" err="1"/>
              <a:t>'s</a:t>
            </a:r>
            <a:r>
              <a:rPr lang="en-US" altLang="en-US" sz="2000" dirty="0"/>
              <a:t> standard error message). </a:t>
            </a:r>
          </a:p>
          <a:p>
            <a:pPr>
              <a:buFont typeface="Arial" charset="0"/>
              <a:buChar char="•"/>
              <a:defRPr/>
            </a:pPr>
            <a:endParaRPr lang="pl-PL" sz="2000" dirty="0"/>
          </a:p>
          <a:p>
            <a:pPr>
              <a:buFont typeface="Arial" charset="0"/>
              <a:buChar char="•"/>
              <a:defRPr/>
            </a:pPr>
            <a:endParaRPr lang="en-US" altLang="en-US" sz="2200" dirty="0"/>
          </a:p>
          <a:p>
            <a:pPr>
              <a:buFont typeface="Arial" charset="0"/>
              <a:buChar char="•"/>
              <a:defRPr/>
            </a:pPr>
            <a:endParaRPr lang="pl-PL" sz="2000" dirty="0"/>
          </a:p>
          <a:p>
            <a:pPr lvl="1">
              <a:buFont typeface="Arial" charset="0"/>
              <a:buChar char="•"/>
              <a:defRPr/>
            </a:pPr>
            <a:endParaRPr lang="en-US" sz="2000" dirty="0"/>
          </a:p>
          <a:p>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80</a:t>
            </a:fld>
            <a:endParaRPr lang="nl-NL"/>
          </a:p>
        </p:txBody>
      </p:sp>
    </p:spTree>
    <p:extLst>
      <p:ext uri="{BB962C8B-B14F-4D97-AF65-F5344CB8AC3E}">
        <p14:creationId xmlns:p14="http://schemas.microsoft.com/office/powerpoint/2010/main" val="2334233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a:t>
            </a:r>
            <a:r>
              <a:rPr lang="pl-PL" dirty="0" err="1">
                <a:solidFill>
                  <a:schemeClr val="tx1"/>
                </a:solidFill>
              </a:rPr>
              <a:t>scape</a:t>
            </a:r>
            <a:r>
              <a:rPr lang="pl-PL" dirty="0">
                <a:solidFill>
                  <a:schemeClr val="tx1"/>
                </a:solidFill>
              </a:rPr>
              <a:t> </a:t>
            </a:r>
            <a:r>
              <a:rPr lang="pl-PL" dirty="0" err="1">
                <a:solidFill>
                  <a:schemeClr val="tx1"/>
                </a:solidFill>
              </a:rPr>
              <a:t>character</a:t>
            </a:r>
            <a:endParaRPr lang="nl-BE" dirty="0">
              <a:solidFill>
                <a:schemeClr val="tx1"/>
              </a:solidFill>
            </a:endParaRPr>
          </a:p>
        </p:txBody>
      </p:sp>
      <p:sp>
        <p:nvSpPr>
          <p:cNvPr id="3" name="Content Placeholder 2"/>
          <p:cNvSpPr>
            <a:spLocks noGrp="1"/>
          </p:cNvSpPr>
          <p:nvPr>
            <p:ph idx="1"/>
          </p:nvPr>
        </p:nvSpPr>
        <p:spPr>
          <a:xfrm>
            <a:off x="2064000" y="1349999"/>
            <a:ext cx="8568400" cy="4428000"/>
          </a:xfrm>
        </p:spPr>
        <p:txBody>
          <a:bodyPr/>
          <a:lstStyle/>
          <a:p>
            <a:pPr>
              <a:tabLst>
                <a:tab pos="1254125" algn="l"/>
              </a:tabLst>
              <a:defRPr/>
            </a:pPr>
            <a:r>
              <a:rPr lang="en-US" altLang="en-US" sz="2000" dirty="0"/>
              <a:t>", $, `, and \ are still interpreted by the shell, even when they're in double quotes. </a:t>
            </a:r>
            <a:endParaRPr lang="pl-PL" altLang="en-US" sz="2000" dirty="0"/>
          </a:p>
          <a:p>
            <a:pPr>
              <a:tabLst>
                <a:tab pos="1254125" algn="l"/>
              </a:tabLst>
              <a:defRPr/>
            </a:pPr>
            <a:r>
              <a:rPr lang="en-US" altLang="en-US" sz="2000" dirty="0"/>
              <a:t>The backslash (\) character is used to mark these special characters so that they are not interpreted by the shell, but passed on to the command being run (for example, echo)</a:t>
            </a:r>
            <a:endParaRPr lang="pl-PL" altLang="en-US" sz="2000" dirty="0"/>
          </a:p>
          <a:p>
            <a:pPr>
              <a:tabLst>
                <a:tab pos="1254125" algn="l"/>
              </a:tabLst>
              <a:defRPr/>
            </a:pPr>
            <a:r>
              <a:rPr lang="pl-PL" altLang="en-US" sz="2000" dirty="0" err="1"/>
              <a:t>E.g</a:t>
            </a:r>
            <a:r>
              <a:rPr lang="pl-PL" altLang="en-US" sz="2000" dirty="0"/>
              <a:t>. to</a:t>
            </a:r>
            <a:r>
              <a:rPr lang="en-US" altLang="en-US" sz="2000" dirty="0"/>
              <a:t> output the string: (Assuming that the value of </a:t>
            </a:r>
            <a:r>
              <a:rPr lang="en-US" altLang="en-US" sz="2000" dirty="0">
                <a:latin typeface="Arial Unicode MS" panose="020B0604020202020204" pitchFamily="34" charset="-128"/>
              </a:rPr>
              <a:t>$X</a:t>
            </a:r>
            <a:r>
              <a:rPr lang="en-US" altLang="en-US" sz="2000" dirty="0"/>
              <a:t> is 5):</a:t>
            </a:r>
            <a:endParaRPr lang="en-US" altLang="en-US" sz="2000" dirty="0">
              <a:latin typeface="Arial Unicode MS" panose="020B0604020202020204" pitchFamily="34" charset="-128"/>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few spaces are</a:t>
            </a:r>
            <a:r>
              <a:rPr lang="pl-PL" altLang="en-US" sz="2000" dirty="0">
                <a:solidFill>
                  <a:schemeClr val="tx2"/>
                </a:solidFill>
                <a:latin typeface="Courier"/>
              </a:rPr>
              <a:t>  </a:t>
            </a:r>
            <a:r>
              <a:rPr lang="en-US" altLang="en-US" sz="2000" dirty="0">
                <a:solidFill>
                  <a:schemeClr val="tx2"/>
                </a:solidFill>
                <a:latin typeface="Courier"/>
              </a:rPr>
              <a:t> and dollar is $. $X is 5. </a:t>
            </a:r>
          </a:p>
          <a:p>
            <a:pPr marL="0" indent="0" eaLnBrk="0" fontAlgn="base" hangingPunct="0">
              <a:spcBef>
                <a:spcPct val="0"/>
              </a:spcBef>
              <a:spcAft>
                <a:spcPct val="0"/>
              </a:spcAft>
              <a:buNone/>
              <a:tabLst>
                <a:tab pos="1254125" algn="l"/>
              </a:tabLst>
            </a:pPr>
            <a:r>
              <a:rPr lang="en-US" altLang="en-US" sz="2000" dirty="0"/>
              <a:t>we would have to write:</a:t>
            </a: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 echo "A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 echo "A few spaces are</a:t>
            </a:r>
            <a:r>
              <a:rPr lang="pl-PL" altLang="en-US" sz="2000" dirty="0">
                <a:solidFill>
                  <a:schemeClr val="tx2"/>
                </a:solidFill>
                <a:latin typeface="Courier"/>
              </a:rPr>
              <a:t>   </a:t>
            </a:r>
            <a:r>
              <a:rPr lang="en-US" altLang="en-US" sz="2000" dirty="0">
                <a:solidFill>
                  <a:schemeClr val="tx2"/>
                </a:solidFill>
                <a:latin typeface="Courier"/>
              </a:rPr>
              <a:t>; dollar is \$. \$X is ${X}."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few spaces are</a:t>
            </a:r>
            <a:r>
              <a:rPr lang="pl-PL" altLang="en-US" sz="2000" dirty="0">
                <a:solidFill>
                  <a:schemeClr val="tx2"/>
                </a:solidFill>
                <a:latin typeface="Courier"/>
              </a:rPr>
              <a:t>  </a:t>
            </a:r>
            <a:r>
              <a:rPr lang="en-US" altLang="en-US" sz="2000" dirty="0">
                <a:solidFill>
                  <a:schemeClr val="tx2"/>
                </a:solidFill>
                <a:latin typeface="Courier"/>
              </a:rPr>
              <a:t> ; dollar is $. $X is 5. </a:t>
            </a:r>
          </a:p>
          <a:p>
            <a:pPr>
              <a:buFont typeface="Arial" charset="0"/>
              <a:buChar char="•"/>
              <a:defRPr/>
            </a:pPr>
            <a:endParaRPr lang="en-US" altLang="en-US" sz="2000" dirty="0">
              <a:latin typeface="Courier"/>
            </a:endParaRPr>
          </a:p>
          <a:p>
            <a:pPr>
              <a:buFont typeface="Arial" charset="0"/>
              <a:buChar char="•"/>
              <a:defRPr/>
            </a:pPr>
            <a:endParaRPr lang="pl-PL" sz="2000" dirty="0"/>
          </a:p>
          <a:p>
            <a:pPr lvl="1">
              <a:buFont typeface="Arial" charset="0"/>
              <a:buChar char="•"/>
              <a:defRPr/>
            </a:pPr>
            <a:endParaRPr lang="en-US" sz="2000" dirty="0"/>
          </a:p>
          <a:p>
            <a:endParaRPr lang="nl-BE" sz="2000" dirty="0"/>
          </a:p>
          <a:p>
            <a:endParaRPr lang="nl-BE"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81</a:t>
            </a:fld>
            <a:endParaRPr lang="nl-NL"/>
          </a:p>
        </p:txBody>
      </p:sp>
    </p:spTree>
    <p:extLst>
      <p:ext uri="{BB962C8B-B14F-4D97-AF65-F5344CB8AC3E}">
        <p14:creationId xmlns:p14="http://schemas.microsoft.com/office/powerpoint/2010/main" val="919335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a:t>
            </a:r>
            <a:r>
              <a:rPr lang="pl-PL" dirty="0" err="1">
                <a:solidFill>
                  <a:schemeClr val="tx1"/>
                </a:solidFill>
              </a:rPr>
              <a:t>scape</a:t>
            </a:r>
            <a:r>
              <a:rPr lang="pl-PL" dirty="0">
                <a:solidFill>
                  <a:schemeClr val="tx1"/>
                </a:solidFill>
              </a:rPr>
              <a:t> </a:t>
            </a:r>
            <a:r>
              <a:rPr lang="pl-PL" dirty="0" err="1">
                <a:solidFill>
                  <a:schemeClr val="tx1"/>
                </a:solidFill>
              </a:rPr>
              <a:t>character</a:t>
            </a:r>
            <a:endParaRPr lang="nl-BE" dirty="0">
              <a:solidFill>
                <a:schemeClr val="tx1"/>
              </a:solidFill>
            </a:endParaRPr>
          </a:p>
        </p:txBody>
      </p:sp>
      <p:sp>
        <p:nvSpPr>
          <p:cNvPr id="3" name="Content Placeholder 2"/>
          <p:cNvSpPr>
            <a:spLocks noGrp="1"/>
          </p:cNvSpPr>
          <p:nvPr>
            <p:ph idx="1"/>
          </p:nvPr>
        </p:nvSpPr>
        <p:spPr>
          <a:xfrm>
            <a:off x="2064000" y="1349999"/>
            <a:ext cx="8568400" cy="4428000"/>
          </a:xfrm>
        </p:spPr>
        <p:txBody>
          <a:bodyPr/>
          <a:lstStyle/>
          <a:p>
            <a:pPr>
              <a:tabLst>
                <a:tab pos="1254125" algn="l"/>
              </a:tabLst>
              <a:defRPr/>
            </a:pPr>
            <a:r>
              <a:rPr lang="en-US" altLang="en-US" sz="2000" dirty="0"/>
              <a:t>$ is used for interpreting variable which has some </a:t>
            </a:r>
            <a:r>
              <a:rPr lang="en-US" altLang="en-US" sz="2000" dirty="0" err="1"/>
              <a:t>valu</a:t>
            </a:r>
            <a:r>
              <a:rPr lang="pl-PL" altLang="en-US" sz="2000" dirty="0"/>
              <a:t>e</a:t>
            </a:r>
            <a:r>
              <a:rPr lang="en-US" altLang="en-US" sz="2000" dirty="0"/>
              <a:t> assigned</a:t>
            </a:r>
          </a:p>
          <a:p>
            <a:pPr>
              <a:tabLst>
                <a:tab pos="1254125" algn="l"/>
              </a:tabLst>
              <a:defRPr/>
            </a:pPr>
            <a:endParaRPr lang="en-US" altLang="en-US" sz="2000" dirty="0"/>
          </a:p>
          <a:p>
            <a:pPr>
              <a:tabLst>
                <a:tab pos="1254125" algn="l"/>
              </a:tabLst>
              <a:defRPr/>
            </a:pPr>
            <a:r>
              <a:rPr lang="en-US" altLang="en-US" sz="2000" dirty="0"/>
              <a:t>You can define a variable locally in the shell, e.g.</a:t>
            </a:r>
            <a:br>
              <a:rPr lang="en-US" altLang="en-US" sz="2000" dirty="0"/>
            </a:br>
            <a:r>
              <a:rPr lang="en-US" altLang="en-US" sz="2000" dirty="0">
                <a:latin typeface="Courier New" panose="02070309020205020404" pitchFamily="49" charset="0"/>
                <a:cs typeface="Courier New" panose="02070309020205020404" pitchFamily="49" charset="0"/>
              </a:rPr>
              <a:t>now=`date`</a:t>
            </a:r>
            <a:br>
              <a:rPr lang="en-US" altLang="en-US" sz="2000" dirty="0">
                <a:latin typeface="Courier New" panose="02070309020205020404" pitchFamily="49" charset="0"/>
                <a:cs typeface="Courier New" panose="02070309020205020404" pitchFamily="49" charset="0"/>
              </a:rPr>
            </a:br>
            <a:r>
              <a:rPr lang="en-US" altLang="en-US" sz="2000" dirty="0">
                <a:cs typeface="Courier New" panose="02070309020205020404" pitchFamily="49" charset="0"/>
              </a:rPr>
              <a:t>and use it later on in your shell/scripts:</a:t>
            </a:r>
            <a:br>
              <a:rPr lang="en-US" altLang="en-US" sz="2000" dirty="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echo “Now, the date/hour is: ${now}”</a:t>
            </a:r>
          </a:p>
          <a:p>
            <a:pPr>
              <a:tabLst>
                <a:tab pos="1254125" algn="l"/>
              </a:tabLst>
              <a:defRPr/>
            </a:pPr>
            <a:r>
              <a:rPr lang="en-US" altLang="en-US" sz="2000" dirty="0"/>
              <a:t>You can define a variable, and let subshell inherit its value</a:t>
            </a:r>
            <a:br>
              <a:rPr lang="en-US" altLang="en-US" sz="2000" dirty="0"/>
            </a:br>
            <a:r>
              <a:rPr lang="en-US" altLang="en-US" sz="2000" dirty="0">
                <a:latin typeface="Courier New" panose="02070309020205020404" pitchFamily="49" charset="0"/>
                <a:cs typeface="Courier New" panose="02070309020205020404" pitchFamily="49" charset="0"/>
              </a:rPr>
              <a:t>export now=`date`    # in parent shell</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bash                 # start the child/sub shell</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echo “Subshell: time in parent shell was: ${now}”</a:t>
            </a:r>
          </a:p>
          <a:p>
            <a:pPr>
              <a:tabLst>
                <a:tab pos="1254125" algn="l"/>
              </a:tabLst>
              <a:defRPr/>
            </a:pPr>
            <a:r>
              <a:rPr lang="en-US" altLang="en-US" sz="2000" dirty="0"/>
              <a:t>The </a:t>
            </a:r>
            <a:r>
              <a:rPr lang="en-US" altLang="en-US" sz="2000" dirty="0">
                <a:latin typeface="Courier New" panose="02070309020205020404" pitchFamily="49" charset="0"/>
                <a:cs typeface="Courier New" panose="02070309020205020404" pitchFamily="49" charset="0"/>
              </a:rPr>
              <a:t>export</a:t>
            </a:r>
            <a:r>
              <a:rPr lang="en-US" altLang="en-US" sz="2000" dirty="0"/>
              <a:t> command defines a variable in the parent and child shells</a:t>
            </a:r>
            <a:br>
              <a:rPr lang="en-US" altLang="en-US" sz="2000" dirty="0"/>
            </a:b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82</a:t>
            </a:fld>
            <a:endParaRPr lang="nl-NL"/>
          </a:p>
        </p:txBody>
      </p:sp>
    </p:spTree>
    <p:extLst>
      <p:ext uri="{BB962C8B-B14F-4D97-AF65-F5344CB8AC3E}">
        <p14:creationId xmlns:p14="http://schemas.microsoft.com/office/powerpoint/2010/main" val="418882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a:t>
            </a:r>
            <a:r>
              <a:rPr lang="pl-PL" dirty="0" err="1">
                <a:solidFill>
                  <a:schemeClr val="tx1"/>
                </a:solidFill>
              </a:rPr>
              <a:t>scape</a:t>
            </a:r>
            <a:r>
              <a:rPr lang="pl-PL" dirty="0">
                <a:solidFill>
                  <a:schemeClr val="tx1"/>
                </a:solidFill>
              </a:rPr>
              <a:t> </a:t>
            </a:r>
            <a:r>
              <a:rPr lang="pl-PL" dirty="0" err="1">
                <a:solidFill>
                  <a:schemeClr val="tx1"/>
                </a:solidFill>
              </a:rPr>
              <a:t>character</a:t>
            </a:r>
            <a:endParaRPr lang="nl-BE" dirty="0">
              <a:solidFill>
                <a:schemeClr val="tx1"/>
              </a:solidFill>
            </a:endParaRPr>
          </a:p>
        </p:txBody>
      </p:sp>
      <p:sp>
        <p:nvSpPr>
          <p:cNvPr id="3" name="Content Placeholder 2"/>
          <p:cNvSpPr>
            <a:spLocks noGrp="1"/>
          </p:cNvSpPr>
          <p:nvPr>
            <p:ph idx="1"/>
          </p:nvPr>
        </p:nvSpPr>
        <p:spPr>
          <a:xfrm>
            <a:off x="2064000" y="1350000"/>
            <a:ext cx="8568400" cy="3303137"/>
          </a:xfrm>
        </p:spPr>
        <p:txBody>
          <a:bodyPr/>
          <a:lstStyle/>
          <a:p>
            <a:pPr>
              <a:tabLst>
                <a:tab pos="1254125" algn="l"/>
              </a:tabLst>
              <a:defRPr/>
            </a:pPr>
            <a:r>
              <a:rPr lang="en-US" altLang="en-US" sz="2000" dirty="0"/>
              <a:t>When you create a file that contains space in it, e.g. </a:t>
            </a:r>
            <a:r>
              <a:rPr lang="en-US" altLang="en-US" sz="2000" dirty="0">
                <a:latin typeface="Courier New" panose="02070309020205020404" pitchFamily="49" charset="0"/>
                <a:cs typeface="Courier New" panose="02070309020205020404" pitchFamily="49" charset="0"/>
              </a:rPr>
              <a:t>touch </a:t>
            </a:r>
            <a:r>
              <a:rPr lang="pl-PL" altLang="en-US" sz="2000" dirty="0">
                <a:latin typeface="Courier New" panose="02070309020205020404" pitchFamily="49" charset="0"/>
                <a:cs typeface="Courier New" panose="02070309020205020404" pitchFamily="49" charset="0"/>
              </a:rPr>
              <a:t>”</a:t>
            </a:r>
            <a:r>
              <a:rPr lang="en-US" altLang="en-US" sz="2000" dirty="0">
                <a:latin typeface="Courier New" panose="02070309020205020404" pitchFamily="49" charset="0"/>
                <a:cs typeface="Courier New" panose="02070309020205020404" pitchFamily="49" charset="0"/>
              </a:rPr>
              <a:t>my </a:t>
            </a:r>
            <a:r>
              <a:rPr lang="pl-PL" altLang="en-US" sz="2000" dirty="0">
                <a:latin typeface="Courier New" panose="02070309020205020404" pitchFamily="49" charset="0"/>
                <a:cs typeface="Courier New" panose="02070309020205020404" pitchFamily="49" charset="0"/>
              </a:rPr>
              <a:t>file” </a:t>
            </a:r>
            <a:r>
              <a:rPr lang="pl-PL" altLang="en-US" sz="2000" dirty="0" err="1">
                <a:latin typeface="+mj-lt"/>
                <a:cs typeface="Courier New" panose="02070309020205020404" pitchFamily="49" charset="0"/>
              </a:rPr>
              <a:t>it</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is</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difficult</a:t>
            </a:r>
            <a:r>
              <a:rPr lang="pl-PL" altLang="en-US" sz="2000" dirty="0">
                <a:latin typeface="+mj-lt"/>
                <a:cs typeface="Courier New" panose="02070309020205020404" pitchFamily="49" charset="0"/>
              </a:rPr>
              <a:t> to </a:t>
            </a:r>
            <a:r>
              <a:rPr lang="pl-PL" altLang="en-US" sz="2000" dirty="0" err="1">
                <a:latin typeface="+mj-lt"/>
                <a:cs typeface="Courier New" panose="02070309020205020404" pitchFamily="49" charset="0"/>
              </a:rPr>
              <a:t>use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it</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later</a:t>
            </a:r>
            <a:endParaRPr lang="pl-PL" altLang="en-US" sz="2000" dirty="0">
              <a:latin typeface="+mj-lt"/>
              <a:cs typeface="Courier New" panose="02070309020205020404" pitchFamily="49" charset="0"/>
            </a:endParaRPr>
          </a:p>
          <a:p>
            <a:pPr lvl="1">
              <a:tabLst>
                <a:tab pos="1254125" algn="l"/>
              </a:tabLst>
              <a:defRPr/>
            </a:pPr>
            <a:r>
              <a:rPr lang="pl-PL" altLang="en-US" sz="2000" dirty="0">
                <a:latin typeface="+mj-lt"/>
                <a:cs typeface="Courier New" panose="02070309020205020404" pitchFamily="49" charset="0"/>
              </a:rPr>
              <a:t>How to </a:t>
            </a:r>
            <a:r>
              <a:rPr lang="pl-PL" altLang="en-US" sz="2000" dirty="0" err="1">
                <a:latin typeface="+mj-lt"/>
                <a:cs typeface="Courier New" panose="02070309020205020404" pitchFamily="49" charset="0"/>
              </a:rPr>
              <a:t>copy</a:t>
            </a:r>
            <a:r>
              <a:rPr lang="pl-PL" altLang="en-US" sz="2000" dirty="0">
                <a:latin typeface="+mj-lt"/>
                <a:cs typeface="Courier New" panose="02070309020205020404" pitchFamily="49" charset="0"/>
              </a:rPr>
              <a:t> the file (</a:t>
            </a:r>
            <a:r>
              <a:rPr lang="pl-PL" altLang="en-US" sz="2000" dirty="0" err="1">
                <a:latin typeface="+mj-lt"/>
                <a:cs typeface="Courier New" panose="02070309020205020404" pitchFamily="49" charset="0"/>
              </a:rPr>
              <a:t>cp</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source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destination</a:t>
            </a:r>
            <a:r>
              <a:rPr lang="pl-PL" altLang="en-US" sz="2000" dirty="0">
                <a:latin typeface="+mj-lt"/>
                <a:cs typeface="Courier New" panose="02070309020205020404" pitchFamily="49" charset="0"/>
              </a:rPr>
              <a:t>)</a:t>
            </a:r>
          </a:p>
          <a:p>
            <a:pPr lvl="1">
              <a:tabLst>
                <a:tab pos="1254125" algn="l"/>
              </a:tabLst>
              <a:defRPr/>
            </a:pPr>
            <a:r>
              <a:rPr lang="pl-PL" altLang="en-US" sz="2000" dirty="0">
                <a:latin typeface="+mj-lt"/>
                <a:cs typeface="Courier New" panose="02070309020205020404" pitchFamily="49" charset="0"/>
              </a:rPr>
              <a:t>-&gt; </a:t>
            </a:r>
            <a:r>
              <a:rPr lang="pl-PL" altLang="en-US" sz="2000" dirty="0" err="1">
                <a:latin typeface="+mj-lt"/>
                <a:cs typeface="Courier New" panose="02070309020205020404" pitchFamily="49" charset="0"/>
              </a:rPr>
              <a:t>use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escape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character</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so</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that</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space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is</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understood</a:t>
            </a:r>
            <a:r>
              <a:rPr lang="pl-PL" altLang="en-US" sz="2000" dirty="0">
                <a:latin typeface="+mj-lt"/>
                <a:cs typeface="Courier New" panose="02070309020205020404" pitchFamily="49" charset="0"/>
              </a:rPr>
              <a:t> as a part of the file and not as a separator in </a:t>
            </a:r>
            <a:r>
              <a:rPr lang="pl-PL" altLang="en-US" sz="2000" dirty="0" err="1">
                <a:latin typeface="+mj-lt"/>
                <a:cs typeface="Courier New" panose="02070309020205020404" pitchFamily="49" charset="0"/>
              </a:rPr>
              <a:t>comand</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syntax</a:t>
            </a:r>
            <a:endParaRPr lang="pl-PL" altLang="en-US" sz="2000" dirty="0">
              <a:latin typeface="+mj-lt"/>
              <a:cs typeface="Courier New" panose="02070309020205020404" pitchFamily="49" charset="0"/>
            </a:endParaRPr>
          </a:p>
          <a:p>
            <a:pPr lvl="1">
              <a:tabLst>
                <a:tab pos="1254125" algn="l"/>
              </a:tabLst>
              <a:defRPr/>
            </a:pPr>
            <a:r>
              <a:rPr lang="pl-PL" altLang="en-US" sz="2000" dirty="0" err="1">
                <a:latin typeface="Courier New" panose="02070309020205020404" pitchFamily="49" charset="0"/>
                <a:cs typeface="Courier New" panose="02070309020205020404" pitchFamily="49" charset="0"/>
              </a:rPr>
              <a:t>cp</a:t>
            </a:r>
            <a:r>
              <a:rPr lang="pl-PL" altLang="en-US" sz="2000" dirty="0">
                <a:latin typeface="Courier New" panose="02070309020205020404" pitchFamily="49" charset="0"/>
                <a:cs typeface="Courier New" panose="02070309020205020404" pitchFamily="49" charset="0"/>
              </a:rPr>
              <a:t> my\ file </a:t>
            </a:r>
            <a:r>
              <a:rPr lang="pl-PL" altLang="en-US" sz="2000" dirty="0" err="1">
                <a:latin typeface="Courier New" panose="02070309020205020404" pitchFamily="49" charset="0"/>
                <a:cs typeface="Courier New" panose="02070309020205020404" pitchFamily="49" charset="0"/>
              </a:rPr>
              <a:t>myfile</a:t>
            </a:r>
            <a:endParaRPr lang="pl-PL" altLang="en-US" sz="2000" dirty="0">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2"/>
              </a:solidFill>
              <a:latin typeface="Courier"/>
            </a:endParaRPr>
          </a:p>
          <a:p>
            <a:pPr>
              <a:buFont typeface="Arial" charset="0"/>
              <a:buChar char="•"/>
              <a:defRPr/>
            </a:pPr>
            <a:r>
              <a:rPr lang="pl-PL" altLang="en-US" sz="2000" dirty="0" err="1">
                <a:solidFill>
                  <a:srgbClr val="FF0000"/>
                </a:solidFill>
              </a:rPr>
              <a:t>Better</a:t>
            </a:r>
            <a:r>
              <a:rPr lang="pl-PL" altLang="en-US" sz="2000" dirty="0">
                <a:solidFill>
                  <a:srgbClr val="FF0000"/>
                </a:solidFill>
              </a:rPr>
              <a:t> </a:t>
            </a:r>
            <a:r>
              <a:rPr lang="pl-PL" altLang="en-US" sz="2000" dirty="0" err="1">
                <a:solidFill>
                  <a:srgbClr val="FF0000"/>
                </a:solidFill>
              </a:rPr>
              <a:t>avoid</a:t>
            </a:r>
            <a:r>
              <a:rPr lang="pl-PL" altLang="en-US" sz="2000" dirty="0">
                <a:solidFill>
                  <a:srgbClr val="FF0000"/>
                </a:solidFill>
              </a:rPr>
              <a:t> </a:t>
            </a:r>
            <a:r>
              <a:rPr lang="pl-PL" altLang="en-US" sz="2000" dirty="0" err="1">
                <a:solidFill>
                  <a:srgbClr val="FF0000"/>
                </a:solidFill>
              </a:rPr>
              <a:t>using</a:t>
            </a:r>
            <a:r>
              <a:rPr lang="pl-PL" altLang="en-US" sz="2000" dirty="0">
                <a:solidFill>
                  <a:srgbClr val="FF0000"/>
                </a:solidFill>
              </a:rPr>
              <a:t> </a:t>
            </a:r>
            <a:r>
              <a:rPr lang="en-US" altLang="en-US" sz="2000" dirty="0">
                <a:solidFill>
                  <a:srgbClr val="FF0000"/>
                </a:solidFill>
              </a:rPr>
              <a:t>“</a:t>
            </a:r>
            <a:r>
              <a:rPr lang="pl-PL" altLang="en-US" sz="2000" dirty="0" err="1">
                <a:solidFill>
                  <a:srgbClr val="FF0000"/>
                </a:solidFill>
              </a:rPr>
              <a:t>special</a:t>
            </a:r>
            <a:r>
              <a:rPr lang="pl-PL" altLang="en-US" sz="2000" dirty="0">
                <a:solidFill>
                  <a:srgbClr val="FF0000"/>
                </a:solidFill>
              </a:rPr>
              <a:t>” </a:t>
            </a:r>
            <a:r>
              <a:rPr lang="pl-PL" altLang="en-US" sz="2000" dirty="0" err="1">
                <a:solidFill>
                  <a:srgbClr val="FF0000"/>
                </a:solidFill>
              </a:rPr>
              <a:t>characters</a:t>
            </a:r>
            <a:r>
              <a:rPr lang="pl-PL" altLang="en-US" sz="2000" dirty="0">
                <a:solidFill>
                  <a:srgbClr val="FF0000"/>
                </a:solidFill>
              </a:rPr>
              <a:t> (</a:t>
            </a:r>
            <a:r>
              <a:rPr lang="en-US" altLang="en-US" sz="2000" dirty="0">
                <a:solidFill>
                  <a:srgbClr val="FF0000"/>
                </a:solidFill>
              </a:rPr>
              <a:t>", $, `, \</a:t>
            </a:r>
            <a:r>
              <a:rPr lang="pl-PL" altLang="en-US" sz="2000" dirty="0">
                <a:solidFill>
                  <a:srgbClr val="FF0000"/>
                </a:solidFill>
              </a:rPr>
              <a:t>, …</a:t>
            </a:r>
            <a:r>
              <a:rPr lang="en-US" altLang="en-US" sz="2000" dirty="0">
                <a:solidFill>
                  <a:srgbClr val="FF0000"/>
                </a:solidFill>
              </a:rPr>
              <a:t> </a:t>
            </a:r>
            <a:r>
              <a:rPr lang="pl-PL" altLang="en-US" sz="2000" dirty="0">
                <a:solidFill>
                  <a:srgbClr val="FF0000"/>
                </a:solidFill>
              </a:rPr>
              <a:t>) in </a:t>
            </a:r>
            <a:r>
              <a:rPr lang="pl-PL" altLang="en-US" sz="2000" dirty="0" err="1">
                <a:solidFill>
                  <a:srgbClr val="FF0000"/>
                </a:solidFill>
              </a:rPr>
              <a:t>your</a:t>
            </a:r>
            <a:r>
              <a:rPr lang="pl-PL" altLang="en-US" sz="2000" dirty="0">
                <a:solidFill>
                  <a:srgbClr val="FF0000"/>
                </a:solidFill>
              </a:rPr>
              <a:t> </a:t>
            </a:r>
            <a:r>
              <a:rPr lang="pl-PL" altLang="en-US" sz="2000" dirty="0" err="1">
                <a:solidFill>
                  <a:srgbClr val="FF0000"/>
                </a:solidFill>
              </a:rPr>
              <a:t>filenames</a:t>
            </a:r>
            <a:r>
              <a:rPr lang="pl-PL" altLang="en-US" sz="2000" dirty="0">
                <a:solidFill>
                  <a:srgbClr val="FF0000"/>
                </a:solidFill>
              </a:rPr>
              <a:t>!</a:t>
            </a:r>
            <a:endParaRPr lang="en-US" altLang="en-US" sz="2000" dirty="0">
              <a:solidFill>
                <a:srgbClr val="FF0000"/>
              </a:solidFill>
            </a:endParaRPr>
          </a:p>
          <a:p>
            <a:pPr>
              <a:buFont typeface="Arial" charset="0"/>
              <a:buChar char="•"/>
              <a:defRPr/>
            </a:pPr>
            <a:endParaRPr lang="en-US" sz="2000" dirty="0"/>
          </a:p>
          <a:p>
            <a:pPr lvl="1">
              <a:buFont typeface="Arial" charset="0"/>
              <a:buChar char="•"/>
              <a:defRPr/>
            </a:pP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83</a:t>
            </a:fld>
            <a:endParaRPr lang="nl-NL"/>
          </a:p>
        </p:txBody>
      </p:sp>
    </p:spTree>
    <p:extLst>
      <p:ext uri="{BB962C8B-B14F-4D97-AF65-F5344CB8AC3E}">
        <p14:creationId xmlns:p14="http://schemas.microsoft.com/office/powerpoint/2010/main" val="413808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Auto-</a:t>
            </a:r>
            <a:r>
              <a:rPr lang="nl-BE" dirty="0" err="1">
                <a:solidFill>
                  <a:schemeClr val="tx1"/>
                </a:solidFill>
              </a:rPr>
              <a:t>Completion</a:t>
            </a:r>
            <a:endParaRPr lang="nl-BE" dirty="0">
              <a:solidFill>
                <a:schemeClr val="tx1"/>
              </a:solidFill>
            </a:endParaRPr>
          </a:p>
        </p:txBody>
      </p:sp>
      <p:sp>
        <p:nvSpPr>
          <p:cNvPr id="3" name="Content Placeholder 2"/>
          <p:cNvSpPr>
            <a:spLocks noGrp="1"/>
          </p:cNvSpPr>
          <p:nvPr>
            <p:ph idx="1"/>
          </p:nvPr>
        </p:nvSpPr>
        <p:spPr>
          <a:xfrm>
            <a:off x="2064000" y="1349999"/>
            <a:ext cx="8334000" cy="4815305"/>
          </a:xfrm>
        </p:spPr>
        <p:txBody>
          <a:bodyPr/>
          <a:lstStyle/>
          <a:p>
            <a:r>
              <a:rPr lang="en-US" dirty="0"/>
              <a:t>Have the shell automatically complete commands or file paths. </a:t>
            </a:r>
          </a:p>
          <a:p>
            <a:r>
              <a:rPr lang="en-US" dirty="0"/>
              <a:t>Activated using the </a:t>
            </a:r>
            <a:r>
              <a:rPr lang="en-US" b="1" dirty="0"/>
              <a:t>&lt;TAB&gt; </a:t>
            </a:r>
            <a:r>
              <a:rPr lang="en-US" dirty="0"/>
              <a:t>key on most systems</a:t>
            </a:r>
          </a:p>
          <a:p>
            <a:r>
              <a:rPr lang="en-US" dirty="0"/>
              <a:t>examples </a:t>
            </a:r>
          </a:p>
          <a:p>
            <a:pPr lvl="1"/>
            <a:r>
              <a:rPr lang="en-US" b="1" dirty="0">
                <a:latin typeface="Courier New" pitchFamily="49" charset="0"/>
                <a:cs typeface="Courier New" pitchFamily="49" charset="0"/>
              </a:rPr>
              <a:t>$ </a:t>
            </a:r>
            <a:r>
              <a:rPr lang="en-US" b="1" dirty="0" err="1">
                <a:latin typeface="Courier New" pitchFamily="49" charset="0"/>
                <a:cs typeface="Courier New" pitchFamily="49" charset="0"/>
              </a:rPr>
              <a:t>whe</a:t>
            </a:r>
            <a:r>
              <a:rPr lang="en-US" b="1" dirty="0">
                <a:latin typeface="Courier New" pitchFamily="49" charset="0"/>
                <a:cs typeface="Courier New" pitchFamily="49" charset="0"/>
              </a:rPr>
              <a:t>&lt;TAB&gt; </a:t>
            </a: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whereis</a:t>
            </a:r>
            <a:endParaRPr lang="nl-BE" b="1" dirty="0">
              <a:latin typeface="Courier New" pitchFamily="49" charset="0"/>
              <a:cs typeface="Courier New" pitchFamily="49" charset="0"/>
            </a:endParaRP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etc</a:t>
            </a:r>
            <a:r>
              <a:rPr lang="nl-BE" b="1" dirty="0">
                <a:latin typeface="Courier New" pitchFamily="49" charset="0"/>
                <a:cs typeface="Courier New" pitchFamily="49" charset="0"/>
              </a:rPr>
              <a:t>/en&lt;TAB&gt; </a:t>
            </a: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etc</a:t>
            </a:r>
            <a:r>
              <a:rPr lang="nl-BE" b="1" dirty="0">
                <a:latin typeface="Courier New" pitchFamily="49" charset="0"/>
                <a:cs typeface="Courier New" pitchFamily="49" charset="0"/>
              </a:rPr>
              <a:t>/environment </a:t>
            </a:r>
            <a:r>
              <a:rPr lang="nl-BE" dirty="0">
                <a:latin typeface="Courier New" pitchFamily="49" charset="0"/>
                <a:cs typeface="Courier New" pitchFamily="49" charset="0"/>
              </a:rPr>
              <a:t>	</a:t>
            </a:r>
          </a:p>
          <a:p>
            <a:r>
              <a:rPr lang="en-US" dirty="0"/>
              <a:t>When more than one match is found, the shell will display all matching results  (use </a:t>
            </a:r>
            <a:r>
              <a:rPr lang="en-US" b="1" dirty="0"/>
              <a:t>&lt;TAB&gt; </a:t>
            </a:r>
            <a:r>
              <a:rPr lang="en-US" dirty="0"/>
              <a:t>twice)</a:t>
            </a: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etc</a:t>
            </a:r>
            <a:r>
              <a:rPr lang="nl-BE" b="1" dirty="0">
                <a:latin typeface="Courier New" pitchFamily="49" charset="0"/>
                <a:cs typeface="Courier New" pitchFamily="49" charset="0"/>
              </a:rPr>
              <a:t>/host&lt;TAB&gt; </a:t>
            </a:r>
            <a:r>
              <a:rPr lang="nl-BE" dirty="0"/>
              <a:t>	</a:t>
            </a:r>
          </a:p>
          <a:p>
            <a:pPr lvl="1"/>
            <a:endParaRPr lang="nl-BE" dirty="0">
              <a:cs typeface="Courier New" pitchFamily="49" charset="0"/>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84</a:t>
            </a:fld>
            <a:endParaRPr lang="nl-NL"/>
          </a:p>
        </p:txBody>
      </p:sp>
    </p:spTree>
    <p:extLst>
      <p:ext uri="{BB962C8B-B14F-4D97-AF65-F5344CB8AC3E}">
        <p14:creationId xmlns:p14="http://schemas.microsoft.com/office/powerpoint/2010/main" val="280360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Globbing</a:t>
            </a:r>
            <a:r>
              <a:rPr lang="nl-BE" dirty="0">
                <a:solidFill>
                  <a:schemeClr val="tx1"/>
                </a:solidFill>
              </a:rPr>
              <a:t>: </a:t>
            </a:r>
            <a:r>
              <a:rPr lang="nl-BE" dirty="0" err="1">
                <a:solidFill>
                  <a:schemeClr val="tx1"/>
                </a:solidFill>
              </a:rPr>
              <a:t>use</a:t>
            </a:r>
            <a:r>
              <a:rPr lang="nl-BE" dirty="0">
                <a:solidFill>
                  <a:schemeClr val="tx1"/>
                </a:solidFill>
              </a:rPr>
              <a:t> wildcard</a:t>
            </a:r>
          </a:p>
        </p:txBody>
      </p:sp>
      <p:graphicFrame>
        <p:nvGraphicFramePr>
          <p:cNvPr id="4" name="Content Placeholder 3"/>
          <p:cNvGraphicFramePr>
            <a:graphicFrameLocks noGrp="1"/>
          </p:cNvGraphicFramePr>
          <p:nvPr>
            <p:ph idx="1"/>
          </p:nvPr>
        </p:nvGraphicFramePr>
        <p:xfrm>
          <a:off x="2243138" y="1439863"/>
          <a:ext cx="7920038" cy="3322320"/>
        </p:xfrm>
        <a:graphic>
          <a:graphicData uri="http://schemas.openxmlformats.org/drawingml/2006/table">
            <a:tbl>
              <a:tblPr firstRow="1" bandRow="1">
                <a:tableStyleId>{D7AC3CCA-C797-4891-BE02-D94E43425B78}</a:tableStyleId>
              </a:tblPr>
              <a:tblGrid>
                <a:gridCol w="3960019">
                  <a:extLst>
                    <a:ext uri="{9D8B030D-6E8A-4147-A177-3AD203B41FA5}">
                      <a16:colId xmlns:a16="http://schemas.microsoft.com/office/drawing/2014/main" val="20000"/>
                    </a:ext>
                  </a:extLst>
                </a:gridCol>
                <a:gridCol w="3960019">
                  <a:extLst>
                    <a:ext uri="{9D8B030D-6E8A-4147-A177-3AD203B41FA5}">
                      <a16:colId xmlns:a16="http://schemas.microsoft.com/office/drawing/2014/main" val="20001"/>
                    </a:ext>
                  </a:extLst>
                </a:gridCol>
              </a:tblGrid>
              <a:tr h="370840">
                <a:tc>
                  <a:txBody>
                    <a:bodyPr/>
                    <a:lstStyle/>
                    <a:p>
                      <a:r>
                        <a:rPr lang="nl-BE" sz="2400" u="none" strike="noStrike" baseline="0" dirty="0"/>
                        <a:t>Wildcard 		</a:t>
                      </a:r>
                    </a:p>
                  </a:txBody>
                  <a:tcPr/>
                </a:tc>
                <a:tc>
                  <a:txBody>
                    <a:bodyPr/>
                    <a:lstStyle/>
                    <a:p>
                      <a:r>
                        <a:rPr lang="nl-BE" sz="2400" u="none" strike="noStrike" baseline="0" dirty="0" err="1"/>
                        <a:t>Function</a:t>
                      </a:r>
                      <a:r>
                        <a:rPr lang="nl-BE" sz="2400" u="none" strike="noStrike" baseline="0" dirty="0"/>
                        <a:t> </a:t>
                      </a:r>
                      <a:endParaRPr lang="nl-BE" sz="2400" dirty="0"/>
                    </a:p>
                  </a:txBody>
                  <a:tcPr/>
                </a:tc>
                <a:extLst>
                  <a:ext uri="{0D108BD9-81ED-4DB2-BD59-A6C34878D82A}">
                    <a16:rowId xmlns:a16="http://schemas.microsoft.com/office/drawing/2014/main" val="10000"/>
                  </a:ext>
                </a:extLst>
              </a:tr>
              <a:tr h="370840">
                <a:tc>
                  <a:txBody>
                    <a:bodyPr/>
                    <a:lstStyle/>
                    <a:p>
                      <a:r>
                        <a:rPr lang="nl-BE" dirty="0"/>
                        <a:t>*</a:t>
                      </a:r>
                    </a:p>
                  </a:txBody>
                  <a:tcPr/>
                </a:tc>
                <a:tc>
                  <a:txBody>
                    <a:bodyPr/>
                    <a:lstStyle/>
                    <a:p>
                      <a:r>
                        <a:rPr lang="en-US" sz="1800" u="none" strike="noStrike" baseline="0" dirty="0"/>
                        <a:t>Matches 0 or more characters </a:t>
                      </a:r>
                      <a:endParaRPr lang="nl-BE" dirty="0"/>
                    </a:p>
                  </a:txBody>
                  <a:tcPr/>
                </a:tc>
                <a:extLst>
                  <a:ext uri="{0D108BD9-81ED-4DB2-BD59-A6C34878D82A}">
                    <a16:rowId xmlns:a16="http://schemas.microsoft.com/office/drawing/2014/main" val="10001"/>
                  </a:ext>
                </a:extLst>
              </a:tr>
              <a:tr h="370840">
                <a:tc>
                  <a:txBody>
                    <a:bodyPr/>
                    <a:lstStyle/>
                    <a:p>
                      <a:r>
                        <a:rPr lang="nl-BE" dirty="0"/>
                        <a:t>?</a:t>
                      </a:r>
                    </a:p>
                  </a:txBody>
                  <a:tcPr/>
                </a:tc>
                <a:tc>
                  <a:txBody>
                    <a:bodyPr/>
                    <a:lstStyle/>
                    <a:p>
                      <a:r>
                        <a:rPr lang="nl-BE" sz="1800" u="none" strike="noStrike" baseline="0" dirty="0"/>
                        <a:t>Matches 1 </a:t>
                      </a:r>
                      <a:r>
                        <a:rPr lang="nl-BE" sz="1800" u="none" strike="noStrike" baseline="0" dirty="0" err="1"/>
                        <a:t>character</a:t>
                      </a:r>
                      <a:r>
                        <a:rPr lang="nl-BE" sz="1800" u="none" strike="noStrike" baseline="0" dirty="0"/>
                        <a:t> </a:t>
                      </a:r>
                      <a:endParaRPr lang="nl-BE" dirty="0"/>
                    </a:p>
                  </a:txBody>
                  <a:tcPr/>
                </a:tc>
                <a:extLst>
                  <a:ext uri="{0D108BD9-81ED-4DB2-BD59-A6C34878D82A}">
                    <a16:rowId xmlns:a16="http://schemas.microsoft.com/office/drawing/2014/main" val="10002"/>
                  </a:ext>
                </a:extLst>
              </a:tr>
              <a:tr h="370840">
                <a:tc>
                  <a:txBody>
                    <a:bodyPr/>
                    <a:lstStyle/>
                    <a:p>
                      <a:r>
                        <a:rPr lang="en-US" sz="1800" u="none" strike="noStrike" baseline="0" dirty="0"/>
                        <a:t>[</a:t>
                      </a:r>
                      <a:r>
                        <a:rPr lang="en-US" sz="1800" u="none" strike="noStrike" baseline="0" dirty="0" err="1"/>
                        <a:t>abc</a:t>
                      </a:r>
                      <a:r>
                        <a:rPr lang="en-US" sz="1800" u="none" strike="noStrike" baseline="0" dirty="0"/>
                        <a:t>] </a:t>
                      </a:r>
                      <a:endParaRPr lang="nl-BE"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u="none" strike="noStrike" baseline="0" dirty="0"/>
                        <a:t>Matches one of the characters listed </a:t>
                      </a:r>
                    </a:p>
                  </a:txBody>
                  <a:tcPr/>
                </a:tc>
                <a:extLst>
                  <a:ext uri="{0D108BD9-81ED-4DB2-BD59-A6C34878D82A}">
                    <a16:rowId xmlns:a16="http://schemas.microsoft.com/office/drawing/2014/main" val="10003"/>
                  </a:ext>
                </a:extLst>
              </a:tr>
              <a:tr h="370840">
                <a:tc>
                  <a:txBody>
                    <a:bodyPr/>
                    <a:lstStyle/>
                    <a:p>
                      <a:r>
                        <a:rPr lang="en-US" sz="1800" u="none" strike="noStrike" baseline="0" dirty="0"/>
                        <a:t>[a-c] </a:t>
                      </a:r>
                      <a:endParaRPr lang="nl-BE" dirty="0"/>
                    </a:p>
                  </a:txBody>
                  <a:tcPr/>
                </a:tc>
                <a:tc>
                  <a:txBody>
                    <a:bodyPr/>
                    <a:lstStyle/>
                    <a:p>
                      <a:r>
                        <a:rPr lang="en-US" sz="1800" u="none" strike="noStrike" baseline="0" dirty="0"/>
                        <a:t>Matches one character in the range </a:t>
                      </a:r>
                      <a:endParaRPr lang="nl-BE" dirty="0"/>
                    </a:p>
                  </a:txBody>
                  <a:tcPr/>
                </a:tc>
                <a:extLst>
                  <a:ext uri="{0D108BD9-81ED-4DB2-BD59-A6C34878D82A}">
                    <a16:rowId xmlns:a16="http://schemas.microsoft.com/office/drawing/2014/main" val="10004"/>
                  </a:ext>
                </a:extLst>
              </a:tr>
              <a:tr h="370840">
                <a:tc>
                  <a:txBody>
                    <a:bodyPr/>
                    <a:lstStyle/>
                    <a:p>
                      <a:r>
                        <a:rPr lang="en-US" sz="1800" u="none" strike="noStrike" baseline="0" dirty="0"/>
                        <a:t>[!</a:t>
                      </a:r>
                      <a:r>
                        <a:rPr lang="en-US" sz="1800" u="none" strike="noStrike" baseline="0" dirty="0" err="1"/>
                        <a:t>abc</a:t>
                      </a:r>
                      <a:r>
                        <a:rPr lang="en-US" sz="1800" u="none" strike="noStrike" baseline="0" dirty="0"/>
                        <a:t>] </a:t>
                      </a:r>
                      <a:endParaRPr lang="nl-BE" dirty="0"/>
                    </a:p>
                  </a:txBody>
                  <a:tcPr/>
                </a:tc>
                <a:tc>
                  <a:txBody>
                    <a:bodyPr/>
                    <a:lstStyle/>
                    <a:p>
                      <a:r>
                        <a:rPr lang="en-US" sz="1800" u="none" strike="noStrike" baseline="0" dirty="0"/>
                        <a:t>Matches any character not listed </a:t>
                      </a:r>
                      <a:endParaRPr lang="nl-BE" dirty="0"/>
                    </a:p>
                  </a:txBody>
                  <a:tcPr/>
                </a:tc>
                <a:extLst>
                  <a:ext uri="{0D108BD9-81ED-4DB2-BD59-A6C34878D82A}">
                    <a16:rowId xmlns:a16="http://schemas.microsoft.com/office/drawing/2014/main" val="10005"/>
                  </a:ext>
                </a:extLst>
              </a:tr>
              <a:tr h="370840">
                <a:tc>
                  <a:txBody>
                    <a:bodyPr/>
                    <a:lstStyle/>
                    <a:p>
                      <a:r>
                        <a:rPr lang="en-US" sz="1800" u="none" strike="noStrike" baseline="0" dirty="0"/>
                        <a:t>[!a-c] </a:t>
                      </a:r>
                      <a:endParaRPr lang="nl-BE" dirty="0"/>
                    </a:p>
                  </a:txBody>
                  <a:tcPr/>
                </a:tc>
                <a:tc>
                  <a:txBody>
                    <a:bodyPr/>
                    <a:lstStyle/>
                    <a:p>
                      <a:r>
                        <a:rPr lang="en-US" sz="1800" u="none" strike="noStrike" baseline="0" dirty="0"/>
                        <a:t>Matches any character not listed in the range </a:t>
                      </a:r>
                      <a:endParaRPr lang="nl-BE" dirty="0"/>
                    </a:p>
                  </a:txBody>
                  <a:tcPr/>
                </a:tc>
                <a:extLst>
                  <a:ext uri="{0D108BD9-81ED-4DB2-BD59-A6C34878D82A}">
                    <a16:rowId xmlns:a16="http://schemas.microsoft.com/office/drawing/2014/main" val="10006"/>
                  </a:ext>
                </a:extLst>
              </a:tr>
              <a:tr h="370840">
                <a:tc>
                  <a:txBody>
                    <a:bodyPr/>
                    <a:lstStyle/>
                    <a:p>
                      <a:r>
                        <a:rPr lang="en-US" sz="1800" u="none" strike="noStrike" baseline="0" dirty="0"/>
                        <a:t>{</a:t>
                      </a:r>
                      <a:r>
                        <a:rPr lang="en-US" sz="1800" u="none" strike="noStrike" baseline="0" dirty="0" err="1"/>
                        <a:t>tacos,nachos</a:t>
                      </a:r>
                      <a:r>
                        <a:rPr lang="en-US" sz="1800" u="none" strike="noStrike" baseline="0" dirty="0"/>
                        <a:t>} </a:t>
                      </a:r>
                      <a:endParaRPr lang="nl-BE" dirty="0"/>
                    </a:p>
                  </a:txBody>
                  <a:tcPr/>
                </a:tc>
                <a:tc>
                  <a:txBody>
                    <a:bodyPr/>
                    <a:lstStyle/>
                    <a:p>
                      <a:r>
                        <a:rPr lang="en-US" sz="1800" u="none" strike="noStrike" baseline="0" dirty="0"/>
                        <a:t>Matches one word in the list 	</a:t>
                      </a:r>
                      <a:endParaRPr lang="nl-BE" dirty="0"/>
                    </a:p>
                  </a:txBody>
                  <a:tcPr/>
                </a:tc>
                <a:extLst>
                  <a:ext uri="{0D108BD9-81ED-4DB2-BD59-A6C34878D82A}">
                    <a16:rowId xmlns:a16="http://schemas.microsoft.com/office/drawing/2014/main" val="10007"/>
                  </a:ext>
                </a:extLst>
              </a:tr>
            </a:tbl>
          </a:graphicData>
        </a:graphic>
      </p:graphicFrame>
      <p:sp>
        <p:nvSpPr>
          <p:cNvPr id="5" name="Rectangle 4"/>
          <p:cNvSpPr/>
          <p:nvPr/>
        </p:nvSpPr>
        <p:spPr>
          <a:xfrm>
            <a:off x="2279576" y="5013177"/>
            <a:ext cx="4801314" cy="1200329"/>
          </a:xfrm>
          <a:prstGeom prst="rect">
            <a:avLst/>
          </a:prstGeom>
        </p:spPr>
        <p:txBody>
          <a:bodyPr wrap="none">
            <a:spAutoFit/>
          </a:bodyPr>
          <a:lstStyle/>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/host*</a:t>
            </a:r>
          </a:p>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a:t>
            </a:r>
            <a:r>
              <a:rPr lang="nl-BE" b="1" dirty="0" err="1">
                <a:solidFill>
                  <a:srgbClr val="182B52"/>
                </a:solidFill>
                <a:latin typeface="Courier New" pitchFamily="49" charset="0"/>
                <a:cs typeface="Courier New" pitchFamily="49" charset="0"/>
              </a:rPr>
              <a:t>hosts</a:t>
            </a:r>
            <a:r>
              <a:rPr lang="nl-BE" b="1" dirty="0">
                <a:solidFill>
                  <a:srgbClr val="182B52"/>
                </a:solidFill>
                <a:latin typeface="Courier New" pitchFamily="49" charset="0"/>
                <a:cs typeface="Courier New" pitchFamily="49" charset="0"/>
              </a:rPr>
              <a:t>.{</a:t>
            </a:r>
            <a:r>
              <a:rPr lang="nl-BE" b="1" dirty="0" err="1">
                <a:solidFill>
                  <a:srgbClr val="182B52"/>
                </a:solidFill>
                <a:latin typeface="Courier New" pitchFamily="49" charset="0"/>
                <a:cs typeface="Courier New" pitchFamily="49" charset="0"/>
              </a:rPr>
              <a:t>allow,deny</a:t>
            </a:r>
            <a:r>
              <a:rPr lang="nl-BE" b="1" dirty="0">
                <a:solidFill>
                  <a:srgbClr val="182B52"/>
                </a:solidFill>
                <a:latin typeface="Courier New" pitchFamily="49" charset="0"/>
                <a:cs typeface="Courier New" pitchFamily="49" charset="0"/>
              </a:rPr>
              <a:t>} 	</a:t>
            </a:r>
          </a:p>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a:t>
            </a:r>
            <a:r>
              <a:rPr lang="nl-BE" b="1" dirty="0" err="1">
                <a:solidFill>
                  <a:srgbClr val="182B52"/>
                </a:solidFill>
                <a:latin typeface="Courier New" pitchFamily="49" charset="0"/>
                <a:cs typeface="Courier New" pitchFamily="49" charset="0"/>
              </a:rPr>
              <a:t>hosts</a:t>
            </a:r>
            <a:r>
              <a:rPr lang="nl-BE" b="1" dirty="0">
                <a:solidFill>
                  <a:srgbClr val="182B52"/>
                </a:solidFill>
                <a:latin typeface="Courier New" pitchFamily="49" charset="0"/>
                <a:cs typeface="Courier New" pitchFamily="49" charset="0"/>
              </a:rPr>
              <a:t>.[!a]* 	</a:t>
            </a:r>
          </a:p>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/host? </a:t>
            </a:r>
            <a:r>
              <a:rPr lang="nl-BE" dirty="0">
                <a:solidFill>
                  <a:srgbClr val="182B52"/>
                </a:solidFill>
                <a:latin typeface="Courier New" pitchFamily="49" charset="0"/>
                <a:cs typeface="Courier New" pitchFamily="49" charset="0"/>
              </a:rPr>
              <a:t>	</a:t>
            </a:r>
          </a:p>
        </p:txBody>
      </p:sp>
      <p:sp>
        <p:nvSpPr>
          <p:cNvPr id="3" name="Slide Number Placeholder 2"/>
          <p:cNvSpPr>
            <a:spLocks noGrp="1"/>
          </p:cNvSpPr>
          <p:nvPr>
            <p:ph type="sldNum" sz="quarter" idx="12"/>
          </p:nvPr>
        </p:nvSpPr>
        <p:spPr/>
        <p:txBody>
          <a:bodyPr/>
          <a:lstStyle/>
          <a:p>
            <a:fld id="{78CD8E6A-08C9-49B9-A7D5-27A98AD8C28F}" type="slidenum">
              <a:rPr lang="nl-NL" smtClean="0"/>
              <a:pPr/>
              <a:t>85</a:t>
            </a:fld>
            <a:endParaRPr lang="nl-NL"/>
          </a:p>
        </p:txBody>
      </p:sp>
    </p:spTree>
    <p:extLst>
      <p:ext uri="{BB962C8B-B14F-4D97-AF65-F5344CB8AC3E}">
        <p14:creationId xmlns:p14="http://schemas.microsoft.com/office/powerpoint/2010/main" val="32990627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quoting</a:t>
            </a:r>
            <a:endParaRPr lang="nl-BE" dirty="0">
              <a:solidFill>
                <a:schemeClr val="tx1"/>
              </a:solidFill>
            </a:endParaRPr>
          </a:p>
        </p:txBody>
      </p:sp>
      <p:sp>
        <p:nvSpPr>
          <p:cNvPr id="3" name="Content Placeholder 2"/>
          <p:cNvSpPr>
            <a:spLocks noGrp="1"/>
          </p:cNvSpPr>
          <p:nvPr>
            <p:ph idx="1"/>
          </p:nvPr>
        </p:nvSpPr>
        <p:spPr/>
        <p:txBody>
          <a:bodyPr/>
          <a:lstStyle/>
          <a:p>
            <a:pPr lvl="0"/>
            <a:r>
              <a:rPr lang="en-US" dirty="0"/>
              <a:t>Double (") quotes can be used:</a:t>
            </a:r>
          </a:p>
          <a:p>
            <a:pPr lvl="1"/>
            <a:r>
              <a:rPr lang="en-US" dirty="0"/>
              <a:t>to prevent the shell from interpreting spaces as argument separators, </a:t>
            </a:r>
          </a:p>
          <a:p>
            <a:pPr lvl="1"/>
            <a:r>
              <a:rPr lang="en-US" dirty="0"/>
              <a:t>to prevent file name pattern expansion.</a:t>
            </a:r>
            <a:br>
              <a:rPr lang="en-US" dirty="0"/>
            </a:br>
            <a:endParaRPr lang="en-US" dirty="0"/>
          </a:p>
          <a:p>
            <a:pPr lvl="1">
              <a:buNone/>
            </a:pPr>
            <a:r>
              <a:rPr lang="en-US" dirty="0"/>
              <a:t>	$</a:t>
            </a:r>
            <a:r>
              <a:rPr lang="en-US" b="1" dirty="0">
                <a:latin typeface="Courier New" pitchFamily="49" charset="0"/>
                <a:cs typeface="Courier New" pitchFamily="49" charset="0"/>
              </a:rPr>
              <a:t>echo "Hello World"</a:t>
            </a:r>
            <a:br>
              <a:rPr lang="en-US" b="1" dirty="0">
                <a:latin typeface="Courier New" pitchFamily="49" charset="0"/>
                <a:cs typeface="Courier New" pitchFamily="49" charset="0"/>
              </a:rPr>
            </a:br>
            <a:r>
              <a:rPr lang="en-US" b="1" dirty="0">
                <a:latin typeface="Courier New" pitchFamily="49" charset="0"/>
                <a:cs typeface="Courier New" pitchFamily="49" charset="0"/>
              </a:rPr>
              <a:t>Hello World</a:t>
            </a:r>
            <a:br>
              <a:rPr lang="en-US" b="1" dirty="0">
                <a:latin typeface="Courier New" pitchFamily="49" charset="0"/>
                <a:cs typeface="Courier New" pitchFamily="49" charset="0"/>
              </a:rPr>
            </a:br>
            <a:r>
              <a:rPr lang="en-US" b="1" dirty="0">
                <a:latin typeface="Courier New" pitchFamily="49" charset="0"/>
                <a:cs typeface="Courier New" pitchFamily="49" charset="0"/>
              </a:rPr>
              <a:t>$echo "You are logged as $USER"</a:t>
            </a:r>
            <a:br>
              <a:rPr lang="en-US" b="1" dirty="0">
                <a:latin typeface="Courier New" pitchFamily="49" charset="0"/>
                <a:cs typeface="Courier New" pitchFamily="49" charset="0"/>
              </a:rPr>
            </a:br>
            <a:r>
              <a:rPr lang="en-US" b="1" dirty="0">
                <a:latin typeface="Courier New" pitchFamily="49" charset="0"/>
                <a:cs typeface="Courier New" pitchFamily="49" charset="0"/>
              </a:rPr>
              <a:t>You are logged a</a:t>
            </a:r>
            <a:r>
              <a:rPr lang="pl-PL" b="1" dirty="0">
                <a:latin typeface="Courier New" pitchFamily="49" charset="0"/>
                <a:cs typeface="Courier New" pitchFamily="49" charset="0"/>
              </a:rPr>
              <a:t>s vsc30468</a:t>
            </a:r>
            <a:br>
              <a:rPr lang="en-US" b="1" dirty="0">
                <a:latin typeface="Courier New" pitchFamily="49" charset="0"/>
                <a:cs typeface="Courier New" pitchFamily="49" charset="0"/>
              </a:rPr>
            </a:br>
            <a:r>
              <a:rPr lang="en-US" b="1" dirty="0">
                <a:latin typeface="Courier New" pitchFamily="49" charset="0"/>
                <a:cs typeface="Courier New" pitchFamily="49" charset="0"/>
              </a:rPr>
              <a:t>$echo *.log</a:t>
            </a:r>
            <a:br>
              <a:rPr lang="en-US" b="1" dirty="0">
                <a:latin typeface="Courier New" pitchFamily="49" charset="0"/>
                <a:cs typeface="Courier New" pitchFamily="49" charset="0"/>
              </a:rPr>
            </a:br>
            <a:r>
              <a:rPr lang="en-US" b="1" dirty="0">
                <a:latin typeface="Courier New" pitchFamily="49" charset="0"/>
                <a:cs typeface="Courier New" pitchFamily="49" charset="0"/>
              </a:rPr>
              <a:t>$echo "*.log"</a:t>
            </a:r>
            <a:br>
              <a:rPr lang="en-US" b="1" dirty="0">
                <a:latin typeface="Courier New" pitchFamily="49" charset="0"/>
                <a:cs typeface="Courier New" pitchFamily="49" charset="0"/>
              </a:rPr>
            </a:br>
            <a:r>
              <a:rPr lang="en-US" b="1" dirty="0">
                <a:latin typeface="Courier New" pitchFamily="49" charset="0"/>
                <a:cs typeface="Courier New" pitchFamily="49" charset="0"/>
              </a:rPr>
              <a:t>*.log</a:t>
            </a:r>
            <a:br>
              <a:rPr lang="en-US" dirty="0">
                <a:latin typeface="Courier New" pitchFamily="49" charset="0"/>
                <a:cs typeface="Courier New" pitchFamily="49" charset="0"/>
              </a:rPr>
            </a:br>
            <a:endParaRPr lang="nl-BE" dirty="0">
              <a:latin typeface="Courier New" pitchFamily="49" charset="0"/>
              <a:cs typeface="Courier New" pitchFamily="49" charset="0"/>
            </a:endParaRPr>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86</a:t>
            </a:fld>
            <a:endParaRPr lang="nl-NL"/>
          </a:p>
        </p:txBody>
      </p:sp>
    </p:spTree>
    <p:extLst>
      <p:ext uri="{BB962C8B-B14F-4D97-AF65-F5344CB8AC3E}">
        <p14:creationId xmlns:p14="http://schemas.microsoft.com/office/powerpoint/2010/main" val="23106918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quoting</a:t>
            </a:r>
            <a:endParaRPr lang="nl-BE" dirty="0">
              <a:solidFill>
                <a:schemeClr val="tx1"/>
              </a:solidFill>
            </a:endParaRPr>
          </a:p>
        </p:txBody>
      </p:sp>
      <p:sp>
        <p:nvSpPr>
          <p:cNvPr id="3" name="Content Placeholder 2"/>
          <p:cNvSpPr>
            <a:spLocks noGrp="1"/>
          </p:cNvSpPr>
          <p:nvPr>
            <p:ph idx="1"/>
          </p:nvPr>
        </p:nvSpPr>
        <p:spPr/>
        <p:txBody>
          <a:bodyPr/>
          <a:lstStyle/>
          <a:p>
            <a:pPr lvl="0"/>
            <a:r>
              <a:rPr lang="en-US" dirty="0"/>
              <a:t>Single quotes bring a similar functionality, but what is between quotes is never substituted</a:t>
            </a:r>
            <a:br>
              <a:rPr lang="en-US" dirty="0"/>
            </a:br>
            <a:r>
              <a:rPr lang="en-US" b="1" dirty="0">
                <a:latin typeface="Courier New" pitchFamily="49" charset="0"/>
                <a:cs typeface="Courier New" pitchFamily="49" charset="0"/>
              </a:rPr>
              <a:t>$echo 'You are logged as $USER'</a:t>
            </a:r>
            <a:br>
              <a:rPr lang="en-US" b="1" dirty="0">
                <a:latin typeface="Courier New" pitchFamily="49" charset="0"/>
                <a:cs typeface="Courier New" pitchFamily="49" charset="0"/>
              </a:rPr>
            </a:br>
            <a:r>
              <a:rPr lang="en-US" b="1" dirty="0">
                <a:latin typeface="Courier New" pitchFamily="49" charset="0"/>
                <a:cs typeface="Courier New" pitchFamily="49" charset="0"/>
              </a:rPr>
              <a:t>You are logged as $USER</a:t>
            </a:r>
          </a:p>
          <a:p>
            <a:pPr lvl="0"/>
            <a:r>
              <a:rPr lang="en-US" dirty="0"/>
              <a:t>Back quotes (`) can be used to call a command within another</a:t>
            </a:r>
            <a:br>
              <a:rPr lang="en-US" dirty="0"/>
            </a:br>
            <a:r>
              <a:rPr lang="en-US" b="1" dirty="0">
                <a:latin typeface="Courier New" pitchFamily="49" charset="0"/>
                <a:cs typeface="Courier New" pitchFamily="49" charset="0"/>
              </a:rPr>
              <a:t>$cd /lib/modules/`</a:t>
            </a:r>
            <a:r>
              <a:rPr lang="en-US" b="1" dirty="0" err="1">
                <a:latin typeface="Courier New" pitchFamily="49" charset="0"/>
                <a:cs typeface="Courier New" pitchFamily="49" charset="0"/>
              </a:rPr>
              <a:t>uname</a:t>
            </a:r>
            <a:r>
              <a:rPr lang="en-US" b="1" dirty="0">
                <a:latin typeface="Courier New" pitchFamily="49" charset="0"/>
                <a:cs typeface="Courier New" pitchFamily="49" charset="0"/>
              </a:rPr>
              <a:t> -r`; </a:t>
            </a:r>
            <a:r>
              <a:rPr lang="en-US" b="1" dirty="0" err="1">
                <a:latin typeface="Courier New" pitchFamily="49" charset="0"/>
                <a:cs typeface="Courier New" pitchFamily="49" charset="0"/>
              </a:rPr>
              <a:t>pwd</a:t>
            </a:r>
            <a:br>
              <a:rPr lang="en-US" b="1" dirty="0">
                <a:latin typeface="Courier New" pitchFamily="49" charset="0"/>
                <a:cs typeface="Courier New" pitchFamily="49" charset="0"/>
              </a:rPr>
            </a:br>
            <a:r>
              <a:rPr lang="en-US" b="1" dirty="0">
                <a:latin typeface="Courier New" pitchFamily="49" charset="0"/>
                <a:cs typeface="Courier New" pitchFamily="49" charset="0"/>
              </a:rPr>
              <a:t>/lib/modules/2.6.9-1.6_FC2</a:t>
            </a:r>
            <a:br>
              <a:rPr lang="en-US" dirty="0">
                <a:latin typeface="Courier New" pitchFamily="49" charset="0"/>
                <a:cs typeface="Courier New" pitchFamily="49" charset="0"/>
              </a:rPr>
            </a:br>
            <a:r>
              <a:rPr lang="en-US" dirty="0"/>
              <a:t>Back quotes can be used within double quotes</a:t>
            </a:r>
            <a:br>
              <a:rPr lang="en-US" dirty="0"/>
            </a:br>
            <a:r>
              <a:rPr lang="en-US" b="1" dirty="0">
                <a:latin typeface="Courier New" pitchFamily="49" charset="0"/>
                <a:cs typeface="Courier New" pitchFamily="49" charset="0"/>
              </a:rPr>
              <a:t>$echo "You are using Linux `</a:t>
            </a:r>
            <a:r>
              <a:rPr lang="en-US" b="1" dirty="0" err="1">
                <a:latin typeface="Courier New" pitchFamily="49" charset="0"/>
                <a:cs typeface="Courier New" pitchFamily="49" charset="0"/>
              </a:rPr>
              <a:t>uname</a:t>
            </a:r>
            <a:r>
              <a:rPr lang="en-US" b="1" dirty="0">
                <a:latin typeface="Courier New" pitchFamily="49" charset="0"/>
                <a:cs typeface="Courier New" pitchFamily="49" charset="0"/>
              </a:rPr>
              <a:t> -r`"</a:t>
            </a:r>
            <a:br>
              <a:rPr lang="en-US" b="1" dirty="0">
                <a:latin typeface="Courier New" pitchFamily="49" charset="0"/>
                <a:cs typeface="Courier New" pitchFamily="49" charset="0"/>
              </a:rPr>
            </a:br>
            <a:r>
              <a:rPr lang="en-US" b="1" dirty="0">
                <a:latin typeface="Courier New" pitchFamily="49" charset="0"/>
                <a:cs typeface="Courier New" pitchFamily="49" charset="0"/>
              </a:rPr>
              <a:t>You are using Linux 2.6.9-1.6_FC2</a:t>
            </a:r>
            <a:br>
              <a:rPr lang="en-US" b="1" dirty="0">
                <a:latin typeface="Courier New" pitchFamily="49" charset="0"/>
                <a:cs typeface="Courier New" pitchFamily="49" charset="0"/>
              </a:rPr>
            </a:br>
            <a:endParaRPr lang="nl-BE" b="1" dirty="0">
              <a:latin typeface="Courier New" pitchFamily="49" charset="0"/>
              <a:cs typeface="Courier New" pitchFamily="49" charset="0"/>
            </a:endParaRPr>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87</a:t>
            </a:fld>
            <a:endParaRPr lang="nl-NL"/>
          </a:p>
        </p:txBody>
      </p:sp>
    </p:spTree>
    <p:extLst>
      <p:ext uri="{BB962C8B-B14F-4D97-AF65-F5344CB8AC3E}">
        <p14:creationId xmlns:p14="http://schemas.microsoft.com/office/powerpoint/2010/main" val="5398790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pPr eaLnBrk="1" hangingPunct="1"/>
            <a:r>
              <a:rPr lang="pl-PL" altLang="en-US" dirty="0"/>
              <a:t>Not to </a:t>
            </a:r>
            <a:r>
              <a:rPr lang="pl-PL" altLang="en-US" dirty="0" err="1"/>
              <a:t>loose</a:t>
            </a:r>
            <a:r>
              <a:rPr lang="pl-PL" altLang="en-US" dirty="0"/>
              <a:t> </a:t>
            </a:r>
            <a:r>
              <a:rPr lang="pl-PL" altLang="en-US" dirty="0" err="1"/>
              <a:t>your</a:t>
            </a:r>
            <a:r>
              <a:rPr lang="pl-PL" altLang="en-US" dirty="0"/>
              <a:t> </a:t>
            </a:r>
            <a:r>
              <a:rPr lang="pl-PL" altLang="en-US" dirty="0" err="1"/>
              <a:t>job</a:t>
            </a:r>
            <a:r>
              <a:rPr lang="pl-PL" altLang="en-US" dirty="0"/>
              <a:t> </a:t>
            </a:r>
            <a:r>
              <a:rPr lang="pl-PL" altLang="en-US" dirty="0" err="1"/>
              <a:t>after</a:t>
            </a:r>
            <a:r>
              <a:rPr lang="pl-PL" altLang="en-US" dirty="0"/>
              <a:t> </a:t>
            </a:r>
            <a:r>
              <a:rPr lang="pl-PL" altLang="en-US" dirty="0" err="1"/>
              <a:t>closing</a:t>
            </a:r>
            <a:r>
              <a:rPr lang="pl-PL" altLang="en-US" dirty="0"/>
              <a:t> </a:t>
            </a:r>
            <a:r>
              <a:rPr lang="pl-PL" altLang="en-US" dirty="0" err="1"/>
              <a:t>your</a:t>
            </a:r>
            <a:r>
              <a:rPr lang="pl-PL" altLang="en-US" dirty="0"/>
              <a:t> laptop:</a:t>
            </a:r>
          </a:p>
          <a:p>
            <a:pPr lvl="1"/>
            <a:r>
              <a:rPr lang="pl-PL" altLang="en-US" dirty="0" err="1"/>
              <a:t>Use</a:t>
            </a:r>
            <a:r>
              <a:rPr lang="pl-PL" altLang="en-US" dirty="0"/>
              <a:t> NX GUI </a:t>
            </a:r>
            <a:r>
              <a:rPr lang="pl-PL" altLang="en-US" dirty="0" err="1"/>
              <a:t>connection</a:t>
            </a:r>
            <a:endParaRPr lang="pl-PL" altLang="en-US" dirty="0"/>
          </a:p>
          <a:p>
            <a:pPr lvl="1"/>
            <a:r>
              <a:rPr lang="pl-PL" altLang="en-US" dirty="0" err="1"/>
              <a:t>Use</a:t>
            </a:r>
            <a:r>
              <a:rPr lang="pl-PL" altLang="en-US" dirty="0"/>
              <a:t> </a:t>
            </a:r>
            <a:r>
              <a:rPr lang="pl-PL" altLang="en-US" dirty="0" err="1"/>
              <a:t>command</a:t>
            </a:r>
            <a:r>
              <a:rPr lang="pl-PL" altLang="en-US" dirty="0"/>
              <a:t> </a:t>
            </a:r>
            <a:r>
              <a:rPr lang="pl-PL" altLang="en-US" dirty="0" err="1"/>
              <a:t>line</a:t>
            </a:r>
            <a:r>
              <a:rPr lang="pl-PL" altLang="en-US" dirty="0"/>
              <a:t> + </a:t>
            </a:r>
            <a:r>
              <a:rPr lang="nl-BE" altLang="en-US" dirty="0" err="1"/>
              <a:t>tmux</a:t>
            </a:r>
            <a:endParaRPr lang="pl-PL" altLang="en-US" dirty="0"/>
          </a:p>
          <a:p>
            <a:pPr lvl="2"/>
            <a:r>
              <a:rPr lang="pl-PL" altLang="en-US" dirty="0">
                <a:latin typeface="+mj-lt"/>
                <a:cs typeface="Courier New" panose="02070309020205020404" pitchFamily="49" charset="0"/>
              </a:rPr>
              <a:t>Start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sz="2200"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en-US" altLang="en-US" dirty="0">
                <a:latin typeface="Courier New" panose="02070309020205020404" pitchFamily="49" charset="0"/>
                <a:cs typeface="Courier New" panose="02070309020205020404" pitchFamily="49" charset="0"/>
              </a:rPr>
              <a:t> new</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s</a:t>
            </a:r>
            <a:r>
              <a:rPr lang="pl-PL" altLang="en-US" dirty="0">
                <a:latin typeface="Courier New" panose="02070309020205020404" pitchFamily="49" charset="0"/>
                <a:cs typeface="Courier New" panose="02070309020205020404" pitchFamily="49" charset="0"/>
              </a:rPr>
              <a:t> test </a:t>
            </a:r>
          </a:p>
          <a:p>
            <a:pPr lvl="2"/>
            <a:r>
              <a:rPr lang="pl-PL" altLang="en-US" dirty="0" err="1"/>
              <a:t>Detach</a:t>
            </a:r>
            <a:r>
              <a:rPr lang="pl-PL" altLang="en-US" dirty="0"/>
              <a:t> </a:t>
            </a:r>
            <a:r>
              <a:rPr lang="pl-PL" altLang="en-US" dirty="0" err="1"/>
              <a:t>session</a:t>
            </a:r>
            <a:r>
              <a:rPr lang="pl-PL" altLang="en-US" dirty="0"/>
              <a:t>: </a:t>
            </a:r>
            <a:r>
              <a:rPr lang="pl-PL" altLang="en-US" dirty="0" err="1">
                <a:latin typeface="Courier New" panose="02070309020205020404" pitchFamily="49" charset="0"/>
                <a:cs typeface="Courier New" panose="02070309020205020404" pitchFamily="49" charset="0"/>
              </a:rPr>
              <a:t>Ctrl</a:t>
            </a:r>
            <a:r>
              <a:rPr lang="pl-PL" altLang="en-US" dirty="0">
                <a:latin typeface="Courier New" panose="02070309020205020404" pitchFamily="49" charset="0"/>
                <a:cs typeface="Courier New" panose="02070309020205020404" pitchFamily="49" charset="0"/>
              </a:rPr>
              <a:t>+</a:t>
            </a:r>
            <a:r>
              <a:rPr lang="en-US" altLang="en-US" dirty="0">
                <a:latin typeface="Courier New" panose="02070309020205020404" pitchFamily="49" charset="0"/>
                <a:cs typeface="Courier New" panose="02070309020205020404" pitchFamily="49" charset="0"/>
              </a:rPr>
              <a:t>b</a:t>
            </a:r>
            <a:r>
              <a:rPr lang="pl-PL" altLang="en-US" dirty="0">
                <a:latin typeface="Courier New" panose="02070309020205020404" pitchFamily="49" charset="0"/>
                <a:cs typeface="Courier New" panose="02070309020205020404" pitchFamily="49" charset="0"/>
              </a:rPr>
              <a:t>+d </a:t>
            </a:r>
            <a:r>
              <a:rPr lang="pl-PL" altLang="en-US" dirty="0">
                <a:latin typeface="+mj-lt"/>
                <a:cs typeface="Courier New" panose="02070309020205020404" pitchFamily="49" charset="0"/>
              </a:rPr>
              <a:t>(</a:t>
            </a:r>
            <a:r>
              <a:rPr lang="pl-PL" altLang="en-US" dirty="0" err="1">
                <a:latin typeface="+mj-lt"/>
                <a:cs typeface="Courier New" panose="02070309020205020404" pitchFamily="49" charset="0"/>
              </a:rPr>
              <a:t>safe</a:t>
            </a:r>
            <a:r>
              <a:rPr lang="pl-PL" altLang="en-US" dirty="0">
                <a:latin typeface="+mj-lt"/>
                <a:cs typeface="Courier New" panose="02070309020205020404" pitchFamily="49" charset="0"/>
              </a:rPr>
              <a:t> to go)</a:t>
            </a:r>
          </a:p>
          <a:p>
            <a:pPr lvl="2"/>
            <a:r>
              <a:rPr lang="pl-PL" altLang="en-US" dirty="0">
                <a:latin typeface="+mj-lt"/>
                <a:cs typeface="Courier New" panose="02070309020205020404" pitchFamily="49" charset="0"/>
              </a:rPr>
              <a:t>List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ls</a:t>
            </a:r>
            <a:endParaRPr lang="pl-PL" altLang="en-US" dirty="0">
              <a:latin typeface="Courier New" panose="02070309020205020404" pitchFamily="49" charset="0"/>
              <a:cs typeface="Courier New" panose="02070309020205020404" pitchFamily="49" charset="0"/>
            </a:endParaRPr>
          </a:p>
          <a:p>
            <a:pPr lvl="2"/>
            <a:r>
              <a:rPr lang="pl-PL" altLang="en-US" dirty="0" err="1">
                <a:cs typeface="Courier New" panose="02070309020205020404" pitchFamily="49" charset="0"/>
              </a:rPr>
              <a:t>Reattach</a:t>
            </a:r>
            <a:r>
              <a:rPr lang="pl-PL" altLang="en-US" dirty="0">
                <a:cs typeface="Courier New" panose="02070309020205020404" pitchFamily="49" charset="0"/>
              </a:rPr>
              <a:t> </a:t>
            </a:r>
            <a:r>
              <a:rPr lang="pl-PL" altLang="en-US" dirty="0" err="1">
                <a:cs typeface="Courier New" panose="02070309020205020404" pitchFamily="49" charset="0"/>
              </a:rPr>
              <a:t>session</a:t>
            </a:r>
            <a:r>
              <a:rPr lang="pl-PL" altLang="en-US" dirty="0">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a -t </a:t>
            </a:r>
            <a:r>
              <a:rPr lang="pl-PL" altLang="en-US" dirty="0">
                <a:latin typeface="Courier New" panose="02070309020205020404" pitchFamily="49" charset="0"/>
                <a:cs typeface="Courier New" panose="02070309020205020404" pitchFamily="49" charset="0"/>
              </a:rPr>
              <a:t>test</a:t>
            </a:r>
          </a:p>
          <a:p>
            <a:pPr lvl="2"/>
            <a:r>
              <a:rPr lang="pl-PL" altLang="en-US" dirty="0" err="1">
                <a:latin typeface="+mj-lt"/>
                <a:cs typeface="Courier New" panose="02070309020205020404" pitchFamily="49" charset="0"/>
              </a:rPr>
              <a:t>Exit</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within</a:t>
            </a:r>
            <a:r>
              <a:rPr lang="pl-PL" altLang="en-US" dirty="0">
                <a:latin typeface="+mj-lt"/>
                <a:cs typeface="Courier New" panose="02070309020205020404" pitchFamily="49" charset="0"/>
              </a:rPr>
              <a:t> </a:t>
            </a:r>
            <a:r>
              <a:rPr lang="nl-BE" altLang="en-US" dirty="0" err="1">
                <a:latin typeface="+mj-lt"/>
                <a:cs typeface="Courier New" panose="02070309020205020404" pitchFamily="49" charset="0"/>
              </a:rPr>
              <a:t>tmux</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exit</a:t>
            </a:r>
            <a:endParaRPr lang="pl-PL" altLang="en-US" dirty="0">
              <a:latin typeface="Courier New" panose="02070309020205020404" pitchFamily="49" charset="0"/>
              <a:cs typeface="Courier New" panose="02070309020205020404" pitchFamily="49" charset="0"/>
            </a:endParaRPr>
          </a:p>
          <a:p>
            <a:pPr lvl="2"/>
            <a:endParaRPr lang="en-US" altLang="en-US" dirty="0"/>
          </a:p>
          <a:p>
            <a:pPr eaLnBrk="1" hangingPunct="1"/>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88</a:t>
            </a:fld>
            <a:endParaRPr lang="nl-BE" dirty="0"/>
          </a:p>
        </p:txBody>
      </p:sp>
    </p:spTree>
    <p:extLst>
      <p:ext uri="{BB962C8B-B14F-4D97-AF65-F5344CB8AC3E}">
        <p14:creationId xmlns:p14="http://schemas.microsoft.com/office/powerpoint/2010/main" val="32425260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89</a:t>
            </a:fld>
            <a:endParaRPr lang="nl-BE" dirty="0"/>
          </a:p>
        </p:txBody>
      </p:sp>
      <p:graphicFrame>
        <p:nvGraphicFramePr>
          <p:cNvPr id="3" name="Table 2">
            <a:extLst>
              <a:ext uri="{FF2B5EF4-FFF2-40B4-BE49-F238E27FC236}">
                <a16:creationId xmlns:a16="http://schemas.microsoft.com/office/drawing/2014/main" id="{32F404B0-B96A-4313-99F2-96032E5A6596}"/>
              </a:ext>
            </a:extLst>
          </p:cNvPr>
          <p:cNvGraphicFramePr>
            <a:graphicFrameLocks noGrp="1"/>
          </p:cNvGraphicFramePr>
          <p:nvPr>
            <p:extLst>
              <p:ext uri="{D42A27DB-BD31-4B8C-83A1-F6EECF244321}">
                <p14:modId xmlns:p14="http://schemas.microsoft.com/office/powerpoint/2010/main" val="3204930113"/>
              </p:ext>
            </p:extLst>
          </p:nvPr>
        </p:nvGraphicFramePr>
        <p:xfrm>
          <a:off x="838200" y="1690688"/>
          <a:ext cx="9505545" cy="3901440"/>
        </p:xfrm>
        <a:graphic>
          <a:graphicData uri="http://schemas.openxmlformats.org/drawingml/2006/table">
            <a:tbl>
              <a:tblPr/>
              <a:tblGrid>
                <a:gridCol w="1723046">
                  <a:extLst>
                    <a:ext uri="{9D8B030D-6E8A-4147-A177-3AD203B41FA5}">
                      <a16:colId xmlns:a16="http://schemas.microsoft.com/office/drawing/2014/main" val="4280809578"/>
                    </a:ext>
                  </a:extLst>
                </a:gridCol>
                <a:gridCol w="7782499">
                  <a:extLst>
                    <a:ext uri="{9D8B030D-6E8A-4147-A177-3AD203B41FA5}">
                      <a16:colId xmlns:a16="http://schemas.microsoft.com/office/drawing/2014/main" val="3778087896"/>
                    </a:ext>
                  </a:extLst>
                </a:gridCol>
              </a:tblGrid>
              <a:tr h="0">
                <a:tc gridSpan="2">
                  <a:txBody>
                    <a:bodyPr/>
                    <a:lstStyle/>
                    <a:p>
                      <a:r>
                        <a:rPr lang="en-US" sz="2600" b="1" dirty="0"/>
                        <a:t>Manage Windows and Session Tabs</a:t>
                      </a:r>
                    </a:p>
                  </a:txBody>
                  <a:tcPr anchor="ctr">
                    <a:lnL>
                      <a:noFill/>
                    </a:lnL>
                    <a:lnR>
                      <a:noFill/>
                    </a:lnR>
                    <a:lnT>
                      <a:noFill/>
                    </a:lnT>
                    <a:lnB>
                      <a:noFill/>
                    </a:lnB>
                  </a:tcPr>
                </a:tc>
                <a:tc hMerge="1">
                  <a:txBody>
                    <a:bodyPr/>
                    <a:lstStyle/>
                    <a:p>
                      <a:endParaRPr lang="nl-BE"/>
                    </a:p>
                  </a:txBody>
                  <a:tcPr/>
                </a:tc>
                <a:extLst>
                  <a:ext uri="{0D108BD9-81ED-4DB2-BD59-A6C34878D82A}">
                    <a16:rowId xmlns:a16="http://schemas.microsoft.com/office/drawing/2014/main" val="4212855857"/>
                  </a:ext>
                </a:extLst>
              </a:tr>
              <a:tr h="0">
                <a:tc>
                  <a:txBody>
                    <a:bodyPr/>
                    <a:lstStyle/>
                    <a:p>
                      <a:r>
                        <a:rPr lang="nl-BE" sz="2600"/>
                        <a:t>Ctrl+B C</a:t>
                      </a:r>
                    </a:p>
                  </a:txBody>
                  <a:tcPr anchor="ctr">
                    <a:lnL>
                      <a:noFill/>
                    </a:lnL>
                    <a:lnR>
                      <a:noFill/>
                    </a:lnR>
                    <a:lnT>
                      <a:noFill/>
                    </a:lnT>
                    <a:lnB>
                      <a:noFill/>
                    </a:lnB>
                  </a:tcPr>
                </a:tc>
                <a:tc>
                  <a:txBody>
                    <a:bodyPr/>
                    <a:lstStyle/>
                    <a:p>
                      <a:r>
                        <a:rPr lang="nl-BE" sz="2600" dirty="0" err="1"/>
                        <a:t>Create</a:t>
                      </a:r>
                      <a:r>
                        <a:rPr lang="nl-BE" sz="2600" dirty="0"/>
                        <a:t>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181802978"/>
                  </a:ext>
                </a:extLst>
              </a:tr>
              <a:tr h="0">
                <a:tc>
                  <a:txBody>
                    <a:bodyPr/>
                    <a:lstStyle/>
                    <a:p>
                      <a:r>
                        <a:rPr lang="nl-BE" sz="2600"/>
                        <a:t>Ctrl+B W</a:t>
                      </a:r>
                    </a:p>
                  </a:txBody>
                  <a:tcPr anchor="ctr">
                    <a:lnL>
                      <a:noFill/>
                    </a:lnL>
                    <a:lnR>
                      <a:noFill/>
                    </a:lnR>
                    <a:lnT>
                      <a:noFill/>
                    </a:lnT>
                    <a:lnB>
                      <a:noFill/>
                    </a:lnB>
                  </a:tcPr>
                </a:tc>
                <a:tc>
                  <a:txBody>
                    <a:bodyPr/>
                    <a:lstStyle/>
                    <a:p>
                      <a:r>
                        <a:rPr lang="nl-BE" sz="2600"/>
                        <a:t>List Windows</a:t>
                      </a:r>
                    </a:p>
                  </a:txBody>
                  <a:tcPr anchor="ctr">
                    <a:lnL>
                      <a:noFill/>
                    </a:lnL>
                    <a:lnR>
                      <a:noFill/>
                    </a:lnR>
                    <a:lnT>
                      <a:noFill/>
                    </a:lnT>
                    <a:lnB>
                      <a:noFill/>
                    </a:lnB>
                  </a:tcPr>
                </a:tc>
                <a:extLst>
                  <a:ext uri="{0D108BD9-81ED-4DB2-BD59-A6C34878D82A}">
                    <a16:rowId xmlns:a16="http://schemas.microsoft.com/office/drawing/2014/main" val="1233157915"/>
                  </a:ext>
                </a:extLst>
              </a:tr>
              <a:tr h="0">
                <a:tc>
                  <a:txBody>
                    <a:bodyPr/>
                    <a:lstStyle/>
                    <a:p>
                      <a:r>
                        <a:rPr lang="nl-BE" sz="2600"/>
                        <a:t>Ctrl+B N</a:t>
                      </a:r>
                    </a:p>
                  </a:txBody>
                  <a:tcPr anchor="ctr">
                    <a:lnL>
                      <a:noFill/>
                    </a:lnL>
                    <a:lnR>
                      <a:noFill/>
                    </a:lnR>
                    <a:lnT>
                      <a:noFill/>
                    </a:lnT>
                    <a:lnB>
                      <a:noFill/>
                    </a:lnB>
                  </a:tcPr>
                </a:tc>
                <a:tc>
                  <a:txBody>
                    <a:bodyPr/>
                    <a:lstStyle/>
                    <a:p>
                      <a:r>
                        <a:rPr lang="nl-BE" sz="2600"/>
                        <a:t>Next window</a:t>
                      </a:r>
                    </a:p>
                  </a:txBody>
                  <a:tcPr anchor="ctr">
                    <a:lnL>
                      <a:noFill/>
                    </a:lnL>
                    <a:lnR>
                      <a:noFill/>
                    </a:lnR>
                    <a:lnT>
                      <a:noFill/>
                    </a:lnT>
                    <a:lnB>
                      <a:noFill/>
                    </a:lnB>
                  </a:tcPr>
                </a:tc>
                <a:extLst>
                  <a:ext uri="{0D108BD9-81ED-4DB2-BD59-A6C34878D82A}">
                    <a16:rowId xmlns:a16="http://schemas.microsoft.com/office/drawing/2014/main" val="1129172822"/>
                  </a:ext>
                </a:extLst>
              </a:tr>
              <a:tr h="0">
                <a:tc>
                  <a:txBody>
                    <a:bodyPr/>
                    <a:lstStyle/>
                    <a:p>
                      <a:r>
                        <a:rPr lang="nl-BE" sz="2600"/>
                        <a:t>Ctrl+B P</a:t>
                      </a:r>
                    </a:p>
                  </a:txBody>
                  <a:tcPr anchor="ctr">
                    <a:lnL>
                      <a:noFill/>
                    </a:lnL>
                    <a:lnR>
                      <a:noFill/>
                    </a:lnR>
                    <a:lnT>
                      <a:noFill/>
                    </a:lnT>
                    <a:lnB>
                      <a:noFill/>
                    </a:lnB>
                  </a:tcPr>
                </a:tc>
                <a:tc>
                  <a:txBody>
                    <a:bodyPr/>
                    <a:lstStyle/>
                    <a:p>
                      <a:r>
                        <a:rPr lang="nl-BE" sz="2600"/>
                        <a:t>Previous window</a:t>
                      </a:r>
                    </a:p>
                  </a:txBody>
                  <a:tcPr anchor="ctr">
                    <a:lnL>
                      <a:noFill/>
                    </a:lnL>
                    <a:lnR>
                      <a:noFill/>
                    </a:lnR>
                    <a:lnT>
                      <a:noFill/>
                    </a:lnT>
                    <a:lnB>
                      <a:noFill/>
                    </a:lnB>
                  </a:tcPr>
                </a:tc>
                <a:extLst>
                  <a:ext uri="{0D108BD9-81ED-4DB2-BD59-A6C34878D82A}">
                    <a16:rowId xmlns:a16="http://schemas.microsoft.com/office/drawing/2014/main" val="2242037680"/>
                  </a:ext>
                </a:extLst>
              </a:tr>
              <a:tr h="0">
                <a:tc>
                  <a:txBody>
                    <a:bodyPr/>
                    <a:lstStyle/>
                    <a:p>
                      <a:r>
                        <a:rPr lang="nl-BE" sz="2600"/>
                        <a:t>Ctrl+B F</a:t>
                      </a:r>
                    </a:p>
                  </a:txBody>
                  <a:tcPr anchor="ctr">
                    <a:lnL>
                      <a:noFill/>
                    </a:lnL>
                    <a:lnR>
                      <a:noFill/>
                    </a:lnR>
                    <a:lnT>
                      <a:noFill/>
                    </a:lnT>
                    <a:lnB>
                      <a:noFill/>
                    </a:lnB>
                  </a:tcPr>
                </a:tc>
                <a:tc>
                  <a:txBody>
                    <a:bodyPr/>
                    <a:lstStyle/>
                    <a:p>
                      <a:r>
                        <a:rPr lang="nl-BE" sz="2600"/>
                        <a:t>Find window</a:t>
                      </a:r>
                    </a:p>
                  </a:txBody>
                  <a:tcPr anchor="ctr">
                    <a:lnL>
                      <a:noFill/>
                    </a:lnL>
                    <a:lnR>
                      <a:noFill/>
                    </a:lnR>
                    <a:lnT>
                      <a:noFill/>
                    </a:lnT>
                    <a:lnB>
                      <a:noFill/>
                    </a:lnB>
                  </a:tcPr>
                </a:tc>
                <a:extLst>
                  <a:ext uri="{0D108BD9-81ED-4DB2-BD59-A6C34878D82A}">
                    <a16:rowId xmlns:a16="http://schemas.microsoft.com/office/drawing/2014/main" val="3148808786"/>
                  </a:ext>
                </a:extLst>
              </a:tr>
              <a:tr h="0">
                <a:tc>
                  <a:txBody>
                    <a:bodyPr/>
                    <a:lstStyle/>
                    <a:p>
                      <a:r>
                        <a:rPr lang="nl-BE" sz="2600"/>
                        <a:t>Ctrl+B ,</a:t>
                      </a:r>
                    </a:p>
                  </a:txBody>
                  <a:tcPr anchor="ctr">
                    <a:lnL>
                      <a:noFill/>
                    </a:lnL>
                    <a:lnR>
                      <a:noFill/>
                    </a:lnR>
                    <a:lnT>
                      <a:noFill/>
                    </a:lnT>
                    <a:lnB>
                      <a:noFill/>
                    </a:lnB>
                  </a:tcPr>
                </a:tc>
                <a:tc>
                  <a:txBody>
                    <a:bodyPr/>
                    <a:lstStyle/>
                    <a:p>
                      <a:r>
                        <a:rPr lang="nl-BE" sz="2600" dirty="0"/>
                        <a:t>Name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3953091733"/>
                  </a:ext>
                </a:extLst>
              </a:tr>
              <a:tr h="0">
                <a:tc>
                  <a:txBody>
                    <a:bodyPr/>
                    <a:lstStyle/>
                    <a:p>
                      <a:r>
                        <a:rPr lang="nl-BE" sz="2600"/>
                        <a:t>Ctrl+B &amp;</a:t>
                      </a:r>
                    </a:p>
                  </a:txBody>
                  <a:tcPr anchor="ctr">
                    <a:lnL>
                      <a:noFill/>
                    </a:lnL>
                    <a:lnR>
                      <a:noFill/>
                    </a:lnR>
                    <a:lnT>
                      <a:noFill/>
                    </a:lnT>
                    <a:lnB>
                      <a:noFill/>
                    </a:lnB>
                  </a:tcPr>
                </a:tc>
                <a:tc>
                  <a:txBody>
                    <a:bodyPr/>
                    <a:lstStyle/>
                    <a:p>
                      <a:r>
                        <a:rPr lang="nl-BE" sz="2600" dirty="0" err="1"/>
                        <a:t>Kill</a:t>
                      </a:r>
                      <a:r>
                        <a:rPr lang="nl-BE" sz="2600" dirty="0"/>
                        <a:t>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1601983578"/>
                  </a:ext>
                </a:extLst>
              </a:tr>
            </a:tbl>
          </a:graphicData>
        </a:graphic>
      </p:graphicFrame>
    </p:spTree>
    <p:extLst>
      <p:ext uri="{BB962C8B-B14F-4D97-AF65-F5344CB8AC3E}">
        <p14:creationId xmlns:p14="http://schemas.microsoft.com/office/powerpoint/2010/main" val="984925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7" name="Tijdelijke aanduiding voor inhoud 4"/>
          <p:cNvPicPr>
            <a:picLocks noGrp="1" noChangeAspect="1"/>
          </p:cNvPicPr>
          <p:nvPr>
            <p:ph idx="1"/>
          </p:nvPr>
        </p:nvPicPr>
        <p:blipFill>
          <a:blip r:embed="rId2"/>
          <a:stretch>
            <a:fillRect/>
          </a:stretch>
        </p:blipFill>
        <p:spPr>
          <a:xfrm>
            <a:off x="2118488" y="1349376"/>
            <a:ext cx="8224898" cy="4429125"/>
          </a:xfrm>
          <a:prstGeom prst="rect">
            <a:avLst/>
          </a:prstGeom>
        </p:spPr>
      </p:pic>
      <p:sp>
        <p:nvSpPr>
          <p:cNvPr id="10" name="Ovaal 9"/>
          <p:cNvSpPr/>
          <p:nvPr/>
        </p:nvSpPr>
        <p:spPr>
          <a:xfrm>
            <a:off x="5087888" y="2780928"/>
            <a:ext cx="432048" cy="64807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19842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90</a:t>
            </a:fld>
            <a:endParaRPr lang="nl-BE" dirty="0"/>
          </a:p>
        </p:txBody>
      </p:sp>
      <p:graphicFrame>
        <p:nvGraphicFramePr>
          <p:cNvPr id="3" name="Table 2">
            <a:extLst>
              <a:ext uri="{FF2B5EF4-FFF2-40B4-BE49-F238E27FC236}">
                <a16:creationId xmlns:a16="http://schemas.microsoft.com/office/drawing/2014/main" id="{32F404B0-B96A-4313-99F2-96032E5A6596}"/>
              </a:ext>
            </a:extLst>
          </p:cNvPr>
          <p:cNvGraphicFramePr>
            <a:graphicFrameLocks noGrp="1"/>
          </p:cNvGraphicFramePr>
          <p:nvPr>
            <p:extLst>
              <p:ext uri="{D42A27DB-BD31-4B8C-83A1-F6EECF244321}">
                <p14:modId xmlns:p14="http://schemas.microsoft.com/office/powerpoint/2010/main" val="2872062137"/>
              </p:ext>
            </p:extLst>
          </p:nvPr>
        </p:nvGraphicFramePr>
        <p:xfrm>
          <a:off x="188495" y="1690688"/>
          <a:ext cx="9505545" cy="4297680"/>
        </p:xfrm>
        <a:graphic>
          <a:graphicData uri="http://schemas.openxmlformats.org/drawingml/2006/table">
            <a:tbl>
              <a:tblPr/>
              <a:tblGrid>
                <a:gridCol w="2048867">
                  <a:extLst>
                    <a:ext uri="{9D8B030D-6E8A-4147-A177-3AD203B41FA5}">
                      <a16:colId xmlns:a16="http://schemas.microsoft.com/office/drawing/2014/main" val="4280809578"/>
                    </a:ext>
                  </a:extLst>
                </a:gridCol>
                <a:gridCol w="7456678">
                  <a:extLst>
                    <a:ext uri="{9D8B030D-6E8A-4147-A177-3AD203B41FA5}">
                      <a16:colId xmlns:a16="http://schemas.microsoft.com/office/drawing/2014/main" val="3778087896"/>
                    </a:ext>
                  </a:extLst>
                </a:gridCol>
              </a:tblGrid>
              <a:tr h="0">
                <a:tc gridSpan="2">
                  <a:txBody>
                    <a:bodyPr/>
                    <a:lstStyle/>
                    <a:p>
                      <a:r>
                        <a:rPr lang="nl-BE" sz="2600" b="1" dirty="0"/>
                        <a:t>Panes/splits</a:t>
                      </a:r>
                    </a:p>
                  </a:txBody>
                  <a:tcPr anchor="ctr">
                    <a:lnL>
                      <a:noFill/>
                    </a:lnL>
                    <a:lnR>
                      <a:noFill/>
                    </a:lnR>
                    <a:lnT>
                      <a:noFill/>
                    </a:lnT>
                    <a:lnB>
                      <a:noFill/>
                    </a:lnB>
                  </a:tcPr>
                </a:tc>
                <a:tc hMerge="1">
                  <a:txBody>
                    <a:bodyPr/>
                    <a:lstStyle/>
                    <a:p>
                      <a:endParaRPr lang="nl-BE"/>
                    </a:p>
                  </a:txBody>
                  <a:tcPr/>
                </a:tc>
                <a:extLst>
                  <a:ext uri="{0D108BD9-81ED-4DB2-BD59-A6C34878D82A}">
                    <a16:rowId xmlns:a16="http://schemas.microsoft.com/office/drawing/2014/main" val="4212855857"/>
                  </a:ext>
                </a:extLst>
              </a:tr>
              <a:tr h="0">
                <a:tc>
                  <a:txBody>
                    <a:bodyPr/>
                    <a:lstStyle/>
                    <a:p>
                      <a:r>
                        <a:rPr lang="nl-BE" sz="2600"/>
                        <a:t>Ctrl+B %</a:t>
                      </a:r>
                    </a:p>
                  </a:txBody>
                  <a:tcPr anchor="ctr">
                    <a:lnL>
                      <a:noFill/>
                    </a:lnL>
                    <a:lnR>
                      <a:noFill/>
                    </a:lnR>
                    <a:lnT>
                      <a:noFill/>
                    </a:lnT>
                    <a:lnB>
                      <a:noFill/>
                    </a:lnB>
                  </a:tcPr>
                </a:tc>
                <a:tc>
                  <a:txBody>
                    <a:bodyPr/>
                    <a:lstStyle/>
                    <a:p>
                      <a:r>
                        <a:rPr lang="nl-BE" sz="2600" dirty="0" err="1"/>
                        <a:t>Vertical</a:t>
                      </a:r>
                      <a:r>
                        <a:rPr lang="nl-BE" sz="2600" dirty="0"/>
                        <a:t> split</a:t>
                      </a:r>
                    </a:p>
                  </a:txBody>
                  <a:tcPr anchor="ctr">
                    <a:lnL>
                      <a:noFill/>
                    </a:lnL>
                    <a:lnR>
                      <a:noFill/>
                    </a:lnR>
                    <a:lnT>
                      <a:noFill/>
                    </a:lnT>
                    <a:lnB>
                      <a:noFill/>
                    </a:lnB>
                  </a:tcPr>
                </a:tc>
                <a:extLst>
                  <a:ext uri="{0D108BD9-81ED-4DB2-BD59-A6C34878D82A}">
                    <a16:rowId xmlns:a16="http://schemas.microsoft.com/office/drawing/2014/main" val="181802978"/>
                  </a:ext>
                </a:extLst>
              </a:tr>
              <a:tr h="0">
                <a:tc>
                  <a:txBody>
                    <a:bodyPr/>
                    <a:lstStyle/>
                    <a:p>
                      <a:r>
                        <a:rPr lang="nl-BE" sz="2600" dirty="0" err="1"/>
                        <a:t>Ctrl+B</a:t>
                      </a:r>
                      <a:r>
                        <a:rPr lang="nl-BE" sz="2600" dirty="0"/>
                        <a:t> "</a:t>
                      </a:r>
                    </a:p>
                  </a:txBody>
                  <a:tcPr anchor="ctr">
                    <a:lnL>
                      <a:noFill/>
                    </a:lnL>
                    <a:lnR>
                      <a:noFill/>
                    </a:lnR>
                    <a:lnT>
                      <a:noFill/>
                    </a:lnT>
                    <a:lnB>
                      <a:noFill/>
                    </a:lnB>
                  </a:tcPr>
                </a:tc>
                <a:tc>
                  <a:txBody>
                    <a:bodyPr/>
                    <a:lstStyle/>
                    <a:p>
                      <a:r>
                        <a:rPr lang="nl-BE" sz="2600" dirty="0" err="1"/>
                        <a:t>Horizontal</a:t>
                      </a:r>
                      <a:r>
                        <a:rPr lang="nl-BE" sz="2600" dirty="0"/>
                        <a:t> split</a:t>
                      </a:r>
                    </a:p>
                  </a:txBody>
                  <a:tcPr anchor="ctr">
                    <a:lnL>
                      <a:noFill/>
                    </a:lnL>
                    <a:lnR>
                      <a:noFill/>
                    </a:lnR>
                    <a:lnT>
                      <a:noFill/>
                    </a:lnT>
                    <a:lnB>
                      <a:noFill/>
                    </a:lnB>
                  </a:tcPr>
                </a:tc>
                <a:extLst>
                  <a:ext uri="{0D108BD9-81ED-4DB2-BD59-A6C34878D82A}">
                    <a16:rowId xmlns:a16="http://schemas.microsoft.com/office/drawing/2014/main" val="1233157915"/>
                  </a:ext>
                </a:extLst>
              </a:tr>
              <a:tr h="0">
                <a:tc>
                  <a:txBody>
                    <a:bodyPr/>
                    <a:lstStyle/>
                    <a:p>
                      <a:r>
                        <a:rPr lang="nl-BE" sz="2600" dirty="0" err="1"/>
                        <a:t>Ctrl+B</a:t>
                      </a:r>
                      <a:r>
                        <a:rPr lang="nl-BE" sz="2600" dirty="0"/>
                        <a:t> O</a:t>
                      </a:r>
                    </a:p>
                  </a:txBody>
                  <a:tcPr anchor="ctr">
                    <a:lnL>
                      <a:noFill/>
                    </a:lnL>
                    <a:lnR>
                      <a:noFill/>
                    </a:lnR>
                    <a:lnT>
                      <a:noFill/>
                    </a:lnT>
                    <a:lnB>
                      <a:noFill/>
                    </a:lnB>
                  </a:tcPr>
                </a:tc>
                <a:tc>
                  <a:txBody>
                    <a:bodyPr/>
                    <a:lstStyle/>
                    <a:p>
                      <a:r>
                        <a:rPr lang="nl-BE" sz="2600" dirty="0"/>
                        <a:t>Swap </a:t>
                      </a:r>
                      <a:r>
                        <a:rPr lang="nl-BE" sz="2600" dirty="0" err="1"/>
                        <a:t>panes</a:t>
                      </a:r>
                      <a:endParaRPr lang="nl-BE" sz="2600" dirty="0"/>
                    </a:p>
                  </a:txBody>
                  <a:tcPr anchor="ctr">
                    <a:lnL>
                      <a:noFill/>
                    </a:lnL>
                    <a:lnR>
                      <a:noFill/>
                    </a:lnR>
                    <a:lnT>
                      <a:noFill/>
                    </a:lnT>
                    <a:lnB>
                      <a:noFill/>
                    </a:lnB>
                  </a:tcPr>
                </a:tc>
                <a:extLst>
                  <a:ext uri="{0D108BD9-81ED-4DB2-BD59-A6C34878D82A}">
                    <a16:rowId xmlns:a16="http://schemas.microsoft.com/office/drawing/2014/main" val="1129172822"/>
                  </a:ext>
                </a:extLst>
              </a:tr>
              <a:tr h="0">
                <a:tc>
                  <a:txBody>
                    <a:bodyPr/>
                    <a:lstStyle/>
                    <a:p>
                      <a:r>
                        <a:rPr lang="nl-BE" sz="2600"/>
                        <a:t>Ctrl+B Q</a:t>
                      </a:r>
                    </a:p>
                  </a:txBody>
                  <a:tcPr anchor="ctr">
                    <a:lnL>
                      <a:noFill/>
                    </a:lnL>
                    <a:lnR>
                      <a:noFill/>
                    </a:lnR>
                    <a:lnT>
                      <a:noFill/>
                    </a:lnT>
                    <a:lnB>
                      <a:noFill/>
                    </a:lnB>
                  </a:tcPr>
                </a:tc>
                <a:tc>
                  <a:txBody>
                    <a:bodyPr/>
                    <a:lstStyle/>
                    <a:p>
                      <a:r>
                        <a:rPr lang="nl-BE" sz="2600" dirty="0"/>
                        <a:t>Show </a:t>
                      </a:r>
                      <a:r>
                        <a:rPr lang="nl-BE" sz="2600" dirty="0" err="1"/>
                        <a:t>pane</a:t>
                      </a:r>
                      <a:r>
                        <a:rPr lang="nl-BE" sz="2600" dirty="0"/>
                        <a:t> </a:t>
                      </a:r>
                      <a:r>
                        <a:rPr lang="nl-BE" sz="2600" dirty="0" err="1"/>
                        <a:t>numbers</a:t>
                      </a:r>
                      <a:endParaRPr lang="nl-BE" sz="2600" dirty="0"/>
                    </a:p>
                  </a:txBody>
                  <a:tcPr anchor="ctr">
                    <a:lnL>
                      <a:noFill/>
                    </a:lnL>
                    <a:lnR>
                      <a:noFill/>
                    </a:lnR>
                    <a:lnT>
                      <a:noFill/>
                    </a:lnT>
                    <a:lnB>
                      <a:noFill/>
                    </a:lnB>
                  </a:tcPr>
                </a:tc>
                <a:extLst>
                  <a:ext uri="{0D108BD9-81ED-4DB2-BD59-A6C34878D82A}">
                    <a16:rowId xmlns:a16="http://schemas.microsoft.com/office/drawing/2014/main" val="2242037680"/>
                  </a:ext>
                </a:extLst>
              </a:tr>
              <a:tr h="0">
                <a:tc>
                  <a:txBody>
                    <a:bodyPr/>
                    <a:lstStyle/>
                    <a:p>
                      <a:r>
                        <a:rPr lang="nl-BE" sz="2600" dirty="0" err="1"/>
                        <a:t>Ctrl+B</a:t>
                      </a:r>
                      <a:r>
                        <a:rPr lang="nl-BE" sz="2600" dirty="0"/>
                        <a:t> X</a:t>
                      </a:r>
                    </a:p>
                  </a:txBody>
                  <a:tcPr anchor="ctr">
                    <a:lnL>
                      <a:noFill/>
                    </a:lnL>
                    <a:lnR>
                      <a:noFill/>
                    </a:lnR>
                    <a:lnT>
                      <a:noFill/>
                    </a:lnT>
                    <a:lnB>
                      <a:noFill/>
                    </a:lnB>
                  </a:tcPr>
                </a:tc>
                <a:tc>
                  <a:txBody>
                    <a:bodyPr/>
                    <a:lstStyle/>
                    <a:p>
                      <a:r>
                        <a:rPr lang="nl-BE" sz="2600" dirty="0" err="1"/>
                        <a:t>Kill</a:t>
                      </a:r>
                      <a:r>
                        <a:rPr lang="nl-BE" sz="2600" dirty="0"/>
                        <a:t> </a:t>
                      </a:r>
                      <a:r>
                        <a:rPr lang="nl-BE" sz="2600" dirty="0" err="1"/>
                        <a:t>pane</a:t>
                      </a:r>
                      <a:endParaRPr lang="nl-BE" sz="2600" dirty="0"/>
                    </a:p>
                  </a:txBody>
                  <a:tcPr anchor="ctr">
                    <a:lnL>
                      <a:noFill/>
                    </a:lnL>
                    <a:lnR>
                      <a:noFill/>
                    </a:lnR>
                    <a:lnT>
                      <a:noFill/>
                    </a:lnT>
                    <a:lnB>
                      <a:noFill/>
                    </a:lnB>
                  </a:tcPr>
                </a:tc>
                <a:extLst>
                  <a:ext uri="{0D108BD9-81ED-4DB2-BD59-A6C34878D82A}">
                    <a16:rowId xmlns:a16="http://schemas.microsoft.com/office/drawing/2014/main" val="3148808786"/>
                  </a:ext>
                </a:extLst>
              </a:tr>
              <a:tr h="0">
                <a:tc>
                  <a:txBody>
                    <a:bodyPr/>
                    <a:lstStyle/>
                    <a:p>
                      <a:r>
                        <a:rPr lang="nl-BE" sz="2600" dirty="0" err="1"/>
                        <a:t>Ctrl+B</a:t>
                      </a:r>
                      <a:r>
                        <a:rPr lang="nl-BE" sz="2600" dirty="0"/>
                        <a:t> Arrow Keys</a:t>
                      </a:r>
                    </a:p>
                  </a:txBody>
                  <a:tcPr anchor="ctr">
                    <a:lnL>
                      <a:noFill/>
                    </a:lnL>
                    <a:lnR>
                      <a:noFill/>
                    </a:lnR>
                    <a:lnT>
                      <a:noFill/>
                    </a:lnT>
                    <a:lnB>
                      <a:noFill/>
                    </a:lnB>
                  </a:tcPr>
                </a:tc>
                <a:tc>
                  <a:txBody>
                    <a:bodyPr/>
                    <a:lstStyle/>
                    <a:p>
                      <a:r>
                        <a:rPr lang="nl-BE" sz="2600" dirty="0"/>
                        <a:t>Move </a:t>
                      </a:r>
                      <a:r>
                        <a:rPr lang="nl-BE" sz="2600" dirty="0" err="1"/>
                        <a:t>to</a:t>
                      </a:r>
                      <a:r>
                        <a:rPr lang="nl-BE" sz="2600" dirty="0"/>
                        <a:t> </a:t>
                      </a:r>
                      <a:r>
                        <a:rPr lang="nl-BE" sz="2600" dirty="0" err="1"/>
                        <a:t>pane</a:t>
                      </a:r>
                      <a:endParaRPr lang="nl-BE" sz="2600" dirty="0"/>
                    </a:p>
                  </a:txBody>
                  <a:tcPr anchor="ctr">
                    <a:lnL>
                      <a:noFill/>
                    </a:lnL>
                    <a:lnR>
                      <a:noFill/>
                    </a:lnR>
                    <a:lnT>
                      <a:noFill/>
                    </a:lnT>
                    <a:lnB>
                      <a:noFill/>
                    </a:lnB>
                  </a:tcPr>
                </a:tc>
                <a:extLst>
                  <a:ext uri="{0D108BD9-81ED-4DB2-BD59-A6C34878D82A}">
                    <a16:rowId xmlns:a16="http://schemas.microsoft.com/office/drawing/2014/main" val="3953091733"/>
                  </a:ext>
                </a:extLst>
              </a:tr>
              <a:tr h="0">
                <a:tc gridSpan="2">
                  <a:txBody>
                    <a:bodyPr/>
                    <a:lstStyle/>
                    <a:p>
                      <a:endParaRPr lang="nl-BE" sz="2600" dirty="0"/>
                    </a:p>
                  </a:txBody>
                  <a:tcPr anchor="ctr">
                    <a:lnL>
                      <a:noFill/>
                    </a:lnL>
                    <a:lnR>
                      <a:noFill/>
                    </a:lnR>
                    <a:lnT>
                      <a:noFill/>
                    </a:lnT>
                    <a:lnB>
                      <a:noFill/>
                    </a:lnB>
                  </a:tcPr>
                </a:tc>
                <a:tc hMerge="1">
                  <a:txBody>
                    <a:bodyPr/>
                    <a:lstStyle/>
                    <a:p>
                      <a:endParaRPr lang="nl-BE" dirty="0"/>
                    </a:p>
                  </a:txBody>
                  <a:tcPr>
                    <a:lnL>
                      <a:noFill/>
                    </a:lnL>
                    <a:lnR>
                      <a:noFill/>
                    </a:lnR>
                    <a:lnT>
                      <a:noFill/>
                    </a:lnT>
                    <a:lnB>
                      <a:noFill/>
                    </a:lnB>
                  </a:tcPr>
                </a:tc>
                <a:extLst>
                  <a:ext uri="{0D108BD9-81ED-4DB2-BD59-A6C34878D82A}">
                    <a16:rowId xmlns:a16="http://schemas.microsoft.com/office/drawing/2014/main" val="1601983578"/>
                  </a:ext>
                </a:extLst>
              </a:tr>
            </a:tbl>
          </a:graphicData>
        </a:graphic>
      </p:graphicFrame>
      <p:pic>
        <p:nvPicPr>
          <p:cNvPr id="4" name="Picture 3">
            <a:extLst>
              <a:ext uri="{FF2B5EF4-FFF2-40B4-BE49-F238E27FC236}">
                <a16:creationId xmlns:a16="http://schemas.microsoft.com/office/drawing/2014/main" id="{928E0024-2B9E-4B85-88A5-83CE408E17FE}"/>
              </a:ext>
            </a:extLst>
          </p:cNvPr>
          <p:cNvPicPr>
            <a:picLocks noChangeAspect="1"/>
          </p:cNvPicPr>
          <p:nvPr/>
        </p:nvPicPr>
        <p:blipFill>
          <a:blip r:embed="rId2"/>
          <a:stretch>
            <a:fillRect/>
          </a:stretch>
        </p:blipFill>
        <p:spPr>
          <a:xfrm>
            <a:off x="5225999" y="1508125"/>
            <a:ext cx="7092460" cy="3841749"/>
          </a:xfrm>
          <a:prstGeom prst="rect">
            <a:avLst/>
          </a:prstGeom>
        </p:spPr>
      </p:pic>
    </p:spTree>
    <p:extLst>
      <p:ext uri="{BB962C8B-B14F-4D97-AF65-F5344CB8AC3E}">
        <p14:creationId xmlns:p14="http://schemas.microsoft.com/office/powerpoint/2010/main" val="520436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pPr eaLnBrk="1" hangingPunct="1"/>
            <a:endParaRPr lang="nl-BE" altLang="en-US" dirty="0"/>
          </a:p>
          <a:p>
            <a:pPr eaLnBrk="1" hangingPunct="1"/>
            <a:r>
              <a:rPr lang="pl-PL" altLang="en-US" dirty="0"/>
              <a:t>Not to </a:t>
            </a:r>
            <a:r>
              <a:rPr lang="pl-PL" altLang="en-US" dirty="0" err="1"/>
              <a:t>loose</a:t>
            </a:r>
            <a:r>
              <a:rPr lang="pl-PL" altLang="en-US" dirty="0"/>
              <a:t> </a:t>
            </a:r>
            <a:r>
              <a:rPr lang="pl-PL" altLang="en-US" dirty="0" err="1"/>
              <a:t>your</a:t>
            </a:r>
            <a:r>
              <a:rPr lang="pl-PL" altLang="en-US" dirty="0"/>
              <a:t> </a:t>
            </a:r>
            <a:r>
              <a:rPr lang="pl-PL" altLang="en-US" dirty="0" err="1"/>
              <a:t>job</a:t>
            </a:r>
            <a:r>
              <a:rPr lang="pl-PL" altLang="en-US" dirty="0"/>
              <a:t> </a:t>
            </a:r>
            <a:r>
              <a:rPr lang="pl-PL" altLang="en-US" dirty="0" err="1"/>
              <a:t>after</a:t>
            </a:r>
            <a:r>
              <a:rPr lang="pl-PL" altLang="en-US" dirty="0"/>
              <a:t> </a:t>
            </a:r>
            <a:r>
              <a:rPr lang="pl-PL" altLang="en-US" dirty="0" err="1"/>
              <a:t>closing</a:t>
            </a:r>
            <a:r>
              <a:rPr lang="pl-PL" altLang="en-US" dirty="0"/>
              <a:t> </a:t>
            </a:r>
            <a:r>
              <a:rPr lang="pl-PL" altLang="en-US" dirty="0" err="1"/>
              <a:t>your</a:t>
            </a:r>
            <a:r>
              <a:rPr lang="pl-PL" altLang="en-US" dirty="0"/>
              <a:t> laptop:</a:t>
            </a:r>
          </a:p>
          <a:p>
            <a:pPr lvl="1"/>
            <a:r>
              <a:rPr lang="pl-PL" altLang="en-US" dirty="0" err="1"/>
              <a:t>Use</a:t>
            </a:r>
            <a:r>
              <a:rPr lang="pl-PL" altLang="en-US" dirty="0"/>
              <a:t> NX GUI </a:t>
            </a:r>
            <a:r>
              <a:rPr lang="pl-PL" altLang="en-US" dirty="0" err="1"/>
              <a:t>connection</a:t>
            </a:r>
            <a:endParaRPr lang="pl-PL" altLang="en-US" dirty="0"/>
          </a:p>
          <a:p>
            <a:pPr lvl="1"/>
            <a:r>
              <a:rPr lang="pl-PL" altLang="en-US" dirty="0" err="1"/>
              <a:t>Use</a:t>
            </a:r>
            <a:r>
              <a:rPr lang="pl-PL" altLang="en-US" dirty="0"/>
              <a:t> </a:t>
            </a:r>
            <a:r>
              <a:rPr lang="pl-PL" altLang="en-US" dirty="0" err="1"/>
              <a:t>command</a:t>
            </a:r>
            <a:r>
              <a:rPr lang="pl-PL" altLang="en-US" dirty="0"/>
              <a:t> </a:t>
            </a:r>
            <a:r>
              <a:rPr lang="pl-PL" altLang="en-US" dirty="0" err="1"/>
              <a:t>line</a:t>
            </a:r>
            <a:r>
              <a:rPr lang="pl-PL" altLang="en-US" dirty="0"/>
              <a:t> + </a:t>
            </a:r>
            <a:r>
              <a:rPr lang="pl-PL" altLang="en-US" dirty="0" err="1"/>
              <a:t>screen</a:t>
            </a:r>
            <a:endParaRPr lang="pl-PL" altLang="en-US" dirty="0"/>
          </a:p>
          <a:p>
            <a:pPr lvl="2"/>
            <a:r>
              <a:rPr lang="pl-PL" altLang="en-US" dirty="0">
                <a:latin typeface="+mj-lt"/>
                <a:cs typeface="Courier New" panose="02070309020205020404" pitchFamily="49" charset="0"/>
              </a:rPr>
              <a:t>Start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sz="2200"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–S test </a:t>
            </a:r>
          </a:p>
          <a:p>
            <a:pPr lvl="2"/>
            <a:r>
              <a:rPr lang="pl-PL" altLang="en-US" dirty="0" err="1"/>
              <a:t>Detach</a:t>
            </a:r>
            <a:r>
              <a:rPr lang="pl-PL" altLang="en-US" dirty="0"/>
              <a:t> </a:t>
            </a:r>
            <a:r>
              <a:rPr lang="pl-PL" altLang="en-US" dirty="0" err="1"/>
              <a:t>session</a:t>
            </a:r>
            <a:r>
              <a:rPr lang="pl-PL" altLang="en-US" dirty="0"/>
              <a:t>: </a:t>
            </a:r>
            <a:r>
              <a:rPr lang="pl-PL" altLang="en-US" dirty="0" err="1">
                <a:latin typeface="Courier New" panose="02070309020205020404" pitchFamily="49" charset="0"/>
                <a:cs typeface="Courier New" panose="02070309020205020404" pitchFamily="49" charset="0"/>
              </a:rPr>
              <a:t>Ctrl+a+d</a:t>
            </a:r>
            <a:r>
              <a:rPr lang="pl-PL" altLang="en-US" dirty="0">
                <a:latin typeface="Courier New" panose="02070309020205020404" pitchFamily="49" charset="0"/>
                <a:cs typeface="Courier New" panose="02070309020205020404" pitchFamily="49" charset="0"/>
              </a:rPr>
              <a:t> </a:t>
            </a:r>
            <a:r>
              <a:rPr lang="pl-PL" altLang="en-US" dirty="0">
                <a:latin typeface="+mj-lt"/>
                <a:cs typeface="Courier New" panose="02070309020205020404" pitchFamily="49" charset="0"/>
              </a:rPr>
              <a:t>(</a:t>
            </a:r>
            <a:r>
              <a:rPr lang="pl-PL" altLang="en-US" dirty="0" err="1">
                <a:latin typeface="+mj-lt"/>
                <a:cs typeface="Courier New" panose="02070309020205020404" pitchFamily="49" charset="0"/>
              </a:rPr>
              <a:t>safe</a:t>
            </a:r>
            <a:r>
              <a:rPr lang="pl-PL" altLang="en-US" dirty="0">
                <a:latin typeface="+mj-lt"/>
                <a:cs typeface="Courier New" panose="02070309020205020404" pitchFamily="49" charset="0"/>
              </a:rPr>
              <a:t> to go)</a:t>
            </a:r>
          </a:p>
          <a:p>
            <a:pPr lvl="2"/>
            <a:r>
              <a:rPr lang="pl-PL" altLang="en-US" dirty="0">
                <a:latin typeface="+mj-lt"/>
                <a:cs typeface="Courier New" panose="02070309020205020404" pitchFamily="49" charset="0"/>
              </a:rPr>
              <a:t>List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ls</a:t>
            </a:r>
            <a:endParaRPr lang="pl-PL" altLang="en-US" dirty="0">
              <a:latin typeface="Courier New" panose="02070309020205020404" pitchFamily="49" charset="0"/>
              <a:cs typeface="Courier New" panose="02070309020205020404" pitchFamily="49" charset="0"/>
            </a:endParaRPr>
          </a:p>
          <a:p>
            <a:pPr lvl="2"/>
            <a:r>
              <a:rPr lang="pl-PL" altLang="en-US" dirty="0" err="1">
                <a:cs typeface="Courier New" panose="02070309020205020404" pitchFamily="49" charset="0"/>
              </a:rPr>
              <a:t>Reattach</a:t>
            </a:r>
            <a:r>
              <a:rPr lang="pl-PL" altLang="en-US" dirty="0">
                <a:cs typeface="Courier New" panose="02070309020205020404" pitchFamily="49" charset="0"/>
              </a:rPr>
              <a:t> </a:t>
            </a:r>
            <a:r>
              <a:rPr lang="pl-PL" altLang="en-US" dirty="0" err="1">
                <a:cs typeface="Courier New" panose="02070309020205020404" pitchFamily="49" charset="0"/>
              </a:rPr>
              <a:t>session</a:t>
            </a:r>
            <a:r>
              <a:rPr lang="pl-PL" altLang="en-US" dirty="0">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–r test</a:t>
            </a:r>
          </a:p>
          <a:p>
            <a:pPr lvl="2"/>
            <a:r>
              <a:rPr lang="pl-PL" altLang="en-US" dirty="0" err="1">
                <a:latin typeface="+mj-lt"/>
                <a:cs typeface="Courier New" panose="02070309020205020404" pitchFamily="49" charset="0"/>
              </a:rPr>
              <a:t>Exit</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within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exit</a:t>
            </a:r>
            <a:endParaRPr lang="pl-PL" altLang="en-US" dirty="0">
              <a:latin typeface="Courier New" panose="02070309020205020404" pitchFamily="49" charset="0"/>
              <a:cs typeface="Courier New" panose="02070309020205020404" pitchFamily="49" charset="0"/>
            </a:endParaRPr>
          </a:p>
          <a:p>
            <a:pPr lvl="2"/>
            <a:endParaRPr lang="en-US" altLang="en-US" dirty="0"/>
          </a:p>
          <a:p>
            <a:pPr eaLnBrk="1" hangingPunct="1"/>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91</a:t>
            </a:fld>
            <a:endParaRPr lang="nl-BE" dirty="0"/>
          </a:p>
        </p:txBody>
      </p:sp>
    </p:spTree>
    <p:extLst>
      <p:ext uri="{BB962C8B-B14F-4D97-AF65-F5344CB8AC3E}">
        <p14:creationId xmlns:p14="http://schemas.microsoft.com/office/powerpoint/2010/main" val="12864509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en-US" sz="2000" dirty="0"/>
              <a:t>Create new window: ctrl-a c</a:t>
            </a:r>
          </a:p>
          <a:p>
            <a:r>
              <a:rPr lang="en-US" sz="2000" dirty="0"/>
              <a:t>Go to previous/next window: ctrl-a </a:t>
            </a:r>
            <a:r>
              <a:rPr lang="en-US" sz="2000" dirty="0" err="1"/>
              <a:t>p/n</a:t>
            </a:r>
            <a:endParaRPr lang="en-US" sz="2000" dirty="0"/>
          </a:p>
          <a:p>
            <a:r>
              <a:rPr lang="en-US" sz="2000" dirty="0"/>
              <a:t>Go to window by number: ctrl-a &lt;window-</a:t>
            </a:r>
            <a:r>
              <a:rPr lang="en-US" sz="2000" dirty="0" err="1"/>
              <a:t>nr</a:t>
            </a:r>
            <a:r>
              <a:rPr lang="en-US" sz="2000" dirty="0"/>
              <a:t>&gt;</a:t>
            </a:r>
          </a:p>
          <a:p>
            <a:r>
              <a:rPr lang="en-US" sz="2000" dirty="0"/>
              <a:t>Show current windows, move: ctrl-a ", &lt;window-</a:t>
            </a:r>
            <a:r>
              <a:rPr lang="en-US" sz="2000" dirty="0" err="1"/>
              <a:t>nr</a:t>
            </a:r>
            <a:r>
              <a:rPr lang="en-US" sz="2000" dirty="0"/>
              <a:t>&gt;</a:t>
            </a:r>
          </a:p>
          <a:p>
            <a:r>
              <a:rPr lang="en-US" sz="2000" dirty="0"/>
              <a:t>Close window: ctrl-a K</a:t>
            </a:r>
          </a:p>
          <a:p>
            <a:r>
              <a:rPr lang="en-US" sz="2000" dirty="0"/>
              <a:t>Detach screen: ctrl-a d</a:t>
            </a:r>
          </a:p>
          <a:p>
            <a:r>
              <a:rPr lang="en-US" sz="2000" dirty="0"/>
              <a:t>List current screen sessions: $ screen -ls</a:t>
            </a:r>
          </a:p>
          <a:p>
            <a:r>
              <a:rPr lang="en-US" sz="2000" dirty="0"/>
              <a:t>Re-attach to session: $ screen -r &lt;session-id&gt;</a:t>
            </a:r>
          </a:p>
          <a:p>
            <a:r>
              <a:rPr lang="en-US" sz="2000" dirty="0"/>
              <a:t>Kill dead session: $ screen -wipe</a:t>
            </a:r>
          </a:p>
          <a:p>
            <a:r>
              <a:rPr lang="nl-BE" sz="2000" dirty="0"/>
              <a:t> </a:t>
            </a:r>
            <a:r>
              <a:rPr lang="en-US" sz="2000" dirty="0"/>
              <a:t>Get help: ctrl-a ?</a:t>
            </a:r>
          </a:p>
          <a:p>
            <a:r>
              <a:rPr lang="nl-BE" sz="2000" dirty="0"/>
              <a:t> </a:t>
            </a:r>
            <a:r>
              <a:rPr lang="en-US" sz="2000" dirty="0"/>
              <a:t>Monitor for activity: ctrl-a M (same to stop monitoring)</a:t>
            </a:r>
          </a:p>
          <a:p>
            <a:r>
              <a:rPr lang="en-US" sz="2000" dirty="0"/>
              <a:t>Monitor for inactivity: ctrl-a _  (same to stop monitoring)</a:t>
            </a:r>
          </a:p>
          <a:p>
            <a:endParaRPr lang="en-US" sz="20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92</a:t>
            </a:fld>
            <a:endParaRPr lang="nl-BE" dirty="0"/>
          </a:p>
        </p:txBody>
      </p:sp>
    </p:spTree>
    <p:extLst>
      <p:ext uri="{BB962C8B-B14F-4D97-AF65-F5344CB8AC3E}">
        <p14:creationId xmlns:p14="http://schemas.microsoft.com/office/powerpoint/2010/main" val="14890143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en-US" sz="2000" dirty="0"/>
              <a:t>Split screen horizontally: ctrl-a S</a:t>
            </a:r>
          </a:p>
          <a:p>
            <a:r>
              <a:rPr lang="en-US" sz="2000" dirty="0"/>
              <a:t>Split screen vertically: ctrl-a |</a:t>
            </a:r>
          </a:p>
          <a:p>
            <a:r>
              <a:rPr lang="en-US" sz="2000" dirty="0"/>
              <a:t>Go to next screen region: ctrl-a &lt;tab&gt;</a:t>
            </a:r>
          </a:p>
          <a:p>
            <a:r>
              <a:rPr lang="en-US" sz="2000" dirty="0"/>
              <a:t>Remove current region: ctrl-a X</a:t>
            </a:r>
          </a:p>
          <a:p>
            <a:r>
              <a:rPr lang="en-US" sz="2000" dirty="0"/>
              <a:t>Remove all but current region: ctrl-a Q</a:t>
            </a:r>
          </a:p>
          <a:p>
            <a:r>
              <a:rPr lang="en-US" sz="2000" dirty="0"/>
              <a:t>Enter copy mode: ctrl-a [</a:t>
            </a:r>
          </a:p>
          <a:p>
            <a:r>
              <a:rPr lang="en-US" sz="2000" dirty="0"/>
              <a:t>Paste: ctrl-a ]</a:t>
            </a:r>
          </a:p>
          <a:p>
            <a:r>
              <a:rPr lang="en-US" sz="2000" dirty="0"/>
              <a:t>Dump window contents to file: ctrl-a h</a:t>
            </a:r>
          </a:p>
          <a:p>
            <a:r>
              <a:rPr lang="en-US" sz="2000" dirty="0"/>
              <a:t>Enable logging: ctrl-a H</a:t>
            </a:r>
          </a:p>
          <a:p>
            <a:r>
              <a:rPr lang="en-US" sz="2000" dirty="0"/>
              <a:t>Useful .</a:t>
            </a:r>
            <a:r>
              <a:rPr lang="en-US" sz="2000" dirty="0" err="1"/>
              <a:t>screenrc</a:t>
            </a:r>
            <a:r>
              <a:rPr lang="en-US" sz="2000" dirty="0"/>
              <a:t> file that eliminates some of screen's nuisances:</a:t>
            </a:r>
          </a:p>
          <a:p>
            <a:pPr lvl="1"/>
            <a:r>
              <a:rPr lang="en-US" sz="1600" dirty="0"/>
              <a:t># Turn off that annoying start up message</a:t>
            </a:r>
          </a:p>
          <a:p>
            <a:pPr lvl="1"/>
            <a:r>
              <a:rPr lang="en-US" sz="1600" dirty="0" err="1"/>
              <a:t>startup_message</a:t>
            </a:r>
            <a:r>
              <a:rPr lang="en-US" sz="1600" dirty="0"/>
              <a:t> off</a:t>
            </a:r>
          </a:p>
          <a:p>
            <a:pPr lvl="1"/>
            <a:r>
              <a:rPr lang="en-US" sz="1600" dirty="0"/>
              <a:t># Increase scroll back buffer to a more useful number of lines</a:t>
            </a:r>
          </a:p>
          <a:p>
            <a:pPr lvl="1"/>
            <a:r>
              <a:rPr lang="en-US" sz="1600" dirty="0" err="1"/>
              <a:t>defscrollback</a:t>
            </a:r>
            <a:r>
              <a:rPr lang="en-US" sz="1600" dirty="0"/>
              <a:t> 10000</a:t>
            </a:r>
          </a:p>
        </p:txBody>
      </p:sp>
      <p:sp>
        <p:nvSpPr>
          <p:cNvPr id="2" name="Slide Number Placeholder 1"/>
          <p:cNvSpPr>
            <a:spLocks noGrp="1"/>
          </p:cNvSpPr>
          <p:nvPr>
            <p:ph type="sldNum" sz="quarter" idx="12"/>
          </p:nvPr>
        </p:nvSpPr>
        <p:spPr/>
        <p:txBody>
          <a:bodyPr/>
          <a:lstStyle/>
          <a:p>
            <a:fld id="{F35D8031-C8E5-48F8-A3B6-81643B27A3AF}" type="slidenum">
              <a:rPr lang="nl-BE" smtClean="0"/>
              <a:pPr/>
              <a:t>93</a:t>
            </a:fld>
            <a:endParaRPr lang="nl-BE" dirty="0"/>
          </a:p>
        </p:txBody>
      </p:sp>
    </p:spTree>
    <p:extLst>
      <p:ext uri="{BB962C8B-B14F-4D97-AF65-F5344CB8AC3E}">
        <p14:creationId xmlns:p14="http://schemas.microsoft.com/office/powerpoint/2010/main" val="9242833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 - </a:t>
            </a:r>
            <a:r>
              <a:rPr lang="nl-BE" altLang="en-US" dirty="0" err="1">
                <a:solidFill>
                  <a:schemeClr val="tx1"/>
                </a:solidFill>
              </a:rPr>
              <a:t>settings</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nl-BE" dirty="0"/>
              <a:t>In </a:t>
            </a:r>
            <a:r>
              <a:rPr lang="nl-BE" dirty="0" err="1"/>
              <a:t>your</a:t>
            </a:r>
            <a:r>
              <a:rPr lang="nl-BE" dirty="0"/>
              <a:t> </a:t>
            </a:r>
            <a:r>
              <a:rPr lang="nl-BE" b="1" dirty="0">
                <a:latin typeface="Courier New" panose="02070309020205020404" pitchFamily="49" charset="0"/>
                <a:cs typeface="Courier New" panose="02070309020205020404" pitchFamily="49" charset="0"/>
              </a:rPr>
              <a:t>.</a:t>
            </a:r>
            <a:r>
              <a:rPr lang="nl-BE" b="1" dirty="0" err="1">
                <a:latin typeface="Courier New" panose="02070309020205020404" pitchFamily="49" charset="0"/>
                <a:cs typeface="Courier New" panose="02070309020205020404" pitchFamily="49" charset="0"/>
              </a:rPr>
              <a:t>bashrc</a:t>
            </a:r>
            <a:r>
              <a:rPr lang="nl-BE" b="1" dirty="0">
                <a:latin typeface="Courier New" panose="02070309020205020404" pitchFamily="49" charset="0"/>
                <a:cs typeface="Courier New" panose="02070309020205020404" pitchFamily="49" charset="0"/>
              </a:rPr>
              <a:t> </a:t>
            </a:r>
            <a:r>
              <a:rPr lang="nl-BE" dirty="0"/>
              <a:t>file</a:t>
            </a:r>
          </a:p>
          <a:p>
            <a:endParaRPr lang="nl-BE" dirty="0"/>
          </a:p>
          <a:p>
            <a:pPr marL="360000" lvl="1" indent="0">
              <a:buNone/>
            </a:pPr>
            <a:r>
              <a:rPr lang="en-US" dirty="0">
                <a:latin typeface="Courier New" panose="02070309020205020404" pitchFamily="49" charset="0"/>
                <a:cs typeface="Courier New" panose="02070309020205020404" pitchFamily="49" charset="0"/>
              </a:rPr>
              <a:t>case ${TERM} in</a:t>
            </a:r>
          </a:p>
          <a:p>
            <a:pPr marL="360000" lvl="1"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xterm</a:t>
            </a:r>
            <a:r>
              <a:rPr lang="en-US" dirty="0">
                <a:latin typeface="Courier New" panose="02070309020205020404" pitchFamily="49" charset="0"/>
                <a:cs typeface="Courier New" panose="02070309020205020404" pitchFamily="49" charset="0"/>
              </a:rPr>
              <a:t>)</a:t>
            </a:r>
          </a:p>
          <a:p>
            <a:pPr marL="360000" lvl="1" indent="0">
              <a:buNone/>
            </a:pPr>
            <a:r>
              <a:rPr lang="en-US" dirty="0">
                <a:latin typeface="Courier New" panose="02070309020205020404" pitchFamily="49" charset="0"/>
                <a:cs typeface="Courier New" panose="02070309020205020404" pitchFamily="49" charset="0"/>
              </a:rPr>
              <a:t>echo "Hello terminal!!!"</a:t>
            </a:r>
          </a:p>
          <a:p>
            <a:pPr marL="360000" lvl="1" indent="0">
              <a:buNone/>
            </a:pPr>
            <a:r>
              <a:rPr lang="en-US" dirty="0">
                <a:latin typeface="Courier New" panose="02070309020205020404" pitchFamily="49" charset="0"/>
                <a:cs typeface="Courier New" panose="02070309020205020404" pitchFamily="49" charset="0"/>
              </a:rPr>
              <a:t>;;</a:t>
            </a:r>
          </a:p>
          <a:p>
            <a:pPr marL="360000" lvl="1" indent="0">
              <a:buNone/>
            </a:pPr>
            <a:r>
              <a:rPr lang="en-US" dirty="0">
                <a:latin typeface="Courier New" panose="02070309020205020404" pitchFamily="49" charset="0"/>
                <a:cs typeface="Courier New" panose="02070309020205020404" pitchFamily="49" charset="0"/>
              </a:rPr>
              <a:t>   screen)</a:t>
            </a:r>
          </a:p>
          <a:p>
            <a:pPr marL="360000" lvl="1" indent="0">
              <a:buNone/>
            </a:pPr>
            <a:r>
              <a:rPr lang="en-US" dirty="0">
                <a:latin typeface="Courier New" panose="02070309020205020404" pitchFamily="49" charset="0"/>
                <a:cs typeface="Courier New" panose="02070309020205020404" pitchFamily="49" charset="0"/>
              </a:rPr>
              <a:t>echo "Hello screen!!!"</a:t>
            </a:r>
          </a:p>
          <a:p>
            <a:pPr marL="360000" lvl="1" indent="0">
              <a:buNone/>
            </a:pPr>
            <a:r>
              <a:rPr lang="en-US" dirty="0">
                <a:latin typeface="Courier New" panose="02070309020205020404" pitchFamily="49" charset="0"/>
                <a:cs typeface="Courier New" panose="02070309020205020404" pitchFamily="49" charset="0"/>
              </a:rPr>
              <a:t>;;</a:t>
            </a:r>
          </a:p>
          <a:p>
            <a:pPr marL="360000" lvl="1" indent="0">
              <a:buNone/>
            </a:pPr>
            <a:r>
              <a:rPr lang="en-US" dirty="0" err="1">
                <a:latin typeface="Courier New" panose="02070309020205020404" pitchFamily="49" charset="0"/>
                <a:cs typeface="Courier New" panose="02070309020205020404" pitchFamily="49" charset="0"/>
              </a:rPr>
              <a:t>esac</a:t>
            </a:r>
            <a:endParaRPr lang="en-US" dirty="0">
              <a:latin typeface="Courier New" panose="02070309020205020404" pitchFamily="49" charset="0"/>
              <a:cs typeface="Courier New" panose="02070309020205020404" pitchFamily="49" charset="0"/>
            </a:endParaRPr>
          </a:p>
          <a:p>
            <a:endParaRPr lang="en-US" sz="2000" dirty="0"/>
          </a:p>
          <a:p>
            <a:endParaRPr lang="en-US" sz="20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94</a:t>
            </a:fld>
            <a:endParaRPr lang="nl-BE" dirty="0"/>
          </a:p>
        </p:txBody>
      </p:sp>
    </p:spTree>
    <p:extLst>
      <p:ext uri="{BB962C8B-B14F-4D97-AF65-F5344CB8AC3E}">
        <p14:creationId xmlns:p14="http://schemas.microsoft.com/office/powerpoint/2010/main" val="3386199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&amp;</a:t>
            </a:r>
          </a:p>
        </p:txBody>
      </p:sp>
      <p:sp>
        <p:nvSpPr>
          <p:cNvPr id="3" name="Content Placeholder 2"/>
          <p:cNvSpPr>
            <a:spLocks noGrp="1"/>
          </p:cNvSpPr>
          <p:nvPr>
            <p:ph idx="1"/>
          </p:nvPr>
        </p:nvSpPr>
        <p:spPr/>
        <p:txBody>
          <a:bodyPr/>
          <a:lstStyle/>
          <a:p>
            <a:pPr lvl="0"/>
            <a:r>
              <a:rPr lang="en-US" b="1" dirty="0">
                <a:latin typeface="Courier New" pitchFamily="49" charset="0"/>
                <a:cs typeface="Courier New" pitchFamily="49" charset="0"/>
              </a:rPr>
              <a:t>&amp;</a:t>
            </a:r>
            <a:r>
              <a:rPr lang="en-US" b="1" dirty="0"/>
              <a:t> </a:t>
            </a:r>
            <a:r>
              <a:rPr lang="en-US" dirty="0"/>
              <a:t>is a command line operator that instructs the shell to start the specified program </a:t>
            </a:r>
            <a:r>
              <a:rPr lang="en-US" b="1" dirty="0"/>
              <a:t>in the background</a:t>
            </a:r>
            <a:r>
              <a:rPr lang="en-US" dirty="0"/>
              <a:t>.</a:t>
            </a:r>
          </a:p>
          <a:p>
            <a:pPr lvl="0"/>
            <a:r>
              <a:rPr lang="en-US" dirty="0"/>
              <a:t>This allows you to have more than one program running at the same time without having to start multiple terminal sessions.  </a:t>
            </a:r>
          </a:p>
          <a:p>
            <a:pPr lvl="0"/>
            <a:r>
              <a:rPr lang="en-US" dirty="0"/>
              <a:t>Starting a process in background: add &amp; at the end of your line:</a:t>
            </a:r>
            <a:br>
              <a:rPr lang="en-US" dirty="0"/>
            </a:br>
            <a:r>
              <a:rPr lang="en-US" b="1" dirty="0" err="1">
                <a:latin typeface="Courier New" pitchFamily="49" charset="0"/>
                <a:cs typeface="Courier New" pitchFamily="49" charset="0"/>
              </a:rPr>
              <a:t>gedit</a:t>
            </a:r>
            <a:r>
              <a:rPr lang="en-US" b="1" dirty="0">
                <a:latin typeface="Courier New" pitchFamily="49" charset="0"/>
                <a:cs typeface="Courier New" pitchFamily="49" charset="0"/>
              </a:rPr>
              <a:t> &amp;</a:t>
            </a:r>
            <a:br>
              <a:rPr lang="en-US" dirty="0"/>
            </a:br>
            <a:r>
              <a:rPr lang="en-US" dirty="0"/>
              <a:t>check with </a:t>
            </a:r>
            <a:r>
              <a:rPr lang="en-US" b="1" dirty="0" err="1">
                <a:latin typeface="Courier New" pitchFamily="49" charset="0"/>
                <a:cs typeface="Courier New" pitchFamily="49" charset="0"/>
              </a:rPr>
              <a:t>ps</a:t>
            </a:r>
            <a:br>
              <a:rPr lang="en-US" dirty="0"/>
            </a:br>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95</a:t>
            </a:fld>
            <a:endParaRPr lang="nl-NL"/>
          </a:p>
        </p:txBody>
      </p:sp>
    </p:spTree>
    <p:extLst>
      <p:ext uri="{BB962C8B-B14F-4D97-AF65-F5344CB8AC3E}">
        <p14:creationId xmlns:p14="http://schemas.microsoft.com/office/powerpoint/2010/main" val="26946643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nl-BE" dirty="0">
                <a:solidFill>
                  <a:schemeClr val="tx1"/>
                </a:solidFill>
              </a:rPr>
              <a:t>: Arrow Up</a:t>
            </a:r>
          </a:p>
        </p:txBody>
      </p:sp>
      <p:sp>
        <p:nvSpPr>
          <p:cNvPr id="3" name="Content Placeholder 2"/>
          <p:cNvSpPr>
            <a:spLocks noGrp="1"/>
          </p:cNvSpPr>
          <p:nvPr>
            <p:ph idx="1"/>
          </p:nvPr>
        </p:nvSpPr>
        <p:spPr>
          <a:xfrm>
            <a:off x="1847528" y="1349999"/>
            <a:ext cx="8712968" cy="4815305"/>
          </a:xfrm>
        </p:spPr>
        <p:txBody>
          <a:bodyPr/>
          <a:lstStyle/>
          <a:p>
            <a:r>
              <a:rPr lang="en-US" sz="2200" dirty="0"/>
              <a:t>Previously executed commands can be recalled by using the </a:t>
            </a:r>
            <a:r>
              <a:rPr lang="en-US" sz="2200" b="1" dirty="0"/>
              <a:t>Up Arrow </a:t>
            </a:r>
            <a:r>
              <a:rPr lang="en-US" sz="2200" dirty="0"/>
              <a:t>key on the keyboard.</a:t>
            </a:r>
          </a:p>
          <a:p>
            <a:r>
              <a:rPr lang="nl-BE" sz="2200" dirty="0"/>
              <a:t>Most Linux </a:t>
            </a:r>
            <a:r>
              <a:rPr lang="nl-BE" sz="2200" dirty="0" err="1"/>
              <a:t>distributions</a:t>
            </a:r>
            <a:r>
              <a:rPr lang="nl-BE" sz="2200" dirty="0"/>
              <a:t> </a:t>
            </a:r>
            <a:r>
              <a:rPr lang="en-US" sz="2200" dirty="0"/>
              <a:t>remember the last 500 commands by default. </a:t>
            </a:r>
          </a:p>
          <a:p>
            <a:r>
              <a:rPr lang="en-US" sz="2200" dirty="0"/>
              <a:t>Display commands that have recently been executed </a:t>
            </a:r>
          </a:p>
          <a:p>
            <a:pPr lvl="1"/>
            <a:r>
              <a:rPr lang="en-US" sz="2200" dirty="0"/>
              <a:t>The </a:t>
            </a:r>
            <a:r>
              <a:rPr lang="en-US" sz="2200" dirty="0">
                <a:latin typeface="Courier New" pitchFamily="49" charset="0"/>
                <a:cs typeface="Courier New" pitchFamily="49" charset="0"/>
              </a:rPr>
              <a:t>history</a:t>
            </a:r>
            <a:r>
              <a:rPr lang="en-US" sz="2200" b="1" dirty="0"/>
              <a:t> </a:t>
            </a:r>
            <a:r>
              <a:rPr lang="en-US" sz="2200" dirty="0"/>
              <a:t>command displays a user's command line history. </a:t>
            </a:r>
          </a:p>
          <a:p>
            <a:pPr lvl="1"/>
            <a:r>
              <a:rPr lang="en-US" sz="2200" dirty="0"/>
              <a:t>You can execute a previous command using </a:t>
            </a:r>
            <a:r>
              <a:rPr lang="en-US" sz="2200" dirty="0">
                <a:latin typeface="Courier New" pitchFamily="49" charset="0"/>
                <a:cs typeface="Courier New" pitchFamily="49" charset="0"/>
              </a:rPr>
              <a:t>![NUM] </a:t>
            </a:r>
            <a:r>
              <a:rPr lang="en-US" sz="2200" dirty="0"/>
              <a:t>where NUM is the line number in history you want to recall. </a:t>
            </a:r>
            <a:endParaRPr lang="pl-PL" sz="2200" dirty="0"/>
          </a:p>
          <a:p>
            <a:pPr lvl="1"/>
            <a:r>
              <a:rPr lang="en-US" sz="2200" dirty="0"/>
              <a:t>The </a:t>
            </a:r>
            <a:r>
              <a:rPr lang="en-US" sz="2200" b="1" dirty="0"/>
              <a:t>history</a:t>
            </a:r>
            <a:r>
              <a:rPr lang="en-US" sz="2200" dirty="0"/>
              <a:t> command itself comes at the end of the list. From the command line, the </a:t>
            </a:r>
            <a:r>
              <a:rPr lang="en-US" sz="2200" b="1" dirty="0"/>
              <a:t>UP</a:t>
            </a:r>
            <a:r>
              <a:rPr lang="en-US" sz="2200" dirty="0"/>
              <a:t> and </a:t>
            </a:r>
            <a:r>
              <a:rPr lang="en-US" sz="2200" b="1" dirty="0"/>
              <a:t>DOWN</a:t>
            </a:r>
            <a:r>
              <a:rPr lang="en-US" sz="2200" dirty="0"/>
              <a:t> arrow keys will quickly traverse this list up and down, while the </a:t>
            </a:r>
            <a:r>
              <a:rPr lang="en-US" sz="2200" b="1" dirty="0"/>
              <a:t>LEFT</a:t>
            </a:r>
            <a:r>
              <a:rPr lang="en-US" sz="2200" dirty="0"/>
              <a:t> and </a:t>
            </a:r>
            <a:r>
              <a:rPr lang="en-US" sz="2200" b="1" dirty="0"/>
              <a:t>RIGHT</a:t>
            </a:r>
            <a:r>
              <a:rPr lang="en-US" sz="2200" dirty="0"/>
              <a:t> arrow keys will move the cursor to allow the user to edit a given command.</a:t>
            </a:r>
          </a:p>
          <a:p>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96</a:t>
            </a:fld>
            <a:endParaRPr lang="nl-NL"/>
          </a:p>
        </p:txBody>
      </p:sp>
    </p:spTree>
    <p:extLst>
      <p:ext uri="{BB962C8B-B14F-4D97-AF65-F5344CB8AC3E}">
        <p14:creationId xmlns:p14="http://schemas.microsoft.com/office/powerpoint/2010/main" val="75380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pl-PL" dirty="0">
                <a:solidFill>
                  <a:schemeClr val="tx1"/>
                </a:solidFill>
              </a:rPr>
              <a:t> and </a:t>
            </a:r>
            <a:r>
              <a:rPr lang="pl-PL" dirty="0" err="1">
                <a:solidFill>
                  <a:schemeClr val="tx1"/>
                </a:solidFill>
              </a:rPr>
              <a:t>sessions</a:t>
            </a:r>
            <a:endParaRPr lang="nl-BE" dirty="0">
              <a:solidFill>
                <a:schemeClr val="tx1"/>
              </a:solidFill>
            </a:endParaRPr>
          </a:p>
        </p:txBody>
      </p:sp>
      <p:sp>
        <p:nvSpPr>
          <p:cNvPr id="3" name="Content Placeholder 2"/>
          <p:cNvSpPr>
            <a:spLocks noGrp="1"/>
          </p:cNvSpPr>
          <p:nvPr>
            <p:ph idx="1"/>
          </p:nvPr>
        </p:nvSpPr>
        <p:spPr>
          <a:xfrm>
            <a:off x="1847528" y="1349999"/>
            <a:ext cx="8712968" cy="4428000"/>
          </a:xfrm>
        </p:spPr>
        <p:txBody>
          <a:bodyPr/>
          <a:lstStyle/>
          <a:p>
            <a:r>
              <a:rPr lang="en-US" sz="2200" dirty="0"/>
              <a:t>Not only does the bash shell maintain a command history within a session, but the shell also preserves command histories between sessions. When the bash shell exits, it dumps the current command history into a file called </a:t>
            </a:r>
            <a:r>
              <a:rPr lang="en-US" sz="2200" b="1" dirty="0">
                <a:latin typeface="Courier New" panose="02070309020205020404" pitchFamily="49" charset="0"/>
                <a:cs typeface="Courier New" panose="02070309020205020404" pitchFamily="49" charset="0"/>
              </a:rPr>
              <a:t>.</a:t>
            </a:r>
            <a:r>
              <a:rPr lang="en-US" sz="2200" b="1" dirty="0" err="1">
                <a:latin typeface="Courier New" panose="02070309020205020404" pitchFamily="49" charset="0"/>
                <a:cs typeface="Courier New" panose="02070309020205020404" pitchFamily="49" charset="0"/>
              </a:rPr>
              <a:t>bash_history</a:t>
            </a:r>
            <a:r>
              <a:rPr lang="en-US" sz="2200" b="1" dirty="0">
                <a:latin typeface="Courier New" panose="02070309020205020404" pitchFamily="49" charset="0"/>
                <a:cs typeface="Courier New" panose="02070309020205020404" pitchFamily="49" charset="0"/>
              </a:rPr>
              <a:t> </a:t>
            </a:r>
            <a:r>
              <a:rPr lang="en-US" sz="2200" dirty="0"/>
              <a:t>in a user's home directory. Upon startup, the shell initializes the command history from the contents of this file. </a:t>
            </a:r>
          </a:p>
          <a:p>
            <a:r>
              <a:rPr lang="en-US" sz="2200" dirty="0"/>
              <a:t>What repercussions does this have for multiple interactive shells (owned by the same user) running at the same time? Because the history is only saved to disk as the shell exits, commands executed in one bash process are not available in the command history of a simultaneously running bash process. Also, the last shell to exit will overwrite the histories of any shells that exited previously. </a:t>
            </a:r>
          </a:p>
        </p:txBody>
      </p:sp>
      <p:sp>
        <p:nvSpPr>
          <p:cNvPr id="4" name="Slide Number Placeholder 3"/>
          <p:cNvSpPr>
            <a:spLocks noGrp="1"/>
          </p:cNvSpPr>
          <p:nvPr>
            <p:ph type="sldNum" sz="quarter" idx="12"/>
          </p:nvPr>
        </p:nvSpPr>
        <p:spPr/>
        <p:txBody>
          <a:bodyPr/>
          <a:lstStyle/>
          <a:p>
            <a:fld id="{78CD8E6A-08C9-49B9-A7D5-27A98AD8C28F}" type="slidenum">
              <a:rPr lang="nl-NL" smtClean="0"/>
              <a:pPr/>
              <a:t>97</a:t>
            </a:fld>
            <a:endParaRPr lang="nl-NL"/>
          </a:p>
        </p:txBody>
      </p:sp>
    </p:spTree>
    <p:extLst>
      <p:ext uri="{BB962C8B-B14F-4D97-AF65-F5344CB8AC3E}">
        <p14:creationId xmlns:p14="http://schemas.microsoft.com/office/powerpoint/2010/main" val="3795445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nl-BE" dirty="0">
                <a:solidFill>
                  <a:schemeClr val="tx1"/>
                </a:solidFill>
              </a:rPr>
              <a:t>:</a:t>
            </a:r>
            <a:r>
              <a:rPr lang="pl-PL" dirty="0">
                <a:solidFill>
                  <a:schemeClr val="tx1"/>
                </a:solidFill>
              </a:rPr>
              <a:t> </a:t>
            </a:r>
            <a:r>
              <a:rPr lang="pl-PL" dirty="0" err="1">
                <a:solidFill>
                  <a:schemeClr val="tx1"/>
                </a:solidFill>
              </a:rPr>
              <a:t>Ctrl</a:t>
            </a:r>
            <a:r>
              <a:rPr lang="pl-PL" dirty="0">
                <a:solidFill>
                  <a:schemeClr val="tx1"/>
                </a:solidFill>
              </a:rPr>
              <a:t> +R</a:t>
            </a:r>
            <a:endParaRPr lang="nl-BE" dirty="0">
              <a:solidFill>
                <a:schemeClr val="tx1"/>
              </a:solidFill>
            </a:endParaRPr>
          </a:p>
        </p:txBody>
      </p:sp>
      <p:sp>
        <p:nvSpPr>
          <p:cNvPr id="3" name="Content Placeholder 2"/>
          <p:cNvSpPr>
            <a:spLocks noGrp="1"/>
          </p:cNvSpPr>
          <p:nvPr>
            <p:ph idx="1"/>
          </p:nvPr>
        </p:nvSpPr>
        <p:spPr/>
        <p:txBody>
          <a:bodyPr/>
          <a:lstStyle/>
          <a:p>
            <a:r>
              <a:rPr lang="en-US" dirty="0"/>
              <a:t>This key sequence mimics !</a:t>
            </a:r>
            <a:r>
              <a:rPr lang="en-US" dirty="0" err="1"/>
              <a:t>cmd</a:t>
            </a:r>
            <a:r>
              <a:rPr lang="en-US" dirty="0"/>
              <a:t> in spirit. Text typed after the CTRL+R key sequence is matched against previously typed commands, with the added advantage that matching command lines are viewed immediately as the text is typed. </a:t>
            </a:r>
          </a:p>
          <a:p>
            <a:r>
              <a:rPr lang="en-US" dirty="0"/>
              <a:t>You also have the opportunity to edit the recalled line (using the LEFT and RIGHT arrow keys, or other command line editing keystrokes) before executing the command. </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98</a:t>
            </a:fld>
            <a:endParaRPr lang="nl-NL"/>
          </a:p>
        </p:txBody>
      </p:sp>
    </p:spTree>
    <p:extLst>
      <p:ext uri="{BB962C8B-B14F-4D97-AF65-F5344CB8AC3E}">
        <p14:creationId xmlns:p14="http://schemas.microsoft.com/office/powerpoint/2010/main" val="277301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Command</a:t>
            </a:r>
            <a:r>
              <a:rPr lang="nl-BE" dirty="0"/>
              <a:t> </a:t>
            </a:r>
            <a:r>
              <a:rPr lang="nl-BE" dirty="0" err="1"/>
              <a:t>history</a:t>
            </a:r>
            <a:r>
              <a:rPr lang="nl-BE" dirty="0"/>
              <a:t>:</a:t>
            </a:r>
            <a:r>
              <a:rPr lang="pl-PL" dirty="0"/>
              <a:t> </a:t>
            </a:r>
            <a:r>
              <a:rPr lang="en-US" dirty="0"/>
              <a:t>fixing errors</a:t>
            </a:r>
            <a:endParaRPr lang="nl-BE" dirty="0"/>
          </a:p>
        </p:txBody>
      </p:sp>
      <p:sp>
        <p:nvSpPr>
          <p:cNvPr id="3" name="Content Placeholder 2"/>
          <p:cNvSpPr>
            <a:spLocks noGrp="1"/>
          </p:cNvSpPr>
          <p:nvPr>
            <p:ph idx="1"/>
          </p:nvPr>
        </p:nvSpPr>
        <p:spPr>
          <a:xfrm>
            <a:off x="1631504" y="1349999"/>
            <a:ext cx="8766496" cy="4428000"/>
          </a:xfrm>
        </p:spPr>
        <p:txBody>
          <a:bodyPr/>
          <a:lstStyle/>
          <a:p>
            <a:pPr marL="360000" lvl="1" indent="0">
              <a:buNone/>
            </a:pPr>
            <a:r>
              <a:rPr lang="en-US" dirty="0"/>
              <a:t>Instead of calling the command and trying to edit it – it is possible to substitute the typo from the next command line</a:t>
            </a:r>
          </a:p>
          <a:p>
            <a:endParaRPr lang="en-US" dirty="0"/>
          </a:p>
          <a:p>
            <a:pPr marL="360000" lvl="1" indent="0">
              <a:spcBef>
                <a:spcPts val="0"/>
              </a:spcBef>
              <a:buNone/>
            </a:pP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grp</a:t>
            </a:r>
            <a:r>
              <a:rPr lang="nl-BE" sz="2000" dirty="0">
                <a:latin typeface="Courier New" panose="02070309020205020404" pitchFamily="49" charset="0"/>
                <a:cs typeface="Courier New" panose="02070309020205020404" pitchFamily="49" charset="0"/>
              </a:rPr>
              <a:t> test *.sh</a:t>
            </a:r>
          </a:p>
          <a:p>
            <a:pPr marL="360000" lvl="1" indent="0">
              <a:spcBef>
                <a:spcPts val="0"/>
              </a:spcBef>
              <a:buNone/>
            </a:pPr>
            <a:r>
              <a:rPr lang="nl-BE" sz="2000" dirty="0">
                <a:latin typeface="Courier New" panose="02070309020205020404" pitchFamily="49" charset="0"/>
                <a:cs typeface="Courier New" panose="02070309020205020404" pitchFamily="49" charset="0"/>
              </a:rPr>
              <a:t>-</a:t>
            </a:r>
            <a:r>
              <a:rPr lang="nl-BE" sz="2000" dirty="0" err="1">
                <a:latin typeface="Courier New" panose="02070309020205020404" pitchFamily="49" charset="0"/>
                <a:cs typeface="Courier New" panose="02070309020205020404" pitchFamily="49" charset="0"/>
              </a:rPr>
              <a:t>bash</a:t>
            </a: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grp</a:t>
            </a: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command</a:t>
            </a: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not</a:t>
            </a:r>
            <a:r>
              <a:rPr lang="nl-BE" sz="2000" dirty="0">
                <a:latin typeface="Courier New" panose="02070309020205020404" pitchFamily="49" charset="0"/>
                <a:cs typeface="Courier New" panose="02070309020205020404" pitchFamily="49" charset="0"/>
              </a:rPr>
              <a:t> found</a:t>
            </a:r>
          </a:p>
          <a:p>
            <a:pPr marL="360000" lvl="1" indent="0">
              <a:spcBef>
                <a:spcPts val="0"/>
              </a:spcBef>
              <a:buNone/>
            </a:pP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rp^rep</a:t>
            </a:r>
            <a:endParaRPr lang="nl-BE" sz="2000" dirty="0">
              <a:latin typeface="Courier New" panose="02070309020205020404" pitchFamily="49" charset="0"/>
              <a:cs typeface="Courier New" panose="02070309020205020404" pitchFamily="49" charset="0"/>
            </a:endParaRPr>
          </a:p>
          <a:p>
            <a:pPr marL="360000" lvl="1" indent="0">
              <a:spcBef>
                <a:spcPts val="0"/>
              </a:spcBef>
              <a:buNone/>
            </a:pPr>
            <a:r>
              <a:rPr lang="nl-BE" sz="2000" dirty="0">
                <a:latin typeface="Courier New" panose="02070309020205020404" pitchFamily="49" charset="0"/>
                <a:cs typeface="Courier New" panose="02070309020205020404" pitchFamily="49" charset="0"/>
              </a:rPr>
              <a:t>grep test *.sh</a:t>
            </a:r>
          </a:p>
          <a:p>
            <a:pPr marL="360000" lvl="1" indent="0">
              <a:spcBef>
                <a:spcPts val="0"/>
              </a:spcBef>
              <a:buNone/>
            </a:pPr>
            <a:r>
              <a:rPr lang="nl-BE" sz="2000" dirty="0">
                <a:latin typeface="Courier New" panose="02070309020205020404" pitchFamily="49" charset="0"/>
                <a:cs typeface="Courier New" panose="02070309020205020404" pitchFamily="49" charset="0"/>
              </a:rPr>
              <a:t>test9a.sh:touch my-test.txt</a:t>
            </a:r>
          </a:p>
          <a:p>
            <a:pPr marL="360000" lvl="1" indent="0">
              <a:spcBef>
                <a:spcPts val="0"/>
              </a:spcBef>
              <a:buNone/>
            </a:pPr>
            <a:r>
              <a:rPr lang="nl-BE" sz="2000" dirty="0">
                <a:latin typeface="Courier New" panose="02070309020205020404" pitchFamily="49" charset="0"/>
                <a:cs typeface="Courier New" panose="02070309020205020404" pitchFamily="49" charset="0"/>
              </a:rPr>
              <a:t>test9b.sh:touch my-test.txt</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99</a:t>
            </a:fld>
            <a:endParaRPr lang="nl-NL"/>
          </a:p>
        </p:txBody>
      </p:sp>
      <p:pic>
        <p:nvPicPr>
          <p:cNvPr id="6" name="Picture 5"/>
          <p:cNvPicPr>
            <a:picLocks noChangeAspect="1"/>
          </p:cNvPicPr>
          <p:nvPr/>
        </p:nvPicPr>
        <p:blipFill rotWithShape="1">
          <a:blip r:embed="rId2"/>
          <a:srcRect l="7" t="-2" r="31381" b="48199"/>
          <a:stretch/>
        </p:blipFill>
        <p:spPr>
          <a:xfrm>
            <a:off x="4071000" y="4509120"/>
            <a:ext cx="4320000" cy="1944000"/>
          </a:xfrm>
          <a:prstGeom prst="rect">
            <a:avLst/>
          </a:prstGeom>
        </p:spPr>
      </p:pic>
      <p:sp>
        <p:nvSpPr>
          <p:cNvPr id="7" name="Rounded Rectangle 6"/>
          <p:cNvSpPr/>
          <p:nvPr/>
        </p:nvSpPr>
        <p:spPr>
          <a:xfrm>
            <a:off x="8876984" y="0"/>
            <a:ext cx="1800096" cy="504056"/>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Optional Slide</a:t>
            </a:r>
            <a:endParaRPr lang="nl-BE" dirty="0"/>
          </a:p>
        </p:txBody>
      </p:sp>
    </p:spTree>
    <p:extLst>
      <p:ext uri="{BB962C8B-B14F-4D97-AF65-F5344CB8AC3E}">
        <p14:creationId xmlns:p14="http://schemas.microsoft.com/office/powerpoint/2010/main" val="1002092128"/>
      </p:ext>
    </p:extLst>
  </p:cSld>
  <p:clrMapOvr>
    <a:masterClrMapping/>
  </p:clrMapOvr>
</p:sld>
</file>

<file path=ppt/theme/theme1.xml><?xml version="1.0" encoding="utf-8"?>
<a:theme xmlns:a="http://schemas.openxmlformats.org/drawingml/2006/main" name="Office Them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aff7d12c-bb71-4270-bd29-9c4d45ff3327">346bfafb-41a4-4705-9274-1725a8a4651c</_dlc_DocId>
    <_dlc_DocIdUrl xmlns="aff7d12c-bb71-4270-bd29-9c4d45ff3327">
      <Url>https://www.groupware.kuleuven.be/sites/hpc/_layouts/15/DocIdRedir.aspx?ID=346bfafb-41a4-4705-9274-1725a8a4651c</Url>
      <Description>346bfafb-41a4-4705-9274-1725a8a4651c</Description>
    </_dlc_DocIdUrl>
  </documentManagement>
</p:properties>
</file>

<file path=customXml/item2.xml><?xml version="1.0" encoding="utf-8"?>
<?mso-contentType ?>
<customXsn xmlns="http://schemas.microsoft.com/office/2006/metadata/customXsn">
  <xsnLocation/>
  <cached>True</cached>
  <openByDefault>True</openByDefault>
  <xsnScope>/sites/hpc</xsnScope>
</customXsn>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2" ma:contentTypeDescription="" ma:contentTypeScope="" ma:versionID="2a5b37c1a06f9995b1548b8fc9b10188">
  <xsd:schema xmlns:xsd="http://www.w3.org/2001/XMLSchema" xmlns:xs="http://www.w3.org/2001/XMLSchema" xmlns:p="http://schemas.microsoft.com/office/2006/metadata/properties" xmlns:ns2="aff7d12c-bb71-4270-bd29-9c4d45ff3327" targetNamespace="http://schemas.microsoft.com/office/2006/metadata/properties" ma:root="true" ma:fieldsID="535495b15c0addd8af32a03863086e70" ns2:_="">
    <xsd:import namespace="aff7d12c-bb71-4270-bd29-9c4d45ff3327"/>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Waarde van de document-id" ma:description="De waarde van de document-id die aan dit item is toegewezen." ma:internalName="_dlc_DocId" ma:readOnly="true">
      <xsd:simpleType>
        <xsd:restriction base="dms:Text"/>
      </xsd:simpleType>
    </xsd:element>
    <xsd:element name="_dlc_DocIdUrl" ma:index="9" nillable="true" ma:displayName="Document-id" ma:description="Permanente koppeling naar dit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0D56244-60B2-41FD-96AD-7AC25F221D7C}">
  <ds:schemaRefs>
    <ds:schemaRef ds:uri="http://www.w3.org/XML/1998/namespace"/>
    <ds:schemaRef ds:uri="http://schemas.microsoft.com/office/2006/documentManagement/types"/>
    <ds:schemaRef ds:uri="aff7d12c-bb71-4270-bd29-9c4d45ff3327"/>
    <ds:schemaRef ds:uri="http://schemas.openxmlformats.org/package/2006/metadata/core-properties"/>
    <ds:schemaRef ds:uri="http://purl.org/dc/dcmitype/"/>
    <ds:schemaRef ds:uri="http://purl.org/dc/elements/1.1/"/>
    <ds:schemaRef ds:uri="http://schemas.microsoft.com/office/infopath/2007/PartnerControls"/>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F0EF99C1-AFFA-4072-A3F6-6A9C90E28E63}">
  <ds:schemaRefs>
    <ds:schemaRef ds:uri="http://schemas.microsoft.com/office/2006/metadata/customXsn"/>
  </ds:schemaRefs>
</ds:datastoreItem>
</file>

<file path=customXml/itemProps3.xml><?xml version="1.0" encoding="utf-8"?>
<ds:datastoreItem xmlns:ds="http://schemas.openxmlformats.org/officeDocument/2006/customXml" ds:itemID="{7732E273-8A47-4E01-AC36-8FF8A6317757}">
  <ds:schemaRefs>
    <ds:schemaRef ds:uri="http://schemas.microsoft.com/sharepoint/events"/>
  </ds:schemaRefs>
</ds:datastoreItem>
</file>

<file path=customXml/itemProps4.xml><?xml version="1.0" encoding="utf-8"?>
<ds:datastoreItem xmlns:ds="http://schemas.openxmlformats.org/officeDocument/2006/customXml" ds:itemID="{5D5B35C9-35F5-4278-990B-48710415D6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564EE3F2-D13D-4835-816B-74B5A421851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14547</Words>
  <Application>Microsoft Office PowerPoint</Application>
  <PresentationFormat>Widescreen</PresentationFormat>
  <Paragraphs>1785</Paragraphs>
  <Slides>183</Slides>
  <Notes>57</Notes>
  <HiddenSlides>23</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183</vt:i4>
      </vt:variant>
    </vt:vector>
  </HeadingPairs>
  <TitlesOfParts>
    <vt:vector size="199" baseType="lpstr">
      <vt:lpstr>Batang</vt:lpstr>
      <vt:lpstr>Arial</vt:lpstr>
      <vt:lpstr>Arial Unicode MS</vt:lpstr>
      <vt:lpstr>Bitstream Vera Serif</vt:lpstr>
      <vt:lpstr>Calibri</vt:lpstr>
      <vt:lpstr>Courier</vt:lpstr>
      <vt:lpstr>Courier New</vt:lpstr>
      <vt:lpstr>FlandersArtSans-Bold</vt:lpstr>
      <vt:lpstr>FlandersArtSans-Medium</vt:lpstr>
      <vt:lpstr>FlandersArtSans-Regular</vt:lpstr>
      <vt:lpstr>Liberation Sans</vt:lpstr>
      <vt:lpstr>Nimbus Sans L</vt:lpstr>
      <vt:lpstr>Segoe UI</vt:lpstr>
      <vt:lpstr>StarSymbol</vt:lpstr>
      <vt:lpstr>Wingdings</vt:lpstr>
      <vt:lpstr>Office Theme</vt:lpstr>
      <vt:lpstr>Linux for HPC</vt:lpstr>
      <vt:lpstr>Questions and problems troubleshooting</vt:lpstr>
      <vt:lpstr>Overview</vt:lpstr>
      <vt:lpstr>Customizing GUI (NX)</vt:lpstr>
      <vt:lpstr>System tools</vt:lpstr>
      <vt:lpstr>System tools – proper display</vt:lpstr>
      <vt:lpstr>System tools – proper display</vt:lpstr>
      <vt:lpstr>System tools – proper display</vt:lpstr>
      <vt:lpstr>System tools - HDD</vt:lpstr>
      <vt:lpstr>System tools - HDD</vt:lpstr>
      <vt:lpstr>System tools - HDD</vt:lpstr>
      <vt:lpstr>System tools - HDD</vt:lpstr>
      <vt:lpstr>System tools - HDD</vt:lpstr>
      <vt:lpstr>System tools - HDD</vt:lpstr>
      <vt:lpstr>Removing files on NX</vt:lpstr>
      <vt:lpstr>System tools - HDD</vt:lpstr>
      <vt:lpstr>System tools - HDD</vt:lpstr>
      <vt:lpstr>System tools - HDD</vt:lpstr>
      <vt:lpstr>System tools - HDD</vt:lpstr>
      <vt:lpstr>System tools – USB drive</vt:lpstr>
      <vt:lpstr>System tools – USB drive</vt:lpstr>
      <vt:lpstr>System tools - recording</vt:lpstr>
      <vt:lpstr>System tools - recording</vt:lpstr>
      <vt:lpstr>System tools - recording</vt:lpstr>
      <vt:lpstr>System tools - recording</vt:lpstr>
      <vt:lpstr>System tools - recording</vt:lpstr>
      <vt:lpstr>System tools - recording</vt:lpstr>
      <vt:lpstr>System tools - recording</vt:lpstr>
      <vt:lpstr>System tools - recording</vt:lpstr>
      <vt:lpstr>System tools</vt:lpstr>
      <vt:lpstr>System tools - recording</vt:lpstr>
      <vt:lpstr>Connecting shared drives (Windows)</vt:lpstr>
      <vt:lpstr>Connecting shared drives (Windows)</vt:lpstr>
      <vt:lpstr>NX – adjusting terminal</vt:lpstr>
      <vt:lpstr>Linux shell</vt:lpstr>
      <vt:lpstr>Midnight commander</vt:lpstr>
      <vt:lpstr>Midnight commander</vt:lpstr>
      <vt:lpstr>Midnight commander</vt:lpstr>
      <vt:lpstr>Midnight commander</vt:lpstr>
      <vt:lpstr>Midnight commander</vt:lpstr>
      <vt:lpstr>Hands-on 1</vt:lpstr>
      <vt:lpstr>VSC-related commands</vt:lpstr>
      <vt:lpstr>Information about users and processes</vt:lpstr>
      <vt:lpstr>Available space</vt:lpstr>
      <vt:lpstr>Temporary storage</vt:lpstr>
      <vt:lpstr>Linux File System</vt:lpstr>
      <vt:lpstr>Directory structure</vt:lpstr>
      <vt:lpstr>Directory structure</vt:lpstr>
      <vt:lpstr>Directory structure</vt:lpstr>
      <vt:lpstr>Directory structure</vt:lpstr>
      <vt:lpstr>Directory structure</vt:lpstr>
      <vt:lpstr>Modules</vt:lpstr>
      <vt:lpstr>Modules</vt:lpstr>
      <vt:lpstr>Modules</vt:lpstr>
      <vt:lpstr>Modules</vt:lpstr>
      <vt:lpstr>Modules</vt:lpstr>
      <vt:lpstr>Find the right command</vt:lpstr>
      <vt:lpstr>Monitoring the system: </vt:lpstr>
      <vt:lpstr>scp</vt:lpstr>
      <vt:lpstr>scp</vt:lpstr>
      <vt:lpstr>rsync</vt:lpstr>
      <vt:lpstr>rsync</vt:lpstr>
      <vt:lpstr>rsync</vt:lpstr>
      <vt:lpstr>rsync</vt:lpstr>
      <vt:lpstr>rsync with remote system</vt:lpstr>
      <vt:lpstr>rsync with remote system</vt:lpstr>
      <vt:lpstr>rsync extra flags</vt:lpstr>
      <vt:lpstr>rsync extra flags</vt:lpstr>
      <vt:lpstr>rsync extra flags</vt:lpstr>
      <vt:lpstr>rsync extra flags</vt:lpstr>
      <vt:lpstr>Searching</vt:lpstr>
      <vt:lpstr>Keeping track of users</vt:lpstr>
      <vt:lpstr>The Shell revisited: features</vt:lpstr>
      <vt:lpstr>The shell</vt:lpstr>
      <vt:lpstr>The shell</vt:lpstr>
      <vt:lpstr>Most popular shells</vt:lpstr>
      <vt:lpstr>Starting shells</vt:lpstr>
      <vt:lpstr>Return/Exit Code</vt:lpstr>
      <vt:lpstr>AND &amp;&amp;</vt:lpstr>
      <vt:lpstr>OR ||</vt:lpstr>
      <vt:lpstr>Escape character</vt:lpstr>
      <vt:lpstr>Escape character</vt:lpstr>
      <vt:lpstr>Escape character</vt:lpstr>
      <vt:lpstr>Auto-Completion</vt:lpstr>
      <vt:lpstr>Globbing: use wildcard</vt:lpstr>
      <vt:lpstr>quoting</vt:lpstr>
      <vt:lpstr>quoting</vt:lpstr>
      <vt:lpstr>What was I doing???</vt:lpstr>
      <vt:lpstr>What was I doing???</vt:lpstr>
      <vt:lpstr>What was I doing???</vt:lpstr>
      <vt:lpstr>What was I doing???</vt:lpstr>
      <vt:lpstr>Screen</vt:lpstr>
      <vt:lpstr>Screen</vt:lpstr>
      <vt:lpstr>Screen - settings</vt:lpstr>
      <vt:lpstr>&amp;</vt:lpstr>
      <vt:lpstr>Command history: Arrow Up</vt:lpstr>
      <vt:lpstr>Command history and sessions</vt:lpstr>
      <vt:lpstr>Command history: Ctrl +R</vt:lpstr>
      <vt:lpstr>Command history: fixing errors</vt:lpstr>
      <vt:lpstr>Command history: ESC+. / ALT+.</vt:lpstr>
      <vt:lpstr>Command history: fc</vt:lpstr>
      <vt:lpstr>Command history</vt:lpstr>
      <vt:lpstr>List Of Useful Bash Keyboard Shortcuts</vt:lpstr>
      <vt:lpstr>List Of Useful Bash Keyboard Shortcuts</vt:lpstr>
      <vt:lpstr>Input and Output</vt:lpstr>
      <vt:lpstr>File Redirection</vt:lpstr>
      <vt:lpstr>Redirecting stderr</vt:lpstr>
      <vt:lpstr>Input Redirection</vt:lpstr>
      <vt:lpstr>Standard input</vt:lpstr>
      <vt:lpstr>Pipes</vt:lpstr>
      <vt:lpstr>Standard output</vt:lpstr>
      <vt:lpstr>Standard output</vt:lpstr>
      <vt:lpstr>Hands-on 2</vt:lpstr>
      <vt:lpstr>Shell</vt:lpstr>
      <vt:lpstr>Environment variables</vt:lpstr>
      <vt:lpstr>Environment variables</vt:lpstr>
      <vt:lpstr>Environment variables</vt:lpstr>
      <vt:lpstr>Shell variables examples</vt:lpstr>
      <vt:lpstr>Standard environment variables</vt:lpstr>
      <vt:lpstr>PATH environment variables</vt:lpstr>
      <vt:lpstr>Environment variables</vt:lpstr>
      <vt:lpstr>Do-It-Yourself</vt:lpstr>
      <vt:lpstr>Environment variables</vt:lpstr>
      <vt:lpstr>Aliasing</vt:lpstr>
      <vt:lpstr>Alias and Unalias</vt:lpstr>
      <vt:lpstr>Alias</vt:lpstr>
      <vt:lpstr>which command</vt:lpstr>
      <vt:lpstr>~/.bashrc file</vt:lpstr>
      <vt:lpstr>bash configuration Files</vt:lpstr>
      <vt:lpstr>~/.bash_profile</vt:lpstr>
      <vt:lpstr>PowerPoint Presentation</vt:lpstr>
      <vt:lpstr>Flavours of Unix Shells</vt:lpstr>
      <vt:lpstr>What shell am I running?</vt:lpstr>
      <vt:lpstr>Customization of a Session</vt:lpstr>
      <vt:lpstr>Startup files</vt:lpstr>
      <vt:lpstr>Customization of a Session - prompt</vt:lpstr>
      <vt:lpstr>Customization of a Session</vt:lpstr>
      <vt:lpstr>Customization of a Session</vt:lpstr>
      <vt:lpstr>Environment Variables</vt:lpstr>
      <vt:lpstr>Introduction to bash</vt:lpstr>
      <vt:lpstr>Universal customization</vt:lpstr>
      <vt:lpstr>Hands-on 3</vt:lpstr>
      <vt:lpstr>Shell scripts</vt:lpstr>
      <vt:lpstr>Using the Shell Command Line Interpreter or CLI</vt:lpstr>
      <vt:lpstr>Using the Shell In a file</vt:lpstr>
      <vt:lpstr>Using the Shell In a file</vt:lpstr>
      <vt:lpstr>Using the Shell As a shell script</vt:lpstr>
      <vt:lpstr>The “Shebang”</vt:lpstr>
      <vt:lpstr>When Not to Use Scripts?</vt:lpstr>
      <vt:lpstr>What's Next?</vt:lpstr>
      <vt:lpstr>Shell scripts</vt:lpstr>
      <vt:lpstr>Quick overview of BASH scripting</vt:lpstr>
      <vt:lpstr>Bash vs. C</vt:lpstr>
      <vt:lpstr>Bash vs. C</vt:lpstr>
      <vt:lpstr>Resources</vt:lpstr>
      <vt:lpstr>Example: PBS Job Script</vt:lpstr>
      <vt:lpstr>Hands-on 4</vt:lpstr>
      <vt:lpstr>Application development </vt:lpstr>
      <vt:lpstr>Installing applications – home linux</vt:lpstr>
      <vt:lpstr>Manual installations</vt:lpstr>
      <vt:lpstr>Compatibility Statement </vt:lpstr>
      <vt:lpstr>Manual installations</vt:lpstr>
      <vt:lpstr>Compiling simple applications</vt:lpstr>
      <vt:lpstr>make</vt:lpstr>
      <vt:lpstr>make</vt:lpstr>
      <vt:lpstr>Python and R packages installation</vt:lpstr>
      <vt:lpstr>Installing your own packages using conda</vt:lpstr>
      <vt:lpstr>Installing Python packages using conda</vt:lpstr>
      <vt:lpstr>Installing Python packages using conda</vt:lpstr>
      <vt:lpstr>Installing Python packages using conda</vt:lpstr>
      <vt:lpstr>Installing Python packages - alternatives</vt:lpstr>
      <vt:lpstr>Installing Python packages - pip</vt:lpstr>
      <vt:lpstr>Installing Python packages – easy_install</vt:lpstr>
      <vt:lpstr>Installing R packages using conda</vt:lpstr>
      <vt:lpstr>Installing R packages using conda</vt:lpstr>
      <vt:lpstr>Installing R packages using conda</vt:lpstr>
      <vt:lpstr>Installing other R packages using conda</vt:lpstr>
      <vt:lpstr>Installing R packages – alternatives</vt:lpstr>
      <vt:lpstr>Hands-on 5</vt:lpstr>
      <vt:lpstr>Usefull link(s) – tips and tricks:</vt:lpstr>
      <vt:lpstr>PowerPoint Presentation</vt:lpstr>
      <vt:lpstr>PowerPoint Presentation</vt:lpstr>
      <vt:lpstr>VSC training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for HPC</dc:title>
  <dc:creator>Mag Selwa</dc:creator>
  <cp:lastModifiedBy>Mag Selwa</cp:lastModifiedBy>
  <cp:revision>37</cp:revision>
  <dcterms:created xsi:type="dcterms:W3CDTF">2021-02-22T20:05:20Z</dcterms:created>
  <dcterms:modified xsi:type="dcterms:W3CDTF">2023-02-13T20:15:05Z</dcterms:modified>
</cp:coreProperties>
</file>